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17"/>
  </p:notesMasterIdLst>
  <p:sldIdLst>
    <p:sldId id="256" r:id="rId2"/>
    <p:sldId id="259" r:id="rId3"/>
    <p:sldId id="258" r:id="rId4"/>
    <p:sldId id="260" r:id="rId5"/>
    <p:sldId id="261" r:id="rId6"/>
    <p:sldId id="262" r:id="rId7"/>
    <p:sldId id="266" r:id="rId8"/>
    <p:sldId id="267" r:id="rId9"/>
    <p:sldId id="257" r:id="rId10"/>
    <p:sldId id="268" r:id="rId11"/>
    <p:sldId id="263" r:id="rId12"/>
    <p:sldId id="264" r:id="rId13"/>
    <p:sldId id="269" r:id="rId14"/>
    <p:sldId id="270" r:id="rId15"/>
    <p:sldId id="272" r:id="rId16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57"/>
    <p:restoredTop sz="94633"/>
  </p:normalViewPr>
  <p:slideViewPr>
    <p:cSldViewPr snapToGrid="0" snapToObjects="1">
      <p:cViewPr varScale="1">
        <p:scale>
          <a:sx n="65" d="100"/>
          <a:sy n="65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192D74-2671-4CCC-9568-EA1C174D240A}" type="doc">
      <dgm:prSet loTypeId="urn:microsoft.com/office/officeart/2009/layout/ReverseList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54595F-7A89-4D44-BE13-21FB00C117DA}" type="pres">
      <dgm:prSet presAssocID="{D1192D74-2671-4CCC-9568-EA1C174D240A}" presName="Name0" presStyleCnt="0">
        <dgm:presLayoutVars>
          <dgm:chMax val="2"/>
          <dgm:chPref val="2"/>
          <dgm:animLvl val="lvl"/>
        </dgm:presLayoutVars>
      </dgm:prSet>
      <dgm:spPr/>
    </dgm:pt>
  </dgm:ptLst>
  <dgm:cxnLst>
    <dgm:cxn modelId="{E347BC69-5C01-4E62-A735-EB5543D7557C}" type="presOf" srcId="{D1192D74-2671-4CCC-9568-EA1C174D240A}" destId="{2154595F-7A89-4D44-BE13-21FB00C117DA}" srcOrd="0" destOrd="0" presId="urn:microsoft.com/office/officeart/2009/layout/Revers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ReverseList">
  <dgm:title val=""/>
  <dgm:desc val=""/>
  <dgm:catLst>
    <dgm:cat type="relationship" pri="38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clrData>
  <dgm:layoutNode name="Name0">
    <dgm:varLst>
      <dgm:chMax val="2"/>
      <dgm:chPref val="2"/>
      <dgm:animLvl val="lvl"/>
    </dgm:varLst>
    <dgm:choose name="Name1">
      <dgm:if name="Name2" axis="ch" ptType="node" func="cnt" op="lte" val="1">
        <dgm:alg type="composite">
          <dgm:param type="ar" val="0.9993"/>
        </dgm:alg>
      </dgm:if>
      <dgm:else name="Name3">
        <dgm:alg type="composite">
          <dgm:param type="ar" val="0.8036"/>
        </dgm:alg>
      </dgm:else>
    </dgm:choose>
    <dgm:shape xmlns:r="http://schemas.openxmlformats.org/officeDocument/2006/relationships" r:blip="">
      <dgm:adjLst/>
    </dgm:shape>
    <dgm:choose name="Name4">
      <dgm:if name="Name5" axis="ch" ptType="node" func="cnt" op="lte" val="1">
        <dgm:constrLst>
          <dgm:constr type="primFontSz" for="des" ptType="node" op="equ" val="65"/>
          <dgm:constr type="l" for="ch" forName="LeftNode" refType="w" fact="0"/>
          <dgm:constr type="t" for="ch" forName="LeftNode" refType="h" fact="0.25"/>
          <dgm:constr type="w" for="ch" forName="LeftNode" refType="w" fact="0.5"/>
          <dgm:constr type="h" for="ch" forName="LeftNode" refType="h"/>
          <dgm:constr type="l" for="ch" forName="LeftText" refType="w" fact="0"/>
          <dgm:constr type="t" for="ch" forName="LeftText" refType="h" fact="0.25"/>
          <dgm:constr type="w" for="ch" forName="LeftText" refType="w" fact="0.5"/>
          <dgm:constr type="h" for="ch" forName="LeftText" refType="h"/>
        </dgm:constrLst>
      </dgm:if>
      <dgm:else name="Name6">
        <dgm:constrLst>
          <dgm:constr type="primFontSz" for="des" ptType="node" op="equ" val="65"/>
          <dgm:constr type="l" for="ch" forName="LeftNode" refType="w" fact="0"/>
          <dgm:constr type="t" for="ch" forName="LeftNode" refType="h" fact="0.1786"/>
          <dgm:constr type="w" for="ch" forName="LeftNode" refType="w" fact="0.4889"/>
          <dgm:constr type="h" for="ch" forName="LeftNode" refType="h" fact="0.6429"/>
          <dgm:constr type="l" for="ch" forName="LeftText" refType="w" fact="0"/>
          <dgm:constr type="t" for="ch" forName="LeftText" refType="h" fact="0.1786"/>
          <dgm:constr type="w" for="ch" forName="LeftText" refType="w" fact="0.4889"/>
          <dgm:constr type="h" for="ch" forName="LeftText" refType="h" fact="0.6429"/>
          <dgm:constr type="l" for="ch" forName="RightNode" refType="w" fact="0.5111"/>
          <dgm:constr type="t" for="ch" forName="RightNode" refType="h" fact="0.1786"/>
          <dgm:constr type="w" for="ch" forName="RightNode" refType="w" fact="0.4889"/>
          <dgm:constr type="h" for="ch" forName="RightNode" refType="h" fact="0.6429"/>
          <dgm:constr type="l" for="ch" forName="RightText" refType="w" fact="0.5111"/>
          <dgm:constr type="t" for="ch" forName="RightText" refType="h" fact="0.1786"/>
          <dgm:constr type="w" for="ch" forName="RightText" refType="w" fact="0.4889"/>
          <dgm:constr type="h" for="ch" forName="RightText" refType="h" fact="0.6429"/>
          <dgm:constr type="l" for="ch" forName="TopArrow" refType="w" fact="0.2444"/>
          <dgm:constr type="t" for="ch" forName="TopArrow" refType="h" fact="0"/>
          <dgm:constr type="w" for="ch" forName="TopArrow" refType="w" fact="0.5111"/>
          <dgm:constr type="h" for="ch" forName="TopArrow" refType="h" fact="0.4107"/>
          <dgm:constr type="l" for="ch" forName="BottomArrow" refType="w" fact="0.2444"/>
          <dgm:constr type="t" for="ch" forName="BottomArrow" refType="h" fact="0.5893"/>
          <dgm:constr type="w" for="ch" forName="BottomArrow" refType="w" fact="0.5111"/>
          <dgm:constr type="h" for="ch" forName="BottomArrow" refType="h" fact="0.4107"/>
        </dgm:constrLst>
      </dgm:else>
    </dgm:choose>
    <dgm:choose name="Name7">
      <dgm:if name="Name8" axis="ch" ptType="node" func="cnt" op="gte" val="1">
        <dgm:layoutNode name="LeftText" styleLbl="revTx" moveWith="LeftNode">
          <dgm:varLst>
            <dgm:bulletEnabled val="1"/>
          </dgm:varLst>
          <dgm:alg type="tx">
            <dgm:param type="txAnchorVert" val="t"/>
            <dgm:param type="parTxLTRAlign" val="l"/>
          </dgm:alg>
          <dgm:choose name="Name9">
            <dgm:if name="Name10" axis="ch" ptType="node" func="cnt" op="lte" val="1">
              <dgm:shape xmlns:r="http://schemas.openxmlformats.org/officeDocument/2006/relationships" type="round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5"/>
                <dgm:constr type="bMarg" refType="primFontSz" fact="0.5"/>
              </dgm:constrLst>
            </dgm:if>
            <dgm:else name="Name11">
              <dgm:shape xmlns:r="http://schemas.openxmlformats.org/officeDocument/2006/relationships" rot="27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45"/>
                <dgm:constr type="tMarg" refType="primFontSz" fact="0.5"/>
                <dgm:constr type="bMarg" refType="primFontSz" fact="0.5"/>
              </dgm:constrLst>
            </dgm:else>
          </dgm:choose>
          <dgm:ruleLst>
            <dgm:rule type="primFontSz" val="5" fact="NaN" max="NaN"/>
          </dgm:ruleLst>
        </dgm:layoutNode>
        <dgm:layoutNode name="LeftNode" styleLbl="bgImgPlace1">
          <dgm:varLst>
            <dgm:chMax val="2"/>
            <dgm:chPref val="2"/>
          </dgm:varLst>
          <dgm:alg type="sp"/>
          <dgm:choose name="Name12">
            <dgm:if name="Name13" axis="ch" ptType="node" func="cnt" op="lte" val="1">
              <dgm:shape xmlns:r="http://schemas.openxmlformats.org/officeDocument/2006/relationships" type="roundRect" r:blip="">
                <dgm:adjLst>
                  <dgm:adj idx="1" val="0.1667"/>
                  <dgm:adj idx="2" val="0"/>
                </dgm:adjLst>
              </dgm:shape>
            </dgm:if>
            <dgm:else name="Name14">
              <dgm:shape xmlns:r="http://schemas.openxmlformats.org/officeDocument/2006/relationships" rot="270" type="round2SameRect" r:blip="">
                <dgm:adjLst>
                  <dgm:adj idx="1" val="0.1667"/>
                  <dgm:adj idx="2" val="0"/>
                </dgm:adjLst>
              </dgm:shape>
            </dgm:else>
          </dgm:choose>
          <dgm:presOf axis="ch desOrSelf" ptType="node node" st="1 1" cnt="1 0"/>
        </dgm:layoutNode>
        <dgm:choose name="Name15">
          <dgm:if name="Name16" axis="ch" ptType="node" func="cnt" op="gte" val="2">
            <dgm:layoutNode name="RightText" styleLbl="revTx" moveWith="RightNode">
              <dgm:varLst>
                <dgm:bulletEnabled val="1"/>
              </dgm:varLst>
              <dgm:alg type="tx">
                <dgm:param type="txAnchorVert" val="t"/>
                <dgm:param type="parTxLTRAlign" val="l"/>
              </dgm:alg>
              <dgm:shape xmlns:r="http://schemas.openxmlformats.org/officeDocument/2006/relationships" rot="90" type="round2SameRect" r:blip="" hideGeom="1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  <dgm:constrLst>
                <dgm:constr type="lMarg" refType="primFontSz" fact="0.45"/>
                <dgm:constr type="rMarg" refType="primFontSz" fact="0.3"/>
                <dgm:constr type="tMarg" refType="primFontSz" fact="0.5"/>
                <dgm:constr type="bMarg" refType="primFontSz" fact="0.5"/>
              </dgm:constrLst>
              <dgm:ruleLst>
                <dgm:rule type="primFontSz" val="5" fact="NaN" max="NaN"/>
              </dgm:ruleLst>
            </dgm:layoutNode>
            <dgm:layoutNode name="RightNode" styleLbl="bgImgPlace1">
              <dgm:varLst>
                <dgm:chMax val="0"/>
                <dgm:chPref val="0"/>
              </dgm:varLst>
              <dgm:alg type="sp"/>
              <dgm:shape xmlns:r="http://schemas.openxmlformats.org/officeDocument/2006/relationships" rot="90" type="round2SameRect" r:blip="">
                <dgm:adjLst>
                  <dgm:adj idx="1" val="0.1667"/>
                  <dgm:adj idx="2" val="0"/>
                </dgm:adjLst>
              </dgm:shape>
              <dgm:presOf axis="ch desOrSelf" ptType="node node" st="2 1" cnt="1 0"/>
            </dgm:layoutNode>
            <dgm:layoutNode name="TopArrow">
              <dgm:alg type="sp"/>
              <dgm:shape xmlns:r="http://schemas.openxmlformats.org/officeDocument/2006/relationships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  <dgm:layoutNode name="BottomArrow">
              <dgm:alg type="sp"/>
              <dgm:shape xmlns:r="http://schemas.openxmlformats.org/officeDocument/2006/relationships" rot="180" type="circularArrow" r:blip="">
                <dgm:adjLst>
                  <dgm:adj idx="1" val="0.125"/>
                  <dgm:adj idx="2" val="19.0387"/>
                  <dgm:adj idx="3" val="-19.0387"/>
                  <dgm:adj idx="4" val="180"/>
                  <dgm:adj idx="5" val="0.125"/>
                </dgm:adjLst>
              </dgm:shape>
              <dgm:presOf/>
            </dgm:layoutNode>
          </dgm:if>
          <dgm:else name="Name17"/>
        </dgm:choose>
      </dgm:if>
      <dgm:else name="Name1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77F02D-90D4-4344-ABB6-F48D450B8705}" type="datetimeFigureOut">
              <a:rPr lang="en-US" smtClean="0"/>
              <a:t>7/29/2020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FA3E8E-C20F-4D5E-BFF9-6E15DC6FF30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230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A3E8E-C20F-4D5E-BFF9-6E15DC6FF3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9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6F482-864E-474A-82D9-7F0FA6C2153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72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D6F482-864E-474A-82D9-7F0FA6C2153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5441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B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6F482-864E-474A-82D9-7F0FA6C2153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019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78"/>
          <a:stretch/>
        </p:blipFill>
        <p:spPr>
          <a:xfrm>
            <a:off x="-1" y="38100"/>
            <a:ext cx="12266589" cy="313182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84" t="85072"/>
          <a:stretch/>
        </p:blipFill>
        <p:spPr>
          <a:xfrm>
            <a:off x="8920480" y="6049885"/>
            <a:ext cx="3180080" cy="8347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79764B-AE15-2A41-A591-5A8D325D2B2A}" type="datetimeFigureOut">
              <a:rPr lang="es-ES_tradnl" smtClean="0"/>
              <a:t>29/07/2020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77072-AF84-A144-8DFC-57658DA4A2EA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22914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025445" y="1814176"/>
            <a:ext cx="9144000" cy="2816941"/>
          </a:xfrm>
        </p:spPr>
        <p:txBody>
          <a:bodyPr>
            <a:normAutofit/>
          </a:bodyPr>
          <a:lstStyle/>
          <a:p>
            <a:r>
              <a:rPr lang="es-ES_tradnl" b="1" dirty="0">
                <a:solidFill>
                  <a:srgbClr val="64544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Contexto del sector hidrocarburos en Bolivia y Tarija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71180E2-B2D0-4624-B874-6903061614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043824"/>
            <a:ext cx="9144000" cy="1011665"/>
          </a:xfrm>
        </p:spPr>
        <p:txBody>
          <a:bodyPr>
            <a:normAutofit/>
          </a:bodyPr>
          <a:lstStyle/>
          <a:p>
            <a:r>
              <a:rPr lang="es-ES_tradnl" sz="2100" dirty="0">
                <a:solidFill>
                  <a:srgbClr val="64544A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Sandra Sánchez Calderón</a:t>
            </a:r>
          </a:p>
          <a:p>
            <a:r>
              <a:rPr lang="es-ES_tradnl" sz="2100" dirty="0">
                <a:solidFill>
                  <a:srgbClr val="64544A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Analista del Sector Hidrocarburos – Fundación Jubileo</a:t>
            </a:r>
          </a:p>
        </p:txBody>
      </p:sp>
    </p:spTree>
    <p:extLst>
      <p:ext uri="{BB962C8B-B14F-4D97-AF65-F5344CB8AC3E}">
        <p14:creationId xmlns:p14="http://schemas.microsoft.com/office/powerpoint/2010/main" val="1992983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CDD7A76-0C9E-40DF-99AC-F08926F7F12B}"/>
              </a:ext>
            </a:extLst>
          </p:cNvPr>
          <p:cNvSpPr/>
          <p:nvPr/>
        </p:nvSpPr>
        <p:spPr>
          <a:xfrm>
            <a:off x="-9840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F1CF1B7-BC5B-4CA5-A919-1C1D43CBA6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70" y="1424437"/>
            <a:ext cx="5063112" cy="520247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8CE2282-B576-473F-B4BB-92A5851159C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4398" y="4149177"/>
            <a:ext cx="496797" cy="678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FE98540-5B21-406F-86EA-F337817335D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61" y="4251651"/>
            <a:ext cx="364556" cy="4730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464D164-0820-4EB0-9106-282E025661C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367" y="5882084"/>
            <a:ext cx="719151" cy="6780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D2D1313A-35DC-42C0-A83B-6D59930FC6C8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367" y="5197035"/>
            <a:ext cx="364556" cy="4730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3" name="Globo: flecha hacia abajo 12">
            <a:extLst>
              <a:ext uri="{FF2B5EF4-FFF2-40B4-BE49-F238E27FC236}">
                <a16:creationId xmlns:a16="http://schemas.microsoft.com/office/drawing/2014/main" id="{04F77AD9-4999-4AE1-8982-D10569043BBF}"/>
              </a:ext>
            </a:extLst>
          </p:cNvPr>
          <p:cNvSpPr/>
          <p:nvPr/>
        </p:nvSpPr>
        <p:spPr>
          <a:xfrm>
            <a:off x="5987844" y="1571771"/>
            <a:ext cx="5235679" cy="1385738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Tx/>
              <a:buChar char="-"/>
            </a:pPr>
            <a:r>
              <a:rPr lang="es-BO" sz="2200" b="1" dirty="0">
                <a:latin typeface="Segoe UI Black" panose="020B0A02040204020203" pitchFamily="34" charset="0"/>
                <a:ea typeface="Segoe UI Black" panose="020B0A02040204020203" pitchFamily="34" charset="0"/>
              </a:rPr>
              <a:t>43% de las exportaciones    </a:t>
            </a:r>
          </a:p>
          <a:p>
            <a:pPr marL="342900" indent="-342900">
              <a:buFontTx/>
              <a:buChar char="-"/>
            </a:pPr>
            <a:r>
              <a:rPr lang="es-BO" sz="2200" b="1" dirty="0">
                <a:latin typeface="Segoe UI Black" panose="020B0A02040204020203" pitchFamily="34" charset="0"/>
                <a:ea typeface="Segoe UI Black" panose="020B0A02040204020203" pitchFamily="34" charset="0"/>
              </a:rPr>
              <a:t>25% de los ingresos fiscales </a:t>
            </a:r>
          </a:p>
          <a:p>
            <a:r>
              <a:rPr lang="es-BO" sz="1600" b="1" dirty="0">
                <a:latin typeface="Perpetua" panose="02020502060401020303" pitchFamily="18" charset="0"/>
                <a:ea typeface="Segoe UI Black" panose="020B0A02040204020203" pitchFamily="34" charset="0"/>
              </a:rPr>
              <a:t>(Regalías e Impuesto Directo a los Hidrocarburos)</a:t>
            </a:r>
            <a:endParaRPr lang="en-US" sz="1600" b="1" dirty="0">
              <a:latin typeface="Perpetua" panose="02020502060401020303" pitchFamily="18" charset="0"/>
              <a:ea typeface="Segoe UI Black" panose="020B0A02040204020203" pitchFamily="34" charset="0"/>
            </a:endParaRP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id="{A35F7DF8-AF1F-41C7-A1F8-B18CDCEF5F20}"/>
              </a:ext>
            </a:extLst>
          </p:cNvPr>
          <p:cNvSpPr txBox="1">
            <a:spLocks/>
          </p:cNvSpPr>
          <p:nvPr/>
        </p:nvSpPr>
        <p:spPr>
          <a:xfrm>
            <a:off x="294968" y="82182"/>
            <a:ext cx="11674475" cy="140740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3500" b="1" dirty="0">
                <a:latin typeface="Segoe UI Black" panose="020B0A02040204020203" pitchFamily="34" charset="0"/>
                <a:ea typeface="Segoe UI Black" panose="020B0A02040204020203" pitchFamily="34" charset="0"/>
              </a:rPr>
              <a:t>El sector hidrocarburos tiene un importante aporte de ingresos, sobre todo al nivel subnacional 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9210C4A-E483-4315-9BFC-3CD6DCD18C0E}"/>
              </a:ext>
            </a:extLst>
          </p:cNvPr>
          <p:cNvSpPr txBox="1"/>
          <p:nvPr/>
        </p:nvSpPr>
        <p:spPr>
          <a:xfrm rot="20948057">
            <a:off x="5395875" y="3017990"/>
            <a:ext cx="26839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>
                <a:latin typeface="Bradley Hand ITC" panose="03070402050302030203" pitchFamily="66" charset="0"/>
              </a:rPr>
              <a:t>9 Gob. departamentales</a:t>
            </a:r>
            <a:endParaRPr lang="en-US" sz="2000" b="1" dirty="0">
              <a:latin typeface="Bradley Hand ITC" panose="03070402050302030203" pitchFamily="66" charset="0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ED0EDC71-3B56-4ACB-BF0B-C5C15A0395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3040" y="5054696"/>
            <a:ext cx="3767289" cy="146408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DDD31AB-08BF-4CA0-9BAE-786A1E60A8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4503" y="5048781"/>
            <a:ext cx="4255407" cy="1470005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9230678A-09CF-4FB1-A06C-3BD14697A274}"/>
              </a:ext>
            </a:extLst>
          </p:cNvPr>
          <p:cNvSpPr txBox="1"/>
          <p:nvPr/>
        </p:nvSpPr>
        <p:spPr>
          <a:xfrm rot="20859569">
            <a:off x="9560590" y="2984958"/>
            <a:ext cx="2517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>
                <a:latin typeface="Bradley Hand ITC" panose="03070402050302030203" pitchFamily="66" charset="0"/>
              </a:rPr>
              <a:t>339 Gob. Municipales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5FB81F1-B1D6-4D77-854F-19715E1F6F67}"/>
              </a:ext>
            </a:extLst>
          </p:cNvPr>
          <p:cNvSpPr txBox="1"/>
          <p:nvPr/>
        </p:nvSpPr>
        <p:spPr>
          <a:xfrm rot="20737677">
            <a:off x="5599417" y="3770808"/>
            <a:ext cx="2180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>
                <a:latin typeface="Bradley Hand ITC" panose="03070402050302030203" pitchFamily="66" charset="0"/>
              </a:rPr>
              <a:t>12 Universidades Estatales</a:t>
            </a:r>
            <a:endParaRPr lang="en-US" sz="2000" b="1" dirty="0">
              <a:latin typeface="Bradley Hand ITC" panose="03070402050302030203" pitchFamily="66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0130A6B-E9B2-4C72-91FF-5DD6EC33459D}"/>
              </a:ext>
            </a:extLst>
          </p:cNvPr>
          <p:cNvSpPr txBox="1"/>
          <p:nvPr/>
        </p:nvSpPr>
        <p:spPr>
          <a:xfrm>
            <a:off x="9546912" y="3760884"/>
            <a:ext cx="21273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>
                <a:latin typeface="Bradley Hand ITC" panose="03070402050302030203" pitchFamily="66" charset="0"/>
              </a:rPr>
              <a:t>Fuerzas Armadas </a:t>
            </a:r>
            <a:endParaRPr lang="en-US" sz="2000" b="1" dirty="0">
              <a:latin typeface="Bradley Hand ITC" panose="03070402050302030203" pitchFamily="66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12A74D9D-09B3-408B-9D64-2DC5160F11D2}"/>
              </a:ext>
            </a:extLst>
          </p:cNvPr>
          <p:cNvSpPr txBox="1"/>
          <p:nvPr/>
        </p:nvSpPr>
        <p:spPr>
          <a:xfrm rot="781864">
            <a:off x="7811972" y="3230397"/>
            <a:ext cx="1982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>
                <a:latin typeface="Bradley Hand ITC" panose="03070402050302030203" pitchFamily="66" charset="0"/>
              </a:rPr>
              <a:t>Tesoro General de la Nación</a:t>
            </a:r>
            <a:endParaRPr lang="en-US" sz="2000" b="1" dirty="0">
              <a:latin typeface="Bradley Hand ITC" panose="03070402050302030203" pitchFamily="66" charset="0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26A1B139-D081-4C10-90FD-92066118B7AA}"/>
              </a:ext>
            </a:extLst>
          </p:cNvPr>
          <p:cNvSpPr txBox="1"/>
          <p:nvPr/>
        </p:nvSpPr>
        <p:spPr>
          <a:xfrm>
            <a:off x="7692694" y="3931908"/>
            <a:ext cx="1606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>
                <a:latin typeface="Bradley Hand ITC" panose="03070402050302030203" pitchFamily="66" charset="0"/>
              </a:rPr>
              <a:t>Policía Nacional</a:t>
            </a:r>
            <a:endParaRPr lang="en-US" sz="2000" b="1" dirty="0">
              <a:latin typeface="Bradley Hand ITC" panose="03070402050302030203" pitchFamily="66" charset="0"/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13D8ED3A-418B-4213-8AFE-81AEB7060235}"/>
              </a:ext>
            </a:extLst>
          </p:cNvPr>
          <p:cNvSpPr txBox="1"/>
          <p:nvPr/>
        </p:nvSpPr>
        <p:spPr>
          <a:xfrm rot="21370027">
            <a:off x="9111460" y="4341175"/>
            <a:ext cx="2090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2000" b="1" dirty="0">
                <a:latin typeface="Bradley Hand ITC" panose="03070402050302030203" pitchFamily="66" charset="0"/>
              </a:rPr>
              <a:t>Fondo Indígena</a:t>
            </a:r>
            <a:endParaRPr lang="en-US" sz="2000" b="1" dirty="0">
              <a:latin typeface="Bradley Hand ITC" panose="03070402050302030203" pitchFamily="66" charset="0"/>
            </a:endParaRPr>
          </a:p>
        </p:txBody>
      </p:sp>
      <p:sp>
        <p:nvSpPr>
          <p:cNvPr id="32" name="Cerrar llave 31">
            <a:extLst>
              <a:ext uri="{FF2B5EF4-FFF2-40B4-BE49-F238E27FC236}">
                <a16:creationId xmlns:a16="http://schemas.microsoft.com/office/drawing/2014/main" id="{34E93F43-235F-410B-9896-6234460980E7}"/>
              </a:ext>
            </a:extLst>
          </p:cNvPr>
          <p:cNvSpPr/>
          <p:nvPr/>
        </p:nvSpPr>
        <p:spPr>
          <a:xfrm rot="16200000">
            <a:off x="8537230" y="1787869"/>
            <a:ext cx="481463" cy="6238140"/>
          </a:xfrm>
          <a:prstGeom prst="rightBrace">
            <a:avLst>
              <a:gd name="adj1" fmla="val 59480"/>
              <a:gd name="adj2" fmla="val 50000"/>
            </a:avLst>
          </a:prstGeom>
          <a:noFill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Abrir llave 1">
            <a:extLst>
              <a:ext uri="{FF2B5EF4-FFF2-40B4-BE49-F238E27FC236}">
                <a16:creationId xmlns:a16="http://schemas.microsoft.com/office/drawing/2014/main" id="{B9E0D987-53EF-460E-B65A-A58E5F502A35}"/>
              </a:ext>
            </a:extLst>
          </p:cNvPr>
          <p:cNvSpPr/>
          <p:nvPr/>
        </p:nvSpPr>
        <p:spPr>
          <a:xfrm>
            <a:off x="3394398" y="6002594"/>
            <a:ext cx="45719" cy="55749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6CB593C-15ED-4311-9127-0CF55F6CADC5}"/>
              </a:ext>
            </a:extLst>
          </p:cNvPr>
          <p:cNvSpPr txBox="1"/>
          <p:nvPr/>
        </p:nvSpPr>
        <p:spPr>
          <a:xfrm>
            <a:off x="3524732" y="5882084"/>
            <a:ext cx="17256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Tx/>
              <a:buChar char="-"/>
            </a:pPr>
            <a:r>
              <a:rPr lang="es-BO" sz="1400" dirty="0"/>
              <a:t>Sábalo</a:t>
            </a:r>
          </a:p>
          <a:p>
            <a:pPr marL="88900" indent="-88900">
              <a:buFontTx/>
              <a:buChar char="-"/>
            </a:pPr>
            <a:r>
              <a:rPr lang="es-BO" sz="1400" dirty="0"/>
              <a:t>San Alberto </a:t>
            </a:r>
          </a:p>
          <a:p>
            <a:pPr marL="88900" indent="-88900">
              <a:buFontTx/>
              <a:buChar char="-"/>
            </a:pPr>
            <a:r>
              <a:rPr lang="es-BO" sz="1400" dirty="0"/>
              <a:t>Margarita-</a:t>
            </a:r>
            <a:r>
              <a:rPr lang="es-BO" sz="1400" dirty="0" err="1"/>
              <a:t>Huacaya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18395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/>
      <p:bldP spid="24" grpId="0"/>
      <p:bldP spid="25" grpId="0"/>
      <p:bldP spid="26" grpId="0"/>
      <p:bldP spid="27" grpId="0"/>
      <p:bldP spid="28" grpId="0"/>
      <p:bldP spid="29" grpId="0"/>
      <p:bldP spid="32" grpId="0" animBg="1"/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3C2F08D0-5D53-48DE-94F9-B18962EE1F9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65" y="2485112"/>
            <a:ext cx="5648632" cy="398943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A56F0F25-8680-49B6-838F-4899AAD6ECE4}"/>
              </a:ext>
            </a:extLst>
          </p:cNvPr>
          <p:cNvSpPr txBox="1"/>
          <p:nvPr/>
        </p:nvSpPr>
        <p:spPr>
          <a:xfrm>
            <a:off x="1039763" y="5000630"/>
            <a:ext cx="210901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FC69A9F-4085-4620-94B7-E8B4FDB22197}"/>
              </a:ext>
            </a:extLst>
          </p:cNvPr>
          <p:cNvSpPr txBox="1"/>
          <p:nvPr/>
        </p:nvSpPr>
        <p:spPr>
          <a:xfrm>
            <a:off x="2682627" y="4633607"/>
            <a:ext cx="34133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9B57D34-74FC-431C-816F-AA7A887A921E}"/>
              </a:ext>
            </a:extLst>
          </p:cNvPr>
          <p:cNvSpPr txBox="1"/>
          <p:nvPr/>
        </p:nvSpPr>
        <p:spPr>
          <a:xfrm>
            <a:off x="2703871" y="3930089"/>
            <a:ext cx="19615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1600" dirty="0"/>
              <a:t>El aporte ha sido de los hidrocarburos</a:t>
            </a:r>
            <a:endParaRPr lang="en-US" sz="1600" dirty="0"/>
          </a:p>
        </p:txBody>
      </p: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2B43C0CE-9B9F-4AB1-BD04-80D7D2AF2FDE}"/>
              </a:ext>
            </a:extLst>
          </p:cNvPr>
          <p:cNvCxnSpPr/>
          <p:nvPr/>
        </p:nvCxnSpPr>
        <p:spPr>
          <a:xfrm>
            <a:off x="4508091" y="3247415"/>
            <a:ext cx="0" cy="1160206"/>
          </a:xfrm>
          <a:prstGeom prst="straightConnector1">
            <a:avLst/>
          </a:prstGeom>
          <a:ln w="38100">
            <a:solidFill>
              <a:srgbClr val="FF0000"/>
            </a:solidFill>
            <a:headEnd type="triangle"/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C864A9F-37E3-4735-B2D7-0A29E5B5AEDE}"/>
              </a:ext>
            </a:extLst>
          </p:cNvPr>
          <p:cNvSpPr txBox="1"/>
          <p:nvPr/>
        </p:nvSpPr>
        <p:spPr>
          <a:xfrm>
            <a:off x="7097310" y="1863785"/>
            <a:ext cx="4881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b="1" dirty="0"/>
              <a:t>PRESUPUESTO DEL GOBIERNO DEPARTAMENTAL</a:t>
            </a:r>
            <a:endParaRPr lang="en-US" b="1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1D6AA4-4537-4A18-9AB2-110992F6B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680" y="1638175"/>
            <a:ext cx="1858028" cy="835707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AEB86358-53A3-4F16-84CA-E41B4E3EDF6A}"/>
              </a:ext>
            </a:extLst>
          </p:cNvPr>
          <p:cNvSpPr txBox="1"/>
          <p:nvPr/>
        </p:nvSpPr>
        <p:spPr>
          <a:xfrm>
            <a:off x="191729" y="120918"/>
            <a:ext cx="2816942" cy="279864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2E9402E-5AB7-4A87-B82B-D28B6DFF7A79}"/>
              </a:ext>
            </a:extLst>
          </p:cNvPr>
          <p:cNvSpPr txBox="1">
            <a:spLocks/>
          </p:cNvSpPr>
          <p:nvPr/>
        </p:nvSpPr>
        <p:spPr>
          <a:xfrm>
            <a:off x="721090" y="152788"/>
            <a:ext cx="11257935" cy="158941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4000" b="1" dirty="0">
                <a:latin typeface="Segoe UI Black" panose="020B0A02040204020203" pitchFamily="34" charset="0"/>
                <a:ea typeface="Segoe UI Black" panose="020B0A02040204020203" pitchFamily="34" charset="0"/>
              </a:rPr>
              <a:t>Alta dependencia de la economía en los ingresos de los hidrocarburos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898AD20-8693-47B7-A91D-ADF2EA7B96AB}"/>
              </a:ext>
            </a:extLst>
          </p:cNvPr>
          <p:cNvSpPr txBox="1"/>
          <p:nvPr/>
        </p:nvSpPr>
        <p:spPr>
          <a:xfrm>
            <a:off x="1809139" y="1871363"/>
            <a:ext cx="31185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b="1" dirty="0"/>
              <a:t>PRODUCTO INTERNO BRUTO</a:t>
            </a:r>
            <a:endParaRPr lang="en-US" b="1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1FE9042-0FF6-4C80-9FDB-7AB75843A84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73882"/>
            <a:ext cx="5771535" cy="37794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796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F4D4571-F1E2-4CFE-90FF-A3B3DFFF27E9}"/>
              </a:ext>
            </a:extLst>
          </p:cNvPr>
          <p:cNvSpPr txBox="1"/>
          <p:nvPr/>
        </p:nvSpPr>
        <p:spPr>
          <a:xfrm>
            <a:off x="176981" y="191729"/>
            <a:ext cx="2684206" cy="28322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1E64476-50E0-4526-BB55-BAFCF2BA6C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55" y="1557707"/>
            <a:ext cx="9432910" cy="4793797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FB4BFD41-3C17-4887-9B45-B286A980B097}"/>
              </a:ext>
            </a:extLst>
          </p:cNvPr>
          <p:cNvSpPr/>
          <p:nvPr/>
        </p:nvSpPr>
        <p:spPr>
          <a:xfrm>
            <a:off x="4645742" y="2950366"/>
            <a:ext cx="668594" cy="309716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B225E4F8-A000-437A-B371-BAF1147768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187" y="1963993"/>
            <a:ext cx="663086" cy="101566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92A90093-B673-4812-93F9-38D0CED11D0B}"/>
              </a:ext>
            </a:extLst>
          </p:cNvPr>
          <p:cNvSpPr txBox="1"/>
          <p:nvPr/>
        </p:nvSpPr>
        <p:spPr>
          <a:xfrm>
            <a:off x="6113306" y="1840333"/>
            <a:ext cx="4004088" cy="52322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s-BO" sz="2800" dirty="0"/>
              <a:t>Campo Margarita (1998)</a:t>
            </a:r>
            <a:endParaRPr lang="en-US" sz="2800" dirty="0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01DEC9AD-27B4-48B3-9BD1-5550324DA2C6}"/>
              </a:ext>
            </a:extLst>
          </p:cNvPr>
          <p:cNvSpPr/>
          <p:nvPr/>
        </p:nvSpPr>
        <p:spPr>
          <a:xfrm>
            <a:off x="5893653" y="2758084"/>
            <a:ext cx="668594" cy="265893"/>
          </a:xfrm>
          <a:prstGeom prst="ellips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1F5DEDE-0531-4F0B-89C6-313F7B265D1D}"/>
              </a:ext>
            </a:extLst>
          </p:cNvPr>
          <p:cNvSpPr txBox="1"/>
          <p:nvPr/>
        </p:nvSpPr>
        <p:spPr>
          <a:xfrm>
            <a:off x="7165297" y="3108319"/>
            <a:ext cx="4353603" cy="19389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176213" indent="-176213">
              <a:buFont typeface="Arial" panose="020B0604020202020204" pitchFamily="34" charset="0"/>
              <a:buChar char="•"/>
            </a:pPr>
            <a:r>
              <a:rPr lang="es-BO" sz="2000" dirty="0"/>
              <a:t>Inicia su producción 2004 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s-BO" sz="2000" dirty="0"/>
              <a:t>Nueva perforación de pozo 2007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s-BO" sz="2000" dirty="0"/>
              <a:t>Construcción planta de procesamiento 2010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es-BO" sz="2000" dirty="0"/>
              <a:t>Se amplia la planta de tratamiento 2013</a:t>
            </a:r>
            <a:endParaRPr lang="en-US" sz="2000" dirty="0"/>
          </a:p>
        </p:txBody>
      </p:sp>
      <p:cxnSp>
        <p:nvCxnSpPr>
          <p:cNvPr id="15" name="Conector: angular 14">
            <a:extLst>
              <a:ext uri="{FF2B5EF4-FFF2-40B4-BE49-F238E27FC236}">
                <a16:creationId xmlns:a16="http://schemas.microsoft.com/office/drawing/2014/main" id="{CE9C9E5B-C6D9-4B2B-B006-895349C74D14}"/>
              </a:ext>
            </a:extLst>
          </p:cNvPr>
          <p:cNvCxnSpPr>
            <a:cxnSpLocks/>
          </p:cNvCxnSpPr>
          <p:nvPr/>
        </p:nvCxnSpPr>
        <p:spPr>
          <a:xfrm rot="5400000">
            <a:off x="6726855" y="2777258"/>
            <a:ext cx="1252597" cy="375712"/>
          </a:xfrm>
          <a:prstGeom prst="bentConnector4">
            <a:avLst>
              <a:gd name="adj1" fmla="val 1471"/>
              <a:gd name="adj2" fmla="val 16084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ítulo 1">
            <a:extLst>
              <a:ext uri="{FF2B5EF4-FFF2-40B4-BE49-F238E27FC236}">
                <a16:creationId xmlns:a16="http://schemas.microsoft.com/office/drawing/2014/main" id="{71BE4DA3-A674-40DC-A725-D79495A42A1A}"/>
              </a:ext>
            </a:extLst>
          </p:cNvPr>
          <p:cNvSpPr txBox="1">
            <a:spLocks/>
          </p:cNvSpPr>
          <p:nvPr/>
        </p:nvSpPr>
        <p:spPr>
          <a:xfrm>
            <a:off x="475293" y="150300"/>
            <a:ext cx="11734800" cy="140740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3600" b="1" dirty="0">
                <a:latin typeface="Segoe UI Black" panose="020B0A02040204020203" pitchFamily="34" charset="0"/>
                <a:ea typeface="Segoe UI Black" panose="020B0A02040204020203" pitchFamily="34" charset="0"/>
              </a:rPr>
              <a:t>Distribución inequitativa de los ingresos entre los municipios Tarijeños</a:t>
            </a:r>
          </a:p>
        </p:txBody>
      </p:sp>
    </p:spTree>
    <p:extLst>
      <p:ext uri="{BB962C8B-B14F-4D97-AF65-F5344CB8AC3E}">
        <p14:creationId xmlns:p14="http://schemas.microsoft.com/office/powerpoint/2010/main" val="80858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D9950067-EF45-4358-A6AD-AD5F7CE49778}"/>
              </a:ext>
            </a:extLst>
          </p:cNvPr>
          <p:cNvSpPr txBox="1"/>
          <p:nvPr/>
        </p:nvSpPr>
        <p:spPr>
          <a:xfrm>
            <a:off x="19665" y="73742"/>
            <a:ext cx="12192000" cy="12536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824F4BF4-FB31-48AC-BEDA-358BCE670A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09" y="656303"/>
            <a:ext cx="6710515" cy="39968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2B32DA7F-842C-4A4E-AEA7-3ACFA56D125B}"/>
              </a:ext>
            </a:extLst>
          </p:cNvPr>
          <p:cNvSpPr/>
          <p:nvPr/>
        </p:nvSpPr>
        <p:spPr>
          <a:xfrm>
            <a:off x="206481" y="2757946"/>
            <a:ext cx="1342102" cy="77429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B039DDA-777A-4DDE-9614-1C6751726177}"/>
              </a:ext>
            </a:extLst>
          </p:cNvPr>
          <p:cNvSpPr txBox="1"/>
          <p:nvPr/>
        </p:nvSpPr>
        <p:spPr>
          <a:xfrm>
            <a:off x="1001355" y="195416"/>
            <a:ext cx="4041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b="1" dirty="0"/>
              <a:t>DATOS DE POBLACIÓN</a:t>
            </a:r>
            <a:endParaRPr lang="en-US" b="1" dirty="0"/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CF6F8DCD-A101-4084-83E2-90CC7851D54C}"/>
              </a:ext>
            </a:extLst>
          </p:cNvPr>
          <p:cNvSpPr txBox="1">
            <a:spLocks/>
          </p:cNvSpPr>
          <p:nvPr/>
        </p:nvSpPr>
        <p:spPr>
          <a:xfrm>
            <a:off x="7173859" y="103239"/>
            <a:ext cx="4820265" cy="227125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3600" b="1" dirty="0">
                <a:latin typeface="Segoe UI Black" panose="020B0A02040204020203" pitchFamily="34" charset="0"/>
                <a:ea typeface="Segoe UI Black" panose="020B0A02040204020203" pitchFamily="34" charset="0"/>
              </a:rPr>
              <a:t>Distribución inequitativa de los recursos a los municipios tarijeños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89DB672B-5FC7-4CBB-A5C9-A821D627D313}"/>
              </a:ext>
            </a:extLst>
          </p:cNvPr>
          <p:cNvSpPr/>
          <p:nvPr/>
        </p:nvSpPr>
        <p:spPr>
          <a:xfrm>
            <a:off x="5796115" y="4321277"/>
            <a:ext cx="329381" cy="331839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16E98633-A49E-462F-AD90-02620A5A238B}"/>
              </a:ext>
            </a:extLst>
          </p:cNvPr>
          <p:cNvSpPr/>
          <p:nvPr/>
        </p:nvSpPr>
        <p:spPr>
          <a:xfrm>
            <a:off x="5796115" y="3023418"/>
            <a:ext cx="329381" cy="50881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A923D12-3799-46D9-923A-1B844FB180BC}"/>
              </a:ext>
            </a:extLst>
          </p:cNvPr>
          <p:cNvSpPr txBox="1"/>
          <p:nvPr/>
        </p:nvSpPr>
        <p:spPr>
          <a:xfrm>
            <a:off x="7173859" y="2388614"/>
            <a:ext cx="5145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b="1" dirty="0"/>
              <a:t>DATOS DE SANEAMIENTO BASICO (%) Censo 2012</a:t>
            </a:r>
            <a:endParaRPr lang="en-US" b="1" dirty="0"/>
          </a:p>
        </p:txBody>
      </p:sp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2D756BC9-00DF-414E-A5EC-36B381181F00}"/>
              </a:ext>
            </a:extLst>
          </p:cNvPr>
          <p:cNvCxnSpPr/>
          <p:nvPr/>
        </p:nvCxnSpPr>
        <p:spPr>
          <a:xfrm>
            <a:off x="8023123" y="668101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09CF631C-ED0D-450B-9F1A-C08D343BBCDE}"/>
              </a:ext>
            </a:extLst>
          </p:cNvPr>
          <p:cNvCxnSpPr/>
          <p:nvPr/>
        </p:nvCxnSpPr>
        <p:spPr>
          <a:xfrm>
            <a:off x="1902542" y="899652"/>
            <a:ext cx="66367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8F8598E8-BC3B-451D-AB0C-3C5B6D69B6A4}"/>
              </a:ext>
            </a:extLst>
          </p:cNvPr>
          <p:cNvCxnSpPr/>
          <p:nvPr/>
        </p:nvCxnSpPr>
        <p:spPr>
          <a:xfrm>
            <a:off x="3647768" y="889820"/>
            <a:ext cx="66367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Elipse 7">
            <a:extLst>
              <a:ext uri="{FF2B5EF4-FFF2-40B4-BE49-F238E27FC236}">
                <a16:creationId xmlns:a16="http://schemas.microsoft.com/office/drawing/2014/main" id="{BE5FED40-43E7-477D-A67E-8907E1606E89}"/>
              </a:ext>
            </a:extLst>
          </p:cNvPr>
          <p:cNvSpPr/>
          <p:nvPr/>
        </p:nvSpPr>
        <p:spPr>
          <a:xfrm>
            <a:off x="5042413" y="3023418"/>
            <a:ext cx="531867" cy="405582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0EBEA3D1-1CD5-40E1-9D1E-56EC48F6B515}"/>
              </a:ext>
            </a:extLst>
          </p:cNvPr>
          <p:cNvCxnSpPr>
            <a:stCxn id="18" idx="2"/>
          </p:cNvCxnSpPr>
          <p:nvPr/>
        </p:nvCxnSpPr>
        <p:spPr>
          <a:xfrm flipH="1" flipV="1">
            <a:off x="5574280" y="3277826"/>
            <a:ext cx="221835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ipse 15">
            <a:extLst>
              <a:ext uri="{FF2B5EF4-FFF2-40B4-BE49-F238E27FC236}">
                <a16:creationId xmlns:a16="http://schemas.microsoft.com/office/drawing/2014/main" id="{F3D4BACA-4C5A-49C9-834B-5421AF853D2B}"/>
              </a:ext>
            </a:extLst>
          </p:cNvPr>
          <p:cNvSpPr/>
          <p:nvPr/>
        </p:nvSpPr>
        <p:spPr>
          <a:xfrm>
            <a:off x="5766618" y="2330252"/>
            <a:ext cx="403431" cy="280210"/>
          </a:xfrm>
          <a:prstGeom prst="ellipse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D20CB9E9-8115-4F96-9B9E-70BF70478016}"/>
              </a:ext>
            </a:extLst>
          </p:cNvPr>
          <p:cNvCxnSpPr/>
          <p:nvPr/>
        </p:nvCxnSpPr>
        <p:spPr>
          <a:xfrm>
            <a:off x="5796115" y="2109019"/>
            <a:ext cx="29988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:a16="http://schemas.microsoft.com/office/drawing/2014/main" id="{9606719C-1848-4EC8-B433-C3EBE0D2B25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239" y="2887003"/>
            <a:ext cx="6754761" cy="3819829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Elipse 25">
            <a:extLst>
              <a:ext uri="{FF2B5EF4-FFF2-40B4-BE49-F238E27FC236}">
                <a16:creationId xmlns:a16="http://schemas.microsoft.com/office/drawing/2014/main" id="{99587C3A-8A24-4C66-A285-6607FC9970C0}"/>
              </a:ext>
            </a:extLst>
          </p:cNvPr>
          <p:cNvSpPr/>
          <p:nvPr/>
        </p:nvSpPr>
        <p:spPr>
          <a:xfrm>
            <a:off x="7976419" y="4575681"/>
            <a:ext cx="516194" cy="7742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E93A875A-2374-4F47-8450-880BD059595C}"/>
              </a:ext>
            </a:extLst>
          </p:cNvPr>
          <p:cNvSpPr/>
          <p:nvPr/>
        </p:nvSpPr>
        <p:spPr>
          <a:xfrm>
            <a:off x="9437738" y="4575680"/>
            <a:ext cx="516194" cy="58625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BD00A1AA-485E-4821-9A78-B0C4D6CDCB0C}"/>
              </a:ext>
            </a:extLst>
          </p:cNvPr>
          <p:cNvSpPr/>
          <p:nvPr/>
        </p:nvSpPr>
        <p:spPr>
          <a:xfrm>
            <a:off x="11109222" y="4575681"/>
            <a:ext cx="516194" cy="77428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Elipse 29">
            <a:extLst>
              <a:ext uri="{FF2B5EF4-FFF2-40B4-BE49-F238E27FC236}">
                <a16:creationId xmlns:a16="http://schemas.microsoft.com/office/drawing/2014/main" id="{F3A85300-E8BD-4E89-B15C-C2954A74323D}"/>
              </a:ext>
            </a:extLst>
          </p:cNvPr>
          <p:cNvSpPr/>
          <p:nvPr/>
        </p:nvSpPr>
        <p:spPr>
          <a:xfrm>
            <a:off x="8008375" y="3819831"/>
            <a:ext cx="398206" cy="239661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29EF66E0-EF15-46A8-B84E-23B240C4D70F}"/>
              </a:ext>
            </a:extLst>
          </p:cNvPr>
          <p:cNvSpPr/>
          <p:nvPr/>
        </p:nvSpPr>
        <p:spPr>
          <a:xfrm>
            <a:off x="9511480" y="3817994"/>
            <a:ext cx="398206" cy="239661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9BB8A32D-22E2-4AE7-BC30-C1598BA6D7FC}"/>
              </a:ext>
            </a:extLst>
          </p:cNvPr>
          <p:cNvSpPr/>
          <p:nvPr/>
        </p:nvSpPr>
        <p:spPr>
          <a:xfrm>
            <a:off x="11180507" y="3832741"/>
            <a:ext cx="398206" cy="239661"/>
          </a:xfrm>
          <a:prstGeom prst="ellipse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5F6AF67B-E709-410D-93B9-16E49B2D2BED}"/>
              </a:ext>
            </a:extLst>
          </p:cNvPr>
          <p:cNvCxnSpPr>
            <a:cxnSpLocks/>
          </p:cNvCxnSpPr>
          <p:nvPr/>
        </p:nvCxnSpPr>
        <p:spPr>
          <a:xfrm>
            <a:off x="8023123" y="6681017"/>
            <a:ext cx="46949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663C4557-7C9E-4D18-BFBE-2CE232B2658E}"/>
              </a:ext>
            </a:extLst>
          </p:cNvPr>
          <p:cNvCxnSpPr>
            <a:cxnSpLocks/>
          </p:cNvCxnSpPr>
          <p:nvPr/>
        </p:nvCxnSpPr>
        <p:spPr>
          <a:xfrm>
            <a:off x="9526228" y="6656437"/>
            <a:ext cx="46949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BF8BC5F-8DEE-4FA7-916C-B26341CCB27A}"/>
              </a:ext>
            </a:extLst>
          </p:cNvPr>
          <p:cNvCxnSpPr>
            <a:cxnSpLocks/>
          </p:cNvCxnSpPr>
          <p:nvPr/>
        </p:nvCxnSpPr>
        <p:spPr>
          <a:xfrm>
            <a:off x="11109223" y="6706832"/>
            <a:ext cx="469490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828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7" grpId="0" animBg="1"/>
      <p:bldP spid="18" grpId="0" animBg="1"/>
      <p:bldP spid="14" grpId="0"/>
      <p:bldP spid="8" grpId="0" animBg="1"/>
      <p:bldP spid="16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30256" y="1713924"/>
            <a:ext cx="9619281" cy="1699665"/>
          </a:xfrm>
        </p:spPr>
        <p:txBody>
          <a:bodyPr/>
          <a:lstStyle/>
          <a:p>
            <a:r>
              <a:rPr lang="es-ES_tradnl" sz="8000" dirty="0">
                <a:solidFill>
                  <a:srgbClr val="DFB3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ellowtail" panose="02000503000000000000" pitchFamily="2" charset="0"/>
              </a:rPr>
              <a:t>“Solo fue de paso”</a:t>
            </a:r>
            <a:endParaRPr lang="es-ES_tradnl" dirty="0">
              <a:solidFill>
                <a:srgbClr val="DFB3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ellowtail" panose="02000503000000000000" pitchFamily="2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5043824"/>
            <a:ext cx="9144000" cy="1011665"/>
          </a:xfrm>
        </p:spPr>
        <p:txBody>
          <a:bodyPr>
            <a:normAutofit/>
          </a:bodyPr>
          <a:lstStyle/>
          <a:p>
            <a:r>
              <a:rPr lang="es-ES_tradnl" sz="2100" dirty="0">
                <a:solidFill>
                  <a:srgbClr val="64544A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Paloma Gutiérrez León </a:t>
            </a:r>
          </a:p>
          <a:p>
            <a:r>
              <a:rPr lang="es-ES_tradnl" sz="2100" dirty="0">
                <a:solidFill>
                  <a:srgbClr val="64544A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Responsable del equipo de investigación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08ABAD4B-CDC6-48E3-B27E-B715DF30BF2F}"/>
              </a:ext>
            </a:extLst>
          </p:cNvPr>
          <p:cNvSpPr txBox="1">
            <a:spLocks/>
          </p:cNvSpPr>
          <p:nvPr/>
        </p:nvSpPr>
        <p:spPr>
          <a:xfrm>
            <a:off x="1224366" y="3429000"/>
            <a:ext cx="9743267" cy="1317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s-ES_tradnl" b="1" dirty="0">
                <a:solidFill>
                  <a:srgbClr val="64544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Percepción sobre el impacto de la actividad </a:t>
            </a:r>
            <a:r>
              <a:rPr lang="es-ES_tradnl" b="1" dirty="0" err="1">
                <a:solidFill>
                  <a:srgbClr val="64544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hidrocarburífera</a:t>
            </a:r>
            <a:r>
              <a:rPr lang="es-ES_tradnl" b="1" dirty="0">
                <a:solidFill>
                  <a:srgbClr val="64544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en la vida de las mujeres de la comunidad de Palos Blancos, Tarija</a:t>
            </a:r>
          </a:p>
        </p:txBody>
      </p:sp>
    </p:spTree>
    <p:extLst>
      <p:ext uri="{BB962C8B-B14F-4D97-AF65-F5344CB8AC3E}">
        <p14:creationId xmlns:p14="http://schemas.microsoft.com/office/powerpoint/2010/main" val="421265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26EABF1A-FD51-438F-9025-FB42371491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143" y="80156"/>
            <a:ext cx="9657714" cy="66976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o 10">
            <a:extLst>
              <a:ext uri="{FF2B5EF4-FFF2-40B4-BE49-F238E27FC236}">
                <a16:creationId xmlns:a16="http://schemas.microsoft.com/office/drawing/2014/main" id="{5CCBCE55-CA0C-496F-A74A-01337FB81125}"/>
              </a:ext>
            </a:extLst>
          </p:cNvPr>
          <p:cNvGrpSpPr/>
          <p:nvPr/>
        </p:nvGrpSpPr>
        <p:grpSpPr>
          <a:xfrm rot="491343">
            <a:off x="-1366987" y="149304"/>
            <a:ext cx="9782536" cy="7937491"/>
            <a:chOff x="-975101" y="-242582"/>
            <a:chExt cx="9782536" cy="7937491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86B5F89-1E13-4799-B6D1-B6CE45B5E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975101" y="836909"/>
              <a:ext cx="6858000" cy="6858000"/>
            </a:xfrm>
            <a:prstGeom prst="rect">
              <a:avLst/>
            </a:prstGeom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1F98B3DF-0355-4C96-B88F-3BECA99A58C2}"/>
                </a:ext>
              </a:extLst>
            </p:cNvPr>
            <p:cNvSpPr txBox="1"/>
            <p:nvPr/>
          </p:nvSpPr>
          <p:spPr>
            <a:xfrm rot="20573919">
              <a:off x="4943738" y="-242582"/>
              <a:ext cx="3863697" cy="5490577"/>
            </a:xfrm>
            <a:custGeom>
              <a:avLst/>
              <a:gdLst/>
              <a:ahLst/>
              <a:cxnLst/>
              <a:rect l="l" t="t" r="r" b="b"/>
              <a:pathLst>
                <a:path w="3863697" h="5490577">
                  <a:moveTo>
                    <a:pt x="241227" y="901429"/>
                  </a:moveTo>
                  <a:cubicBezTo>
                    <a:pt x="450433" y="1150483"/>
                    <a:pt x="609828" y="1439742"/>
                    <a:pt x="719412" y="1769206"/>
                  </a:cubicBezTo>
                  <a:cubicBezTo>
                    <a:pt x="828996" y="2098669"/>
                    <a:pt x="883788" y="2450548"/>
                    <a:pt x="883788" y="2824841"/>
                  </a:cubicBezTo>
                  <a:cubicBezTo>
                    <a:pt x="883788" y="3199135"/>
                    <a:pt x="828640" y="3547811"/>
                    <a:pt x="718345" y="3870870"/>
                  </a:cubicBezTo>
                  <a:cubicBezTo>
                    <a:pt x="608049" y="4193929"/>
                    <a:pt x="449010" y="4475005"/>
                    <a:pt x="241227" y="4714097"/>
                  </a:cubicBezTo>
                  <a:lnTo>
                    <a:pt x="4270" y="4714098"/>
                  </a:lnTo>
                  <a:cubicBezTo>
                    <a:pt x="436913" y="4139138"/>
                    <a:pt x="653234" y="3507963"/>
                    <a:pt x="653235" y="2820571"/>
                  </a:cubicBezTo>
                  <a:cubicBezTo>
                    <a:pt x="653234" y="2454817"/>
                    <a:pt x="597020" y="2107920"/>
                    <a:pt x="484589" y="1779880"/>
                  </a:cubicBezTo>
                  <a:cubicBezTo>
                    <a:pt x="372159" y="1451839"/>
                    <a:pt x="210629" y="1159022"/>
                    <a:pt x="0" y="901428"/>
                  </a:cubicBezTo>
                  <a:close/>
                  <a:moveTo>
                    <a:pt x="1439658" y="423699"/>
                  </a:moveTo>
                  <a:cubicBezTo>
                    <a:pt x="1690795" y="722673"/>
                    <a:pt x="1882139" y="1069910"/>
                    <a:pt x="2013687" y="1465410"/>
                  </a:cubicBezTo>
                  <a:cubicBezTo>
                    <a:pt x="2145236" y="1860910"/>
                    <a:pt x="2211011" y="2283317"/>
                    <a:pt x="2211010" y="2732632"/>
                  </a:cubicBezTo>
                  <a:cubicBezTo>
                    <a:pt x="2211010" y="3181947"/>
                    <a:pt x="2144809" y="3600511"/>
                    <a:pt x="2012406" y="3988323"/>
                  </a:cubicBezTo>
                  <a:cubicBezTo>
                    <a:pt x="1880004" y="4376135"/>
                    <a:pt x="1689087" y="4713548"/>
                    <a:pt x="1439657" y="5000563"/>
                  </a:cubicBezTo>
                  <a:lnTo>
                    <a:pt x="1155205" y="5000564"/>
                  </a:lnTo>
                  <a:cubicBezTo>
                    <a:pt x="1674566" y="4310361"/>
                    <a:pt x="1934246" y="3552675"/>
                    <a:pt x="1934246" y="2727507"/>
                  </a:cubicBezTo>
                  <a:cubicBezTo>
                    <a:pt x="1934246" y="2288443"/>
                    <a:pt x="1866763" y="1872014"/>
                    <a:pt x="1731798" y="1478223"/>
                  </a:cubicBezTo>
                  <a:cubicBezTo>
                    <a:pt x="1596832" y="1084431"/>
                    <a:pt x="1402926" y="732923"/>
                    <a:pt x="1150080" y="423699"/>
                  </a:cubicBezTo>
                  <a:close/>
                  <a:moveTo>
                    <a:pt x="2938353" y="1"/>
                  </a:moveTo>
                  <a:cubicBezTo>
                    <a:pt x="3239627" y="358661"/>
                    <a:pt x="3469170" y="775219"/>
                    <a:pt x="3626980" y="1249675"/>
                  </a:cubicBezTo>
                  <a:cubicBezTo>
                    <a:pt x="3784790" y="1724131"/>
                    <a:pt x="3863697" y="2230868"/>
                    <a:pt x="3863697" y="2769883"/>
                  </a:cubicBezTo>
                  <a:cubicBezTo>
                    <a:pt x="3863696" y="3308897"/>
                    <a:pt x="3784279" y="3811022"/>
                    <a:pt x="3625443" y="4276256"/>
                  </a:cubicBezTo>
                  <a:cubicBezTo>
                    <a:pt x="3466607" y="4741489"/>
                    <a:pt x="3237578" y="5146264"/>
                    <a:pt x="2938352" y="5490577"/>
                  </a:cubicBezTo>
                  <a:lnTo>
                    <a:pt x="2597113" y="5490577"/>
                  </a:lnTo>
                  <a:cubicBezTo>
                    <a:pt x="3220157" y="4662584"/>
                    <a:pt x="3531679" y="3753636"/>
                    <a:pt x="3531679" y="2763734"/>
                  </a:cubicBezTo>
                  <a:cubicBezTo>
                    <a:pt x="3531679" y="2237016"/>
                    <a:pt x="3450724" y="1737453"/>
                    <a:pt x="3288815" y="1265047"/>
                  </a:cubicBezTo>
                  <a:cubicBezTo>
                    <a:pt x="3126906" y="792640"/>
                    <a:pt x="2894289" y="370958"/>
                    <a:pt x="2590964" y="0"/>
                  </a:cubicBezTo>
                  <a:close/>
                </a:path>
              </a:pathLst>
            </a:custGeom>
            <a:solidFill>
              <a:srgbClr val="5BA193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BO" sz="49600" dirty="0">
                <a:solidFill>
                  <a:srgbClr val="5BA19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</p:grp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20CF412-2D6B-4F77-81FD-7AD3963BB009}"/>
              </a:ext>
            </a:extLst>
          </p:cNvPr>
          <p:cNvSpPr txBox="1"/>
          <p:nvPr/>
        </p:nvSpPr>
        <p:spPr>
          <a:xfrm>
            <a:off x="4771559" y="1743556"/>
            <a:ext cx="5956943" cy="3170099"/>
          </a:xfrm>
          <a:prstGeom prst="rect">
            <a:avLst/>
          </a:prstGeom>
          <a:solidFill>
            <a:schemeClr val="bg1">
              <a:lumMod val="95000"/>
              <a:alpha val="6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BO" sz="4000" b="1" dirty="0">
                <a:solidFill>
                  <a:srgbClr val="CE9D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LA MALDICIÓN DE LOS RECURSOS NATURLAES</a:t>
            </a:r>
          </a:p>
          <a:p>
            <a:pPr algn="ctr"/>
            <a:endParaRPr lang="es-BO" sz="4000" b="1" dirty="0">
              <a:solidFill>
                <a:srgbClr val="CE9D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algn="ctr"/>
            <a:r>
              <a:rPr lang="es-BO" sz="4000" b="1" dirty="0">
                <a:solidFill>
                  <a:srgbClr val="CE9D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LA PARADOJA DE LA ABUNDANCIA</a:t>
            </a:r>
            <a:endParaRPr lang="en-US" sz="4000" b="1" dirty="0">
              <a:solidFill>
                <a:srgbClr val="CE9D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83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346572" y="1729847"/>
            <a:ext cx="531908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BO" sz="7200" b="1" dirty="0">
                <a:solidFill>
                  <a:srgbClr val="DFB3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ellowtail" panose="02000503000000000000" pitchFamily="2" charset="0"/>
              </a:rPr>
              <a:t>solo fue de paso,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723890" y="5064097"/>
            <a:ext cx="4934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600" dirty="0">
                <a:solidFill>
                  <a:srgbClr val="64544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Beneficios efímeros</a:t>
            </a:r>
            <a:endParaRPr lang="en-US" sz="3600" dirty="0">
              <a:solidFill>
                <a:srgbClr val="64544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6536269" y="5064097"/>
            <a:ext cx="5431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600" dirty="0">
                <a:solidFill>
                  <a:srgbClr val="64544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Daños perdurables</a:t>
            </a:r>
            <a:endParaRPr lang="en-US" sz="3600" dirty="0">
              <a:solidFill>
                <a:srgbClr val="64544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4 CuadroTexto"/>
          <p:cNvSpPr txBox="1"/>
          <p:nvPr/>
        </p:nvSpPr>
        <p:spPr>
          <a:xfrm>
            <a:off x="423179" y="621851"/>
            <a:ext cx="516066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6600" b="1" dirty="0">
                <a:solidFill>
                  <a:srgbClr val="DFB3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ellowtail" panose="02000503000000000000" pitchFamily="2" charset="0"/>
              </a:rPr>
              <a:t>Su bonanza </a:t>
            </a:r>
            <a:endParaRPr lang="en-US" sz="1100" dirty="0">
              <a:solidFill>
                <a:srgbClr val="DFB3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ellowtail" panose="02000503000000000000" pitchFamily="2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269965" y="2934056"/>
            <a:ext cx="755306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BO" sz="6600" b="1" dirty="0">
                <a:solidFill>
                  <a:srgbClr val="DFB3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Yellowtail" panose="02000503000000000000" pitchFamily="2" charset="0"/>
              </a:rPr>
              <a:t>pero su impacto no pasó…</a:t>
            </a:r>
            <a:endParaRPr lang="en-US" sz="6600" dirty="0">
              <a:solidFill>
                <a:srgbClr val="DFB3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Yellowtail" panose="02000503000000000000" pitchFamily="2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DC9EF25-52B9-4982-BB1B-70D08EAE59C8}"/>
              </a:ext>
            </a:extLst>
          </p:cNvPr>
          <p:cNvSpPr/>
          <p:nvPr/>
        </p:nvSpPr>
        <p:spPr>
          <a:xfrm>
            <a:off x="610859" y="4781550"/>
            <a:ext cx="5160668" cy="1200329"/>
          </a:xfrm>
          <a:prstGeom prst="rect">
            <a:avLst/>
          </a:prstGeom>
          <a:noFill/>
          <a:ln w="57150">
            <a:solidFill>
              <a:srgbClr val="5BA19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A593C12-CB8D-4FAA-87D8-3440D9F55CAF}"/>
              </a:ext>
            </a:extLst>
          </p:cNvPr>
          <p:cNvSpPr/>
          <p:nvPr/>
        </p:nvSpPr>
        <p:spPr>
          <a:xfrm>
            <a:off x="6671506" y="4781729"/>
            <a:ext cx="5160668" cy="1200329"/>
          </a:xfrm>
          <a:prstGeom prst="rect">
            <a:avLst/>
          </a:prstGeom>
          <a:noFill/>
          <a:ln w="57150">
            <a:solidFill>
              <a:srgbClr val="5BA19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BO"/>
          </a:p>
        </p:txBody>
      </p:sp>
    </p:spTree>
    <p:extLst>
      <p:ext uri="{BB962C8B-B14F-4D97-AF65-F5344CB8AC3E}">
        <p14:creationId xmlns:p14="http://schemas.microsoft.com/office/powerpoint/2010/main" val="10308456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1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Google Drive\2019-2020 Impactos Hidrocarburiferos Palos Blancos (Jubileo-ODSAL)\Base de datos\1ra entrada a campo\Fotos\WhatsApp Image 2020-02-21 at 12.12.29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24" y="3683155"/>
            <a:ext cx="3626888" cy="27201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0" name="Picture 6" descr="C:\Users\USER\Google Drive\2019-2020 Impactos Hidrocarburiferos Palos Blancos (Jubileo-ODSAL)\Base de datos\1ra entrada a campo\Fotos\mapa territorial 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7850" y="4099430"/>
            <a:ext cx="4679590" cy="25985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31" name="Picture 7" descr="C:\Users\USER\Google Drive\2019-2020 Impactos Hidrocarburiferos Palos Blancos (Jubileo-ODSAL)\Base de datos\1ra entrada a campo\Fotos\Mata territorial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229" y="748517"/>
            <a:ext cx="3172033" cy="2477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4" name="3 CuadroTexto"/>
          <p:cNvSpPr txBox="1"/>
          <p:nvPr/>
        </p:nvSpPr>
        <p:spPr>
          <a:xfrm>
            <a:off x="554566" y="654274"/>
            <a:ext cx="55414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BO" sz="5400" b="1" u="sng" dirty="0">
                <a:solidFill>
                  <a:srgbClr val="DFB3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METODOLOGÍA</a:t>
            </a:r>
            <a:endParaRPr lang="en-US" sz="5400" b="1" u="sng" dirty="0">
              <a:solidFill>
                <a:srgbClr val="DFB3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4119452" y="1987426"/>
            <a:ext cx="23288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200" b="1" dirty="0">
                <a:solidFill>
                  <a:srgbClr val="64544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Mapa territorial</a:t>
            </a:r>
          </a:p>
        </p:txBody>
      </p:sp>
      <p:cxnSp>
        <p:nvCxnSpPr>
          <p:cNvPr id="18" name="17 Conector recto"/>
          <p:cNvCxnSpPr>
            <a:cxnSpLocks/>
          </p:cNvCxnSpPr>
          <p:nvPr/>
        </p:nvCxnSpPr>
        <p:spPr>
          <a:xfrm>
            <a:off x="5283888" y="3262994"/>
            <a:ext cx="0" cy="4168226"/>
          </a:xfrm>
          <a:prstGeom prst="line">
            <a:avLst/>
          </a:prstGeom>
          <a:ln w="57150">
            <a:solidFill>
              <a:srgbClr val="CE9D2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6 CuadroTexto">
            <a:extLst>
              <a:ext uri="{FF2B5EF4-FFF2-40B4-BE49-F238E27FC236}">
                <a16:creationId xmlns:a16="http://schemas.microsoft.com/office/drawing/2014/main" id="{6B083F69-CDFA-4F7E-903C-87F81B79A7A5}"/>
              </a:ext>
            </a:extLst>
          </p:cNvPr>
          <p:cNvSpPr txBox="1"/>
          <p:nvPr/>
        </p:nvSpPr>
        <p:spPr>
          <a:xfrm>
            <a:off x="7824229" y="27328"/>
            <a:ext cx="2670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s-BO" sz="2800" dirty="0">
                <a:solidFill>
                  <a:srgbClr val="CE9D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ANTES</a:t>
            </a:r>
          </a:p>
        </p:txBody>
      </p:sp>
      <p:sp>
        <p:nvSpPr>
          <p:cNvPr id="22" name="6 CuadroTexto">
            <a:extLst>
              <a:ext uri="{FF2B5EF4-FFF2-40B4-BE49-F238E27FC236}">
                <a16:creationId xmlns:a16="http://schemas.microsoft.com/office/drawing/2014/main" id="{C511C8EF-68C7-4C9C-94EF-0FA34FA036FF}"/>
              </a:ext>
            </a:extLst>
          </p:cNvPr>
          <p:cNvSpPr txBox="1"/>
          <p:nvPr/>
        </p:nvSpPr>
        <p:spPr>
          <a:xfrm>
            <a:off x="7975726" y="3474007"/>
            <a:ext cx="26708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s-BO" sz="2800" dirty="0">
                <a:solidFill>
                  <a:srgbClr val="CE9D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DESPUÉS</a:t>
            </a:r>
          </a:p>
        </p:txBody>
      </p:sp>
      <p:cxnSp>
        <p:nvCxnSpPr>
          <p:cNvPr id="3" name="Conector recto de flecha 2">
            <a:extLst>
              <a:ext uri="{FF2B5EF4-FFF2-40B4-BE49-F238E27FC236}">
                <a16:creationId xmlns:a16="http://schemas.microsoft.com/office/drawing/2014/main" id="{3CC7E8EB-7CDA-4B7F-8C31-14AAAB55147B}"/>
              </a:ext>
            </a:extLst>
          </p:cNvPr>
          <p:cNvCxnSpPr>
            <a:cxnSpLocks/>
          </p:cNvCxnSpPr>
          <p:nvPr/>
        </p:nvCxnSpPr>
        <p:spPr>
          <a:xfrm>
            <a:off x="2195468" y="2466353"/>
            <a:ext cx="1945419" cy="0"/>
          </a:xfrm>
          <a:prstGeom prst="straightConnector1">
            <a:avLst/>
          </a:prstGeom>
          <a:ln w="57150">
            <a:solidFill>
              <a:srgbClr val="CE9D2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17 Conector recto">
            <a:extLst>
              <a:ext uri="{FF2B5EF4-FFF2-40B4-BE49-F238E27FC236}">
                <a16:creationId xmlns:a16="http://schemas.microsoft.com/office/drawing/2014/main" id="{9231EECB-06BD-4A4F-BC32-7280E4D34ECB}"/>
              </a:ext>
            </a:extLst>
          </p:cNvPr>
          <p:cNvCxnSpPr>
            <a:cxnSpLocks/>
            <a:endCxn id="1027" idx="0"/>
          </p:cNvCxnSpPr>
          <p:nvPr/>
        </p:nvCxnSpPr>
        <p:spPr>
          <a:xfrm>
            <a:off x="2195468" y="2439568"/>
            <a:ext cx="0" cy="1243587"/>
          </a:xfrm>
          <a:prstGeom prst="line">
            <a:avLst/>
          </a:prstGeom>
          <a:ln w="57150">
            <a:solidFill>
              <a:srgbClr val="CE9D2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17 Conector recto">
            <a:extLst>
              <a:ext uri="{FF2B5EF4-FFF2-40B4-BE49-F238E27FC236}">
                <a16:creationId xmlns:a16="http://schemas.microsoft.com/office/drawing/2014/main" id="{95F0DBAF-76E7-439B-82C9-3E9EC1A65A81}"/>
              </a:ext>
            </a:extLst>
          </p:cNvPr>
          <p:cNvCxnSpPr>
            <a:cxnSpLocks/>
          </p:cNvCxnSpPr>
          <p:nvPr/>
        </p:nvCxnSpPr>
        <p:spPr>
          <a:xfrm>
            <a:off x="6448324" y="2462981"/>
            <a:ext cx="769526" cy="0"/>
          </a:xfrm>
          <a:prstGeom prst="line">
            <a:avLst/>
          </a:prstGeom>
          <a:ln w="57150">
            <a:solidFill>
              <a:srgbClr val="5BA19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17 Conector recto">
            <a:extLst>
              <a:ext uri="{FF2B5EF4-FFF2-40B4-BE49-F238E27FC236}">
                <a16:creationId xmlns:a16="http://schemas.microsoft.com/office/drawing/2014/main" id="{54C96768-5875-4C46-8DE1-6BC932070D02}"/>
              </a:ext>
            </a:extLst>
          </p:cNvPr>
          <p:cNvCxnSpPr>
            <a:cxnSpLocks/>
          </p:cNvCxnSpPr>
          <p:nvPr/>
        </p:nvCxnSpPr>
        <p:spPr>
          <a:xfrm>
            <a:off x="7054561" y="454679"/>
            <a:ext cx="0" cy="2043758"/>
          </a:xfrm>
          <a:prstGeom prst="line">
            <a:avLst/>
          </a:prstGeom>
          <a:ln w="57150">
            <a:solidFill>
              <a:srgbClr val="5BA19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17 Conector recto">
            <a:extLst>
              <a:ext uri="{FF2B5EF4-FFF2-40B4-BE49-F238E27FC236}">
                <a16:creationId xmlns:a16="http://schemas.microsoft.com/office/drawing/2014/main" id="{412040C6-7823-4510-AA48-E5ADF0FB9E62}"/>
              </a:ext>
            </a:extLst>
          </p:cNvPr>
          <p:cNvCxnSpPr>
            <a:cxnSpLocks/>
          </p:cNvCxnSpPr>
          <p:nvPr/>
        </p:nvCxnSpPr>
        <p:spPr>
          <a:xfrm>
            <a:off x="7070603" y="2452128"/>
            <a:ext cx="0" cy="1283489"/>
          </a:xfrm>
          <a:prstGeom prst="line">
            <a:avLst/>
          </a:prstGeom>
          <a:ln w="57150">
            <a:solidFill>
              <a:srgbClr val="5BA19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17 Conector recto">
            <a:extLst>
              <a:ext uri="{FF2B5EF4-FFF2-40B4-BE49-F238E27FC236}">
                <a16:creationId xmlns:a16="http://schemas.microsoft.com/office/drawing/2014/main" id="{03342AF6-B317-4D78-A3B2-7D527D6BC29E}"/>
              </a:ext>
            </a:extLst>
          </p:cNvPr>
          <p:cNvCxnSpPr>
            <a:cxnSpLocks/>
          </p:cNvCxnSpPr>
          <p:nvPr/>
        </p:nvCxnSpPr>
        <p:spPr>
          <a:xfrm>
            <a:off x="7038520" y="280625"/>
            <a:ext cx="1495880" cy="8314"/>
          </a:xfrm>
          <a:prstGeom prst="line">
            <a:avLst/>
          </a:prstGeom>
          <a:ln w="57150">
            <a:solidFill>
              <a:srgbClr val="5BA19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17 Conector recto">
            <a:extLst>
              <a:ext uri="{FF2B5EF4-FFF2-40B4-BE49-F238E27FC236}">
                <a16:creationId xmlns:a16="http://schemas.microsoft.com/office/drawing/2014/main" id="{5465CD13-597D-41C7-8FDF-23AB83AD5C19}"/>
              </a:ext>
            </a:extLst>
          </p:cNvPr>
          <p:cNvCxnSpPr>
            <a:cxnSpLocks/>
          </p:cNvCxnSpPr>
          <p:nvPr/>
        </p:nvCxnSpPr>
        <p:spPr>
          <a:xfrm>
            <a:off x="7054561" y="3720797"/>
            <a:ext cx="1495880" cy="8314"/>
          </a:xfrm>
          <a:prstGeom prst="line">
            <a:avLst/>
          </a:prstGeom>
          <a:ln w="57150">
            <a:solidFill>
              <a:srgbClr val="5BA19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17 Conector recto">
            <a:extLst>
              <a:ext uri="{FF2B5EF4-FFF2-40B4-BE49-F238E27FC236}">
                <a16:creationId xmlns:a16="http://schemas.microsoft.com/office/drawing/2014/main" id="{EA4D0556-1200-42CA-983B-939AB7D912F6}"/>
              </a:ext>
            </a:extLst>
          </p:cNvPr>
          <p:cNvCxnSpPr>
            <a:cxnSpLocks/>
          </p:cNvCxnSpPr>
          <p:nvPr/>
        </p:nvCxnSpPr>
        <p:spPr>
          <a:xfrm flipV="1">
            <a:off x="9320109" y="474790"/>
            <a:ext cx="0" cy="179484"/>
          </a:xfrm>
          <a:prstGeom prst="line">
            <a:avLst/>
          </a:prstGeom>
          <a:ln w="57150">
            <a:solidFill>
              <a:srgbClr val="5BA19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17 Conector recto">
            <a:extLst>
              <a:ext uri="{FF2B5EF4-FFF2-40B4-BE49-F238E27FC236}">
                <a16:creationId xmlns:a16="http://schemas.microsoft.com/office/drawing/2014/main" id="{A857BFDF-5573-494A-803D-4E5EF5FB0ED2}"/>
              </a:ext>
            </a:extLst>
          </p:cNvPr>
          <p:cNvCxnSpPr>
            <a:cxnSpLocks/>
          </p:cNvCxnSpPr>
          <p:nvPr/>
        </p:nvCxnSpPr>
        <p:spPr>
          <a:xfrm flipV="1">
            <a:off x="9472509" y="3920501"/>
            <a:ext cx="0" cy="179484"/>
          </a:xfrm>
          <a:prstGeom prst="line">
            <a:avLst/>
          </a:prstGeom>
          <a:ln w="57150">
            <a:solidFill>
              <a:srgbClr val="5BA19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5700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C:\Users\USER\Google Drive\2019-2020 Impactos Hidrocarburiferos Palos Blancos (Jubileo-ODSAL)\Base de datos\1ra entrada a campo\Fotos\WhatsApp Image 2020-02-21 at 11.48.09 (1).jpeg">
            <a:extLst>
              <a:ext uri="{FF2B5EF4-FFF2-40B4-BE49-F238E27FC236}">
                <a16:creationId xmlns:a16="http://schemas.microsoft.com/office/drawing/2014/main" id="{0620CC35-7A48-41A2-AAD4-4D164101FC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34" y="1531309"/>
            <a:ext cx="3453196" cy="25898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5" descr="C:\Users\USER\Google Drive\2019-2020 Impactos Hidrocarburiferos Palos Blancos (Jubileo-ODSAL)\Base de datos\1ra entrada a campo\Fotos\WhatsApp Image 2020-02-21 at 12.12.32.jpeg">
            <a:extLst>
              <a:ext uri="{FF2B5EF4-FFF2-40B4-BE49-F238E27FC236}">
                <a16:creationId xmlns:a16="http://schemas.microsoft.com/office/drawing/2014/main" id="{45AC3AE5-9C97-4CE4-96B5-7B15D7C4F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61" y="3880862"/>
            <a:ext cx="3655517" cy="27416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6" name="23 Rectángulo">
            <a:extLst>
              <a:ext uri="{FF2B5EF4-FFF2-40B4-BE49-F238E27FC236}">
                <a16:creationId xmlns:a16="http://schemas.microsoft.com/office/drawing/2014/main" id="{3389698D-AD52-4565-AE10-1D9BF6008504}"/>
              </a:ext>
            </a:extLst>
          </p:cNvPr>
          <p:cNvSpPr/>
          <p:nvPr/>
        </p:nvSpPr>
        <p:spPr>
          <a:xfrm>
            <a:off x="3697389" y="5239429"/>
            <a:ext cx="32658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BO" sz="2400" b="1" dirty="0">
                <a:solidFill>
                  <a:srgbClr val="64544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Lluvia de ideas</a:t>
            </a:r>
          </a:p>
          <a:p>
            <a:pPr algn="ctr"/>
            <a:r>
              <a:rPr lang="es-BO" sz="2400" b="1" dirty="0">
                <a:solidFill>
                  <a:srgbClr val="64544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Árbol de problemas </a:t>
            </a:r>
          </a:p>
        </p:txBody>
      </p:sp>
      <p:pic>
        <p:nvPicPr>
          <p:cNvPr id="8" name="Picture 4" descr="C:\Users\USER\Google Drive\2019-2020 Impactos Hidrocarburiferos Palos Blancos (Jubileo-ODSAL)\Base de datos\1ra entrada a campo\Fotos\WhatsApp Image 2020-02-21 at 12.12.34.jpeg">
            <a:extLst>
              <a:ext uri="{FF2B5EF4-FFF2-40B4-BE49-F238E27FC236}">
                <a16:creationId xmlns:a16="http://schemas.microsoft.com/office/drawing/2014/main" id="{EA622627-DEA9-4626-B952-0844C444F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96" y="278861"/>
            <a:ext cx="3970282" cy="2977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9" name="17 Conector recto">
            <a:extLst>
              <a:ext uri="{FF2B5EF4-FFF2-40B4-BE49-F238E27FC236}">
                <a16:creationId xmlns:a16="http://schemas.microsoft.com/office/drawing/2014/main" id="{2C6D959E-7553-486D-9D4C-360DDBA3F16A}"/>
              </a:ext>
            </a:extLst>
          </p:cNvPr>
          <p:cNvCxnSpPr>
            <a:cxnSpLocks/>
          </p:cNvCxnSpPr>
          <p:nvPr/>
        </p:nvCxnSpPr>
        <p:spPr>
          <a:xfrm>
            <a:off x="5283888" y="-803273"/>
            <a:ext cx="0" cy="5851523"/>
          </a:xfrm>
          <a:prstGeom prst="line">
            <a:avLst/>
          </a:prstGeom>
          <a:ln w="57150">
            <a:solidFill>
              <a:srgbClr val="CE9D2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FF8CF75-AA5E-4EAA-9CAF-2679D0B1AA33}"/>
              </a:ext>
            </a:extLst>
          </p:cNvPr>
          <p:cNvSpPr txBox="1"/>
          <p:nvPr/>
        </p:nvSpPr>
        <p:spPr>
          <a:xfrm>
            <a:off x="-574494" y="27886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BO" sz="2400" b="1" dirty="0">
                <a:solidFill>
                  <a:srgbClr val="6454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Grupos focales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8E458FF-1947-4B14-8377-D2880D76CD74}"/>
              </a:ext>
            </a:extLst>
          </p:cNvPr>
          <p:cNvSpPr txBox="1"/>
          <p:nvPr/>
        </p:nvSpPr>
        <p:spPr>
          <a:xfrm>
            <a:off x="-574494" y="61816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BO" sz="2400" b="1" dirty="0">
                <a:solidFill>
                  <a:srgbClr val="64544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Entrevistas</a:t>
            </a:r>
          </a:p>
        </p:txBody>
      </p:sp>
      <p:cxnSp>
        <p:nvCxnSpPr>
          <p:cNvPr id="16" name="17 Conector recto">
            <a:extLst>
              <a:ext uri="{FF2B5EF4-FFF2-40B4-BE49-F238E27FC236}">
                <a16:creationId xmlns:a16="http://schemas.microsoft.com/office/drawing/2014/main" id="{9D453EAB-9F20-4E51-A1DF-28282E9B104C}"/>
              </a:ext>
            </a:extLst>
          </p:cNvPr>
          <p:cNvCxnSpPr>
            <a:cxnSpLocks/>
          </p:cNvCxnSpPr>
          <p:nvPr/>
        </p:nvCxnSpPr>
        <p:spPr>
          <a:xfrm>
            <a:off x="5283888" y="1555890"/>
            <a:ext cx="1386608" cy="0"/>
          </a:xfrm>
          <a:prstGeom prst="line">
            <a:avLst/>
          </a:prstGeom>
          <a:ln w="57150">
            <a:solidFill>
              <a:srgbClr val="5BA19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7 Conector recto">
            <a:extLst>
              <a:ext uri="{FF2B5EF4-FFF2-40B4-BE49-F238E27FC236}">
                <a16:creationId xmlns:a16="http://schemas.microsoft.com/office/drawing/2014/main" id="{9C21C9A0-2FAF-4164-A39A-9196C6A5B39C}"/>
              </a:ext>
            </a:extLst>
          </p:cNvPr>
          <p:cNvCxnSpPr>
            <a:cxnSpLocks/>
          </p:cNvCxnSpPr>
          <p:nvPr/>
        </p:nvCxnSpPr>
        <p:spPr>
          <a:xfrm>
            <a:off x="4514362" y="2062931"/>
            <a:ext cx="769526" cy="0"/>
          </a:xfrm>
          <a:prstGeom prst="line">
            <a:avLst/>
          </a:prstGeom>
          <a:ln w="57150">
            <a:solidFill>
              <a:srgbClr val="5BA19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7 Conector recto">
            <a:extLst>
              <a:ext uri="{FF2B5EF4-FFF2-40B4-BE49-F238E27FC236}">
                <a16:creationId xmlns:a16="http://schemas.microsoft.com/office/drawing/2014/main" id="{A2BA91C0-8717-4B7D-BFB9-1F3238B5F14F}"/>
              </a:ext>
            </a:extLst>
          </p:cNvPr>
          <p:cNvCxnSpPr>
            <a:cxnSpLocks/>
          </p:cNvCxnSpPr>
          <p:nvPr/>
        </p:nvCxnSpPr>
        <p:spPr>
          <a:xfrm>
            <a:off x="3821058" y="470040"/>
            <a:ext cx="1386608" cy="0"/>
          </a:xfrm>
          <a:prstGeom prst="line">
            <a:avLst/>
          </a:prstGeom>
          <a:ln w="57150">
            <a:solidFill>
              <a:srgbClr val="5BA19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7 Conector recto">
            <a:extLst>
              <a:ext uri="{FF2B5EF4-FFF2-40B4-BE49-F238E27FC236}">
                <a16:creationId xmlns:a16="http://schemas.microsoft.com/office/drawing/2014/main" id="{0726407D-104D-42A5-AF17-73DA0F217662}"/>
              </a:ext>
            </a:extLst>
          </p:cNvPr>
          <p:cNvCxnSpPr>
            <a:cxnSpLocks/>
          </p:cNvCxnSpPr>
          <p:nvPr/>
        </p:nvCxnSpPr>
        <p:spPr>
          <a:xfrm flipH="1">
            <a:off x="6963284" y="5654927"/>
            <a:ext cx="828165" cy="0"/>
          </a:xfrm>
          <a:prstGeom prst="line">
            <a:avLst/>
          </a:prstGeom>
          <a:ln w="57150">
            <a:solidFill>
              <a:srgbClr val="CE9D2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1289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Llamada ovalada"/>
          <p:cNvSpPr/>
          <p:nvPr/>
        </p:nvSpPr>
        <p:spPr>
          <a:xfrm rot="345902">
            <a:off x="6823738" y="252435"/>
            <a:ext cx="3482811" cy="2127884"/>
          </a:xfrm>
          <a:prstGeom prst="wedgeEllipseCallout">
            <a:avLst>
              <a:gd name="adj1" fmla="val 66834"/>
              <a:gd name="adj2" fmla="val -48660"/>
            </a:avLst>
          </a:prstGeom>
          <a:solidFill>
            <a:schemeClr val="bg1"/>
          </a:solidFill>
          <a:ln w="28575">
            <a:solidFill>
              <a:srgbClr val="CE9D2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¡Uh...  ese  tiempo  era  lindo!    Había  trabajo  para  todo  el  mundo  y  todos  eran  bien  pagados…”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4 Llamada ovalada"/>
          <p:cNvSpPr/>
          <p:nvPr/>
        </p:nvSpPr>
        <p:spPr>
          <a:xfrm rot="20745555">
            <a:off x="2193805" y="316310"/>
            <a:ext cx="2470769" cy="1807912"/>
          </a:xfrm>
          <a:prstGeom prst="wedgeEllipseCallout">
            <a:avLst>
              <a:gd name="adj1" fmla="val 14063"/>
              <a:gd name="adj2" fmla="val 62079"/>
            </a:avLst>
          </a:prstGeom>
          <a:solidFill>
            <a:schemeClr val="bg1"/>
          </a:solidFill>
          <a:ln w="28575">
            <a:solidFill>
              <a:srgbClr val="CE9D2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Nos han mal acostumbrado a despilfarrar la plata”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5 Llamada ovalada"/>
          <p:cNvSpPr/>
          <p:nvPr/>
        </p:nvSpPr>
        <p:spPr>
          <a:xfrm rot="21217784">
            <a:off x="9396387" y="2444081"/>
            <a:ext cx="2732516" cy="2164555"/>
          </a:xfrm>
          <a:prstGeom prst="wedgeEllipseCallout">
            <a:avLst>
              <a:gd name="adj1" fmla="val -61157"/>
              <a:gd name="adj2" fmla="val -38116"/>
            </a:avLst>
          </a:prstGeom>
          <a:solidFill>
            <a:schemeClr val="bg1"/>
          </a:solidFill>
          <a:ln w="28575">
            <a:solidFill>
              <a:srgbClr val="CE9D2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Para mí, un recuerdo positivo de aquella época es que yo tenía plata”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6 Llamada ovalada"/>
          <p:cNvSpPr/>
          <p:nvPr/>
        </p:nvSpPr>
        <p:spPr>
          <a:xfrm rot="527036">
            <a:off x="4575786" y="1728155"/>
            <a:ext cx="3224334" cy="2368470"/>
          </a:xfrm>
          <a:prstGeom prst="wedgeEllipseCallout">
            <a:avLst>
              <a:gd name="adj1" fmla="val -58268"/>
              <a:gd name="adj2" fmla="val -40125"/>
            </a:avLst>
          </a:prstGeom>
          <a:solidFill>
            <a:schemeClr val="bg1"/>
          </a:solidFill>
          <a:ln w="28575">
            <a:solidFill>
              <a:srgbClr val="CE9D2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Los hombres se han vuelto flojos y  solo  quieren  ganar  harto,  y  con  preferencia  en  la  empresa”</a:t>
            </a:r>
            <a:r>
              <a:rPr lang="es-E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”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7 Llamada ovalada"/>
          <p:cNvSpPr/>
          <p:nvPr/>
        </p:nvSpPr>
        <p:spPr>
          <a:xfrm rot="527036">
            <a:off x="638443" y="2902492"/>
            <a:ext cx="3397364" cy="1854091"/>
          </a:xfrm>
          <a:prstGeom prst="wedgeEllipseCallout">
            <a:avLst>
              <a:gd name="adj1" fmla="val 6013"/>
              <a:gd name="adj2" fmla="val -76866"/>
            </a:avLst>
          </a:prstGeom>
          <a:solidFill>
            <a:schemeClr val="bg1"/>
          </a:solidFill>
          <a:ln w="28575">
            <a:solidFill>
              <a:srgbClr val="CE9D2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el pueblo veo más pobreza porque la gente ya se ha acostumbrado a las petroleras. </a:t>
            </a:r>
            <a:endParaRPr lang="en-US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8 Llamada ovalada"/>
          <p:cNvSpPr/>
          <p:nvPr/>
        </p:nvSpPr>
        <p:spPr>
          <a:xfrm rot="527036">
            <a:off x="6694080" y="4023078"/>
            <a:ext cx="3429823" cy="2379921"/>
          </a:xfrm>
          <a:prstGeom prst="wedgeEllipseCallout">
            <a:avLst>
              <a:gd name="adj1" fmla="val -18909"/>
              <a:gd name="adj2" fmla="val 75314"/>
            </a:avLst>
          </a:prstGeom>
          <a:solidFill>
            <a:schemeClr val="bg1"/>
          </a:solidFill>
          <a:ln w="28575">
            <a:solidFill>
              <a:srgbClr val="CE9D2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Ahora hay mucha envidia en la comunidad, la gente ya no es como antes, ahora cada quien ve por su lado”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9 Llamada ovalada"/>
          <p:cNvSpPr/>
          <p:nvPr/>
        </p:nvSpPr>
        <p:spPr>
          <a:xfrm rot="21301237">
            <a:off x="3080635" y="4717195"/>
            <a:ext cx="2682222" cy="1973223"/>
          </a:xfrm>
          <a:prstGeom prst="wedgeEllipseCallout">
            <a:avLst>
              <a:gd name="adj1" fmla="val 45430"/>
              <a:gd name="adj2" fmla="val -69751"/>
            </a:avLst>
          </a:prstGeom>
          <a:solidFill>
            <a:schemeClr val="bg1"/>
          </a:solidFill>
          <a:ln w="28575">
            <a:solidFill>
              <a:srgbClr val="CE9D2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 la comunidad, nos hemos vuelto conformistas e individualistas”.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6 CuadroTexto">
            <a:extLst>
              <a:ext uri="{FF2B5EF4-FFF2-40B4-BE49-F238E27FC236}">
                <a16:creationId xmlns:a16="http://schemas.microsoft.com/office/drawing/2014/main" id="{F2A760FA-EF64-4F29-8FA1-214543EC503D}"/>
              </a:ext>
            </a:extLst>
          </p:cNvPr>
          <p:cNvSpPr txBox="1"/>
          <p:nvPr/>
        </p:nvSpPr>
        <p:spPr>
          <a:xfrm>
            <a:off x="-455639" y="-579267"/>
            <a:ext cx="31111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4400" b="1" dirty="0">
                <a:solidFill>
                  <a:srgbClr val="5BA193"/>
                </a:solidFill>
                <a:latin typeface="Another day in Paradise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</a:p>
        </p:txBody>
      </p:sp>
      <p:sp>
        <p:nvSpPr>
          <p:cNvPr id="12" name="6 CuadroTexto">
            <a:extLst>
              <a:ext uri="{FF2B5EF4-FFF2-40B4-BE49-F238E27FC236}">
                <a16:creationId xmlns:a16="http://schemas.microsoft.com/office/drawing/2014/main" id="{619DF30F-3A93-453A-B117-8C91F81032B5}"/>
              </a:ext>
            </a:extLst>
          </p:cNvPr>
          <p:cNvSpPr txBox="1"/>
          <p:nvPr/>
        </p:nvSpPr>
        <p:spPr>
          <a:xfrm rot="10800000">
            <a:off x="9605259" y="2113778"/>
            <a:ext cx="31111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4400" b="1" dirty="0">
                <a:solidFill>
                  <a:srgbClr val="5BA193"/>
                </a:solidFill>
                <a:latin typeface="Another day in Paradise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5579515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6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32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Llamada ovalada"/>
          <p:cNvSpPr/>
          <p:nvPr/>
        </p:nvSpPr>
        <p:spPr>
          <a:xfrm rot="527036">
            <a:off x="992535" y="4373915"/>
            <a:ext cx="3326006" cy="2050369"/>
          </a:xfrm>
          <a:prstGeom prst="wedgeEllipseCallout">
            <a:avLst/>
          </a:prstGeom>
          <a:solidFill>
            <a:schemeClr val="bg1"/>
          </a:solidFill>
          <a:ln w="28575">
            <a:solidFill>
              <a:srgbClr val="CE9D2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Parece que alguno de esos extranjeros que llegó trajo el Sida...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2 Llamada ovalada"/>
          <p:cNvSpPr/>
          <p:nvPr/>
        </p:nvSpPr>
        <p:spPr>
          <a:xfrm rot="20846060">
            <a:off x="1274924" y="1201483"/>
            <a:ext cx="5300677" cy="2727832"/>
          </a:xfrm>
          <a:prstGeom prst="wedgeEllipseCallout">
            <a:avLst>
              <a:gd name="adj1" fmla="val 58592"/>
              <a:gd name="adj2" fmla="val 51347"/>
            </a:avLst>
          </a:prstGeom>
          <a:solidFill>
            <a:schemeClr val="bg1"/>
          </a:solidFill>
          <a:ln w="28575">
            <a:solidFill>
              <a:srgbClr val="CE9D2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0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Existía actividad sexual, pero camuflada, es decir, los petroleros las enamoraban y les daban a las chicas regalos caros y por eso las chicas accedían a estar con ellos”</a:t>
            </a:r>
            <a:endParaRPr lang="en-US" sz="20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3 Llamada ovalada"/>
          <p:cNvSpPr/>
          <p:nvPr/>
        </p:nvSpPr>
        <p:spPr>
          <a:xfrm rot="527036">
            <a:off x="5237114" y="3882634"/>
            <a:ext cx="2995723" cy="2101403"/>
          </a:xfrm>
          <a:prstGeom prst="wedgeEllipseCallout">
            <a:avLst>
              <a:gd name="adj1" fmla="val 34029"/>
              <a:gd name="adj2" fmla="val 66481"/>
            </a:avLst>
          </a:prstGeom>
          <a:solidFill>
            <a:schemeClr val="bg1"/>
          </a:solidFill>
          <a:ln w="28575">
            <a:solidFill>
              <a:srgbClr val="CE9D2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Aquí han </a:t>
            </a:r>
            <a:r>
              <a:rPr lang="es-E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veniu</a:t>
            </a:r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han </a:t>
            </a:r>
            <a:r>
              <a:rPr lang="es-E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enamorau</a:t>
            </a:r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y se han </a:t>
            </a:r>
            <a:r>
              <a:rPr lang="es-ES" dirty="0" err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iu</a:t>
            </a:r>
            <a:r>
              <a:rPr lang="es-ES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6 CuadroTexto">
            <a:extLst>
              <a:ext uri="{FF2B5EF4-FFF2-40B4-BE49-F238E27FC236}">
                <a16:creationId xmlns:a16="http://schemas.microsoft.com/office/drawing/2014/main" id="{16B5871B-BF48-4176-BD7C-D46651BB4E00}"/>
              </a:ext>
            </a:extLst>
          </p:cNvPr>
          <p:cNvSpPr txBox="1"/>
          <p:nvPr/>
        </p:nvSpPr>
        <p:spPr>
          <a:xfrm>
            <a:off x="-455639" y="-579267"/>
            <a:ext cx="31111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4400" b="1" dirty="0">
                <a:solidFill>
                  <a:srgbClr val="5BA193"/>
                </a:solidFill>
                <a:latin typeface="Another day in Paradise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</a:p>
        </p:txBody>
      </p:sp>
      <p:sp>
        <p:nvSpPr>
          <p:cNvPr id="6" name="6 CuadroTexto">
            <a:extLst>
              <a:ext uri="{FF2B5EF4-FFF2-40B4-BE49-F238E27FC236}">
                <a16:creationId xmlns:a16="http://schemas.microsoft.com/office/drawing/2014/main" id="{69B25476-C77B-4705-B5DA-A1548DB34883}"/>
              </a:ext>
            </a:extLst>
          </p:cNvPr>
          <p:cNvSpPr txBox="1"/>
          <p:nvPr/>
        </p:nvSpPr>
        <p:spPr>
          <a:xfrm rot="10800000">
            <a:off x="9605259" y="2113778"/>
            <a:ext cx="3111177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4400" b="1" dirty="0">
                <a:solidFill>
                  <a:srgbClr val="5BA193"/>
                </a:solidFill>
                <a:latin typeface="Another day in Paradise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“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215B911B-F201-43FB-99A4-7BDD60E2A9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9644" y="657550"/>
            <a:ext cx="4291229" cy="3474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967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6" presetClass="entr" presetSubtype="32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A165B467-D7FD-48E5-9E0E-397FFEF8D8C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b="13827"/>
          <a:stretch/>
        </p:blipFill>
        <p:spPr>
          <a:xfrm>
            <a:off x="2667000" y="474132"/>
            <a:ext cx="6858000" cy="5909734"/>
          </a:xfrm>
          <a:prstGeom prst="rect">
            <a:avLst/>
          </a:prstGeom>
        </p:spPr>
      </p:pic>
      <p:sp>
        <p:nvSpPr>
          <p:cNvPr id="5" name="6 CuadroTexto">
            <a:extLst>
              <a:ext uri="{FF2B5EF4-FFF2-40B4-BE49-F238E27FC236}">
                <a16:creationId xmlns:a16="http://schemas.microsoft.com/office/drawing/2014/main" id="{9E388F7F-4EC0-49AB-A934-FE63D5F26AFF}"/>
              </a:ext>
            </a:extLst>
          </p:cNvPr>
          <p:cNvSpPr txBox="1"/>
          <p:nvPr/>
        </p:nvSpPr>
        <p:spPr>
          <a:xfrm>
            <a:off x="628650" y="2644169"/>
            <a:ext cx="32027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200" b="1" dirty="0">
                <a:solidFill>
                  <a:srgbClr val="64544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Nuevas oportunidades laborales</a:t>
            </a:r>
          </a:p>
        </p:txBody>
      </p:sp>
      <p:sp>
        <p:nvSpPr>
          <p:cNvPr id="6" name="6 CuadroTexto">
            <a:extLst>
              <a:ext uri="{FF2B5EF4-FFF2-40B4-BE49-F238E27FC236}">
                <a16:creationId xmlns:a16="http://schemas.microsoft.com/office/drawing/2014/main" id="{5809FDC3-517F-42F5-9DD7-7E830898000A}"/>
              </a:ext>
            </a:extLst>
          </p:cNvPr>
          <p:cNvSpPr txBox="1"/>
          <p:nvPr/>
        </p:nvSpPr>
        <p:spPr>
          <a:xfrm>
            <a:off x="8436764" y="1627951"/>
            <a:ext cx="3202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200" b="1" dirty="0">
                <a:solidFill>
                  <a:srgbClr val="64544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Dependencia empresarial</a:t>
            </a:r>
          </a:p>
        </p:txBody>
      </p:sp>
      <p:sp>
        <p:nvSpPr>
          <p:cNvPr id="7" name="6 CuadroTexto">
            <a:extLst>
              <a:ext uri="{FF2B5EF4-FFF2-40B4-BE49-F238E27FC236}">
                <a16:creationId xmlns:a16="http://schemas.microsoft.com/office/drawing/2014/main" id="{AAC73AE0-7958-40F4-BE18-B7E8D3552426}"/>
              </a:ext>
            </a:extLst>
          </p:cNvPr>
          <p:cNvSpPr txBox="1"/>
          <p:nvPr/>
        </p:nvSpPr>
        <p:spPr>
          <a:xfrm>
            <a:off x="8360564" y="4152143"/>
            <a:ext cx="33551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BO" sz="3200" b="1" dirty="0">
                <a:solidFill>
                  <a:srgbClr val="64544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Achicamiento de horizontes de vida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B9EF80E-466A-42F0-B770-3E0A7676452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5866"/>
          <a:stretch/>
        </p:blipFill>
        <p:spPr>
          <a:xfrm rot="2175475" flipH="1">
            <a:off x="4020127" y="3727060"/>
            <a:ext cx="5054256" cy="425233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01E2D6C-3860-4801-A982-BD6E57DDD70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15866"/>
          <a:stretch/>
        </p:blipFill>
        <p:spPr>
          <a:xfrm rot="2484525" flipV="1">
            <a:off x="2608428" y="-1275385"/>
            <a:ext cx="5252715" cy="441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4999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73" b="97996" l="4684" r="91335">
                        <a14:foregroundMark x1="49649" y1="3118" x2="49649" y2="3118"/>
                        <a14:foregroundMark x1="22014" y1="52339" x2="22014" y2="52339"/>
                        <a14:foregroundMark x1="25293" y1="45880" x2="25293" y2="59020"/>
                        <a14:foregroundMark x1="35129" y1="57238" x2="35363" y2="58575"/>
                        <a14:foregroundMark x1="26230" y1="66815" x2="26230" y2="66815"/>
                        <a14:foregroundMark x1="37237" y1="70601" x2="37237" y2="70601"/>
                        <a14:foregroundMark x1="34426" y1="69933" x2="34660" y2="79510"/>
                        <a14:foregroundMark x1="34660" y1="79510" x2="41686" y2="75724"/>
                        <a14:foregroundMark x1="41686" y1="75724" x2="40515" y2="67706"/>
                        <a14:foregroundMark x1="40515" y1="67706" x2="32084" y2="61915"/>
                        <a14:foregroundMark x1="32084" y1="61915" x2="22717" y2="63697"/>
                        <a14:foregroundMark x1="22717" y1="63697" x2="16393" y2="68374"/>
                        <a14:foregroundMark x1="16393" y1="68374" x2="21311" y2="83742"/>
                        <a14:foregroundMark x1="21311" y1="83742" x2="33724" y2="95546"/>
                        <a14:foregroundMark x1="33724" y1="95546" x2="51756" y2="97327"/>
                        <a14:foregroundMark x1="51756" y1="97327" x2="69087" y2="95768"/>
                        <a14:foregroundMark x1="69087" y1="95768" x2="76815" y2="92205"/>
                        <a14:foregroundMark x1="76815" y1="92205" x2="89461" y2="78396"/>
                        <a14:foregroundMark x1="89461" y1="78396" x2="92974" y2="70379"/>
                        <a14:foregroundMark x1="92974" y1="70379" x2="91569" y2="54566"/>
                        <a14:foregroundMark x1="91569" y1="54566" x2="82670" y2="40980"/>
                        <a14:foregroundMark x1="82670" y1="40980" x2="75644" y2="36748"/>
                        <a14:foregroundMark x1="75644" y1="36748" x2="58080" y2="32962"/>
                        <a14:foregroundMark x1="59719" y1="34076" x2="29040" y2="46771"/>
                        <a14:foregroundMark x1="29040" y1="46771" x2="22951" y2="40757"/>
                        <a14:foregroundMark x1="22951" y1="40757" x2="4918" y2="48330"/>
                        <a14:foregroundMark x1="4918" y1="48330" x2="17799" y2="48775"/>
                        <a14:foregroundMark x1="17799" y1="48775" x2="22248" y2="57016"/>
                        <a14:foregroundMark x1="22248" y1="57016" x2="22482" y2="57238"/>
                        <a14:foregroundMark x1="23419" y1="54120" x2="23419" y2="54120"/>
                        <a14:foregroundMark x1="23419" y1="53898" x2="35597" y2="61470"/>
                        <a14:foregroundMark x1="35597" y1="61470" x2="52927" y2="63474"/>
                        <a14:foregroundMark x1="52927" y1="63474" x2="64403" y2="60802"/>
                        <a14:foregroundMark x1="64403" y1="60802" x2="67681" y2="53675"/>
                        <a14:foregroundMark x1="67681" y1="53675" x2="62763" y2="45212"/>
                        <a14:foregroundMark x1="62763" y1="45212" x2="52225" y2="47216"/>
                        <a14:foregroundMark x1="52225" y1="47216" x2="45199" y2="52116"/>
                        <a14:foregroundMark x1="45199" y1="52116" x2="40749" y2="59911"/>
                        <a14:foregroundMark x1="40749" y1="59911" x2="43560" y2="74833"/>
                        <a14:foregroundMark x1="43560" y1="74833" x2="50820" y2="81960"/>
                        <a14:foregroundMark x1="50820" y1="81960" x2="63934" y2="85746"/>
                        <a14:foregroundMark x1="63934" y1="85746" x2="76815" y2="86192"/>
                        <a14:foregroundMark x1="76815" y1="86192" x2="84778" y2="84187"/>
                        <a14:foregroundMark x1="84778" y1="84187" x2="85714" y2="74610"/>
                        <a14:foregroundMark x1="85714" y1="74610" x2="81030" y2="56793"/>
                        <a14:foregroundMark x1="81030" y1="56793" x2="70960" y2="43207"/>
                        <a14:foregroundMark x1="70960" y1="43207" x2="61124" y2="38753"/>
                        <a14:foregroundMark x1="61124" y1="38753" x2="51288" y2="38307"/>
                        <a14:foregroundMark x1="51288" y1="38307" x2="40281" y2="45212"/>
                        <a14:foregroundMark x1="40281" y1="45212" x2="33255" y2="53898"/>
                        <a14:foregroundMark x1="33255" y1="53898" x2="28337" y2="65479"/>
                        <a14:foregroundMark x1="28337" y1="65479" x2="28103" y2="74833"/>
                        <a14:foregroundMark x1="28103" y1="74833" x2="33724" y2="80624"/>
                        <a14:foregroundMark x1="33724" y1="80624" x2="45667" y2="83296"/>
                        <a14:foregroundMark x1="45667" y1="83296" x2="56909" y2="82183"/>
                        <a14:foregroundMark x1="56909" y1="82183" x2="75878" y2="72383"/>
                        <a14:foregroundMark x1="75878" y1="72383" x2="82904" y2="66147"/>
                        <a14:foregroundMark x1="82904" y1="66147" x2="83138" y2="56125"/>
                        <a14:foregroundMark x1="83138" y1="56125" x2="78689" y2="47884"/>
                        <a14:foregroundMark x1="78689" y1="47884" x2="72365" y2="42762"/>
                        <a14:foregroundMark x1="72365" y1="42762" x2="52225" y2="39198"/>
                        <a14:foregroundMark x1="52225" y1="39198" x2="45667" y2="43875"/>
                        <a14:foregroundMark x1="45667" y1="43875" x2="41218" y2="54788"/>
                        <a14:foregroundMark x1="41218" y1="54788" x2="42389" y2="62361"/>
                        <a14:foregroundMark x1="42389" y1="62361" x2="49415" y2="67261"/>
                        <a14:foregroundMark x1="49415" y1="67261" x2="49649" y2="67261"/>
                        <a14:foregroundMark x1="44496" y1="40980" x2="35597" y2="40312"/>
                        <a14:foregroundMark x1="35597" y1="40312" x2="27869" y2="35857"/>
                        <a14:foregroundMark x1="27869" y1="35857" x2="19672" y2="36971"/>
                        <a14:foregroundMark x1="19672" y1="36971" x2="8665" y2="52339"/>
                        <a14:foregroundMark x1="8665" y1="52339" x2="5855" y2="63029"/>
                        <a14:foregroundMark x1="5855" y1="63029" x2="13115" y2="78619"/>
                        <a14:foregroundMark x1="13115" y1="78619" x2="25059" y2="90869"/>
                        <a14:foregroundMark x1="25059" y1="90869" x2="43091" y2="95546"/>
                        <a14:foregroundMark x1="43091" y1="95546" x2="52225" y2="96437"/>
                        <a14:foregroundMark x1="52225" y1="96437" x2="62763" y2="96214"/>
                        <a14:foregroundMark x1="62763" y1="96214" x2="79859" y2="88864"/>
                        <a14:foregroundMark x1="79859" y1="88864" x2="87354" y2="82628"/>
                        <a14:foregroundMark x1="87354" y1="82628" x2="90398" y2="75501"/>
                        <a14:foregroundMark x1="90398" y1="75501" x2="91803" y2="49666"/>
                        <a14:foregroundMark x1="91803" y1="49666" x2="81967" y2="36303"/>
                        <a14:foregroundMark x1="81967" y1="36303" x2="64403" y2="34744"/>
                        <a14:foregroundMark x1="64403" y1="34744" x2="22717" y2="37416"/>
                        <a14:foregroundMark x1="22717" y1="37416" x2="14286" y2="40757"/>
                        <a14:foregroundMark x1="14286" y1="40757" x2="8431" y2="46993"/>
                        <a14:foregroundMark x1="8431" y1="46993" x2="6792" y2="57238"/>
                        <a14:foregroundMark x1="6792" y1="57238" x2="8431" y2="66147"/>
                        <a14:foregroundMark x1="8431" y1="66147" x2="17799" y2="81960"/>
                        <a14:foregroundMark x1="17799" y1="81960" x2="24824" y2="87528"/>
                        <a14:foregroundMark x1="24824" y1="87528" x2="49180" y2="95768"/>
                        <a14:foregroundMark x1="49180" y1="95768" x2="71194" y2="95768"/>
                        <a14:foregroundMark x1="71194" y1="95768" x2="77283" y2="90646"/>
                        <a14:foregroundMark x1="77283" y1="90646" x2="77283" y2="88196"/>
                        <a14:foregroundMark x1="68150" y1="87973" x2="37237" y2="87751"/>
                        <a14:foregroundMark x1="37237" y1="87751" x2="16628" y2="74610"/>
                        <a14:foregroundMark x1="16628" y1="74610" x2="29508" y2="84410"/>
                        <a14:foregroundMark x1="29508" y1="84410" x2="26932" y2="77283"/>
                        <a14:foregroundMark x1="26932" y1="77283" x2="14754" y2="63697"/>
                        <a14:foregroundMark x1="14754" y1="63697" x2="44965" y2="85301"/>
                        <a14:foregroundMark x1="44965" y1="85301" x2="24590" y2="61470"/>
                        <a14:foregroundMark x1="24590" y1="61470" x2="26932" y2="72829"/>
                        <a14:foregroundMark x1="26932" y1="72829" x2="17799" y2="50334"/>
                        <a14:foregroundMark x1="17799" y1="50334" x2="22014" y2="61915"/>
                        <a14:foregroundMark x1="22014" y1="61915" x2="18501" y2="53007"/>
                        <a14:foregroundMark x1="18501" y1="53007" x2="19906" y2="65924"/>
                        <a14:foregroundMark x1="19906" y1="65924" x2="13583" y2="53675"/>
                        <a14:foregroundMark x1="13583" y1="53675" x2="12881" y2="64365"/>
                        <a14:foregroundMark x1="12881" y1="64365" x2="11944" y2="56570"/>
                        <a14:foregroundMark x1="11944" y1="56570" x2="10070" y2="65033"/>
                        <a14:foregroundMark x1="10070" y1="65033" x2="10304" y2="53452"/>
                        <a14:foregroundMark x1="10304" y1="53452" x2="17799" y2="70379"/>
                        <a14:foregroundMark x1="17799" y1="70379" x2="17799" y2="70379"/>
                        <a14:foregroundMark x1="30445" y1="43207" x2="22482" y2="42539"/>
                        <a14:foregroundMark x1="22482" y1="42539" x2="31850" y2="38530"/>
                        <a14:foregroundMark x1="31850" y1="38530" x2="42623" y2="60356"/>
                        <a14:foregroundMark x1="42623" y1="60356" x2="35831" y2="43207"/>
                        <a14:foregroundMark x1="35831" y1="43207" x2="35597" y2="51002"/>
                        <a14:foregroundMark x1="35597" y1="51002" x2="38876" y2="61024"/>
                        <a14:foregroundMark x1="38876" y1="61024" x2="40047" y2="51002"/>
                        <a14:foregroundMark x1="40047" y1="51002" x2="43326" y2="60134"/>
                        <a14:foregroundMark x1="43326" y1="60134" x2="41452" y2="44098"/>
                        <a14:foregroundMark x1="41452" y1="44098" x2="50117" y2="65924"/>
                        <a14:foregroundMark x1="50117" y1="65924" x2="56909" y2="51448"/>
                        <a14:foregroundMark x1="56909" y1="51448" x2="66511" y2="60356"/>
                        <a14:foregroundMark x1="66511" y1="60356" x2="67213" y2="51002"/>
                        <a14:foregroundMark x1="67213" y1="51002" x2="75410" y2="67038"/>
                        <a14:foregroundMark x1="75410" y1="67038" x2="72600" y2="49443"/>
                        <a14:foregroundMark x1="72600" y1="49443" x2="73770" y2="71938"/>
                        <a14:foregroundMark x1="73770" y1="71938" x2="85012" y2="77728"/>
                        <a14:foregroundMark x1="85012" y1="77728" x2="78220" y2="86860"/>
                        <a14:foregroundMark x1="78220" y1="86860" x2="55738" y2="93987"/>
                        <a14:foregroundMark x1="55738" y1="93987" x2="44028" y2="92205"/>
                        <a14:foregroundMark x1="44028" y1="92205" x2="51756" y2="97327"/>
                        <a14:foregroundMark x1="51756" y1="97327" x2="59251" y2="94655"/>
                        <a14:foregroundMark x1="59251" y1="94655" x2="63700" y2="90423"/>
                        <a14:foregroundMark x1="34192" y1="93318" x2="41686" y2="97327"/>
                        <a14:foregroundMark x1="41686" y1="97327" x2="58782" y2="97773"/>
                        <a14:foregroundMark x1="58782" y1="97773" x2="67213" y2="97327"/>
                        <a14:foregroundMark x1="67213" y1="97327" x2="69087" y2="95768"/>
                        <a14:foregroundMark x1="72600" y1="36526" x2="68618" y2="55902"/>
                        <a14:foregroundMark x1="68618" y1="55902" x2="70258" y2="63697"/>
                        <a14:foregroundMark x1="70258" y1="63697" x2="66276" y2="71938"/>
                        <a14:foregroundMark x1="66276" y1="71938" x2="57143" y2="73942"/>
                        <a14:foregroundMark x1="57143" y1="73942" x2="48712" y2="73497"/>
                        <a14:foregroundMark x1="48712" y1="73497" x2="57845" y2="75947"/>
                        <a14:foregroundMark x1="57845" y1="75947" x2="66276" y2="74833"/>
                        <a14:foregroundMark x1="66276" y1="74833" x2="72365" y2="67706"/>
                        <a14:foregroundMark x1="72365" y1="67706" x2="55972" y2="74165"/>
                        <a14:foregroundMark x1="55972" y1="74165" x2="48009" y2="74165"/>
                        <a14:foregroundMark x1="48009" y1="74165" x2="69321" y2="73274"/>
                        <a14:foregroundMark x1="69321" y1="73274" x2="60890" y2="71269"/>
                        <a14:foregroundMark x1="60890" y1="71269" x2="58314" y2="73719"/>
                        <a14:foregroundMark x1="40749" y1="65479" x2="45199" y2="71938"/>
                        <a14:foregroundMark x1="45199" y1="71938" x2="40281" y2="65256"/>
                        <a14:foregroundMark x1="40281" y1="65256" x2="52693" y2="71269"/>
                        <a14:foregroundMark x1="46370" y1="95991" x2="55738" y2="99109"/>
                        <a14:foregroundMark x1="55738" y1="99109" x2="48244" y2="96437"/>
                        <a14:foregroundMark x1="48244" y1="96437" x2="57143" y2="97996"/>
                        <a14:foregroundMark x1="57143" y1="97996" x2="57377" y2="964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393" y="243298"/>
            <a:ext cx="6059219" cy="6371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262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2 Imagen">
            <a:extLst>
              <a:ext uri="{FF2B5EF4-FFF2-40B4-BE49-F238E27FC236}">
                <a16:creationId xmlns:a16="http://schemas.microsoft.com/office/drawing/2014/main" id="{E3723A3A-7C3A-484E-BCB4-DB9432F4CB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5448" b="15448"/>
          <a:stretch/>
        </p:blipFill>
        <p:spPr>
          <a:xfrm>
            <a:off x="5825613" y="4247536"/>
            <a:ext cx="6366387" cy="2420277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F753D95-8991-44EB-A3B9-1C5E9FD5EA7E}"/>
              </a:ext>
            </a:extLst>
          </p:cNvPr>
          <p:cNvSpPr txBox="1"/>
          <p:nvPr/>
        </p:nvSpPr>
        <p:spPr>
          <a:xfrm>
            <a:off x="2910201" y="2474098"/>
            <a:ext cx="71876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000" b="1" dirty="0">
                <a:solidFill>
                  <a:srgbClr val="64544A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Gracias…..</a:t>
            </a:r>
          </a:p>
        </p:txBody>
      </p:sp>
    </p:spTree>
    <p:extLst>
      <p:ext uri="{BB962C8B-B14F-4D97-AF65-F5344CB8AC3E}">
        <p14:creationId xmlns:p14="http://schemas.microsoft.com/office/powerpoint/2010/main" val="337428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1386</TotalTime>
  <Words>427</Words>
  <Application>Microsoft Office PowerPoint</Application>
  <PresentationFormat>Panorámica</PresentationFormat>
  <Paragraphs>72</Paragraphs>
  <Slides>15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7" baseType="lpstr">
      <vt:lpstr>Another day in Paradise</vt:lpstr>
      <vt:lpstr>Arial</vt:lpstr>
      <vt:lpstr>Bradley Hand ITC</vt:lpstr>
      <vt:lpstr>Calibri</vt:lpstr>
      <vt:lpstr>Calibri Light</vt:lpstr>
      <vt:lpstr>Open Sans</vt:lpstr>
      <vt:lpstr>Open Sans Light</vt:lpstr>
      <vt:lpstr>Open Sans Semibold</vt:lpstr>
      <vt:lpstr>Perpetua</vt:lpstr>
      <vt:lpstr>Segoe UI Black</vt:lpstr>
      <vt:lpstr>Yellowtail</vt:lpstr>
      <vt:lpstr>Tema de Office</vt:lpstr>
      <vt:lpstr>Contexto del sector hidrocarburos en Bolivia y Tarija</vt:lpstr>
      <vt:lpstr>Presentación de PowerPoint</vt:lpstr>
      <vt:lpstr>Presentación de PowerPoint</vt:lpstr>
      <vt:lpstr>Presentación de PowerPoint</vt:lpstr>
      <vt:lpstr>Presentación de PowerPoint</vt:lpstr>
      <vt:lpstr>“Solo fue de paso”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Lenovo</cp:lastModifiedBy>
  <cp:revision>47</cp:revision>
  <dcterms:created xsi:type="dcterms:W3CDTF">2020-07-17T23:26:20Z</dcterms:created>
  <dcterms:modified xsi:type="dcterms:W3CDTF">2020-07-29T18:44:44Z</dcterms:modified>
</cp:coreProperties>
</file>