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4" r:id="rId2"/>
    <p:sldId id="283" r:id="rId3"/>
    <p:sldId id="284" r:id="rId4"/>
    <p:sldId id="287" r:id="rId5"/>
    <p:sldId id="288" r:id="rId6"/>
    <p:sldId id="289" r:id="rId7"/>
    <p:sldId id="290" r:id="rId8"/>
    <p:sldId id="282" r:id="rId9"/>
    <p:sldId id="292" r:id="rId10"/>
    <p:sldId id="291" r:id="rId11"/>
    <p:sldId id="293" r:id="rId12"/>
    <p:sldId id="273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1E1"/>
    <a:srgbClr val="FFD5D5"/>
    <a:srgbClr val="FFC1C1"/>
    <a:srgbClr val="FFBDBD"/>
    <a:srgbClr val="FFBDBF"/>
    <a:srgbClr val="FF9B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8" autoAdjust="0"/>
    <p:restoredTop sz="94364" autoAdjust="0"/>
  </p:normalViewPr>
  <p:slideViewPr>
    <p:cSldViewPr snapToGrid="0">
      <p:cViewPr varScale="1">
        <p:scale>
          <a:sx n="70" d="100"/>
          <a:sy n="70" d="100"/>
        </p:scale>
        <p:origin x="64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C581CC-594F-49BB-813A-373B9449DA5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646D5B6B-76A3-4836-A265-1AB443C2EFEB}">
      <dgm:prSet phldrT="[Texto]" custT="1"/>
      <dgm:spPr>
        <a:solidFill>
          <a:schemeClr val="bg1">
            <a:lumMod val="75000"/>
          </a:schemeClr>
        </a:solidFill>
      </dgm:spPr>
      <dgm:t>
        <a:bodyPr/>
        <a:lstStyle/>
        <a:p>
          <a:pPr algn="ctr">
            <a:spcAft>
              <a:spcPts val="600"/>
            </a:spcAft>
          </a:pPr>
          <a:r>
            <a:rPr lang="es-ES" sz="1600" b="1" dirty="0">
              <a:solidFill>
                <a:srgbClr val="FF0000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Cambio de Matriz Productiva</a:t>
          </a:r>
        </a:p>
        <a:p>
          <a:pPr algn="ctr">
            <a:spcAft>
              <a:spcPts val="600"/>
            </a:spcAft>
          </a:pPr>
          <a:r>
            <a:rPr lang="es-ES" sz="1200" dirty="0">
              <a:solidFill>
                <a:srgbClr val="FF0000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Uso de renta petrolera</a:t>
          </a:r>
        </a:p>
        <a:p>
          <a:pPr algn="ctr">
            <a:spcAft>
              <a:spcPts val="600"/>
            </a:spcAft>
          </a:pPr>
          <a:r>
            <a:rPr lang="es-ES" sz="1200" dirty="0">
              <a:solidFill>
                <a:srgbClr val="FF0000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Incorporar al sector privado </a:t>
          </a:r>
        </a:p>
      </dgm:t>
    </dgm:pt>
    <dgm:pt modelId="{F8D2D76A-CF67-46B4-B5CA-3D3C967961CF}" type="parTrans" cxnId="{5EEBEF22-C7A4-4157-BC0F-2B72CB9E4994}">
      <dgm:prSet/>
      <dgm:spPr/>
      <dgm:t>
        <a:bodyPr/>
        <a:lstStyle/>
        <a:p>
          <a:pPr algn="ctr"/>
          <a:endParaRPr lang="es-ES">
            <a:latin typeface="Leelawadee UI Semilight" panose="020B0402040204020203" pitchFamily="34" charset="-34"/>
            <a:cs typeface="Leelawadee UI Semilight" panose="020B0402040204020203" pitchFamily="34" charset="-34"/>
          </a:endParaRPr>
        </a:p>
      </dgm:t>
    </dgm:pt>
    <dgm:pt modelId="{84294F26-B2BD-4F9B-95B6-B5CAA8725E7E}" type="sibTrans" cxnId="{5EEBEF22-C7A4-4157-BC0F-2B72CB9E4994}">
      <dgm:prSet/>
      <dgm:spPr/>
      <dgm:t>
        <a:bodyPr/>
        <a:lstStyle/>
        <a:p>
          <a:pPr algn="ctr"/>
          <a:endParaRPr lang="es-ES">
            <a:latin typeface="Leelawadee UI Semilight" panose="020B0402040204020203" pitchFamily="34" charset="-34"/>
            <a:cs typeface="Leelawadee UI Semilight" panose="020B0402040204020203" pitchFamily="34" charset="-34"/>
          </a:endParaRPr>
        </a:p>
      </dgm:t>
    </dgm:pt>
    <dgm:pt modelId="{761CD31A-D850-4DE8-B1A6-2A184C1D0337}">
      <dgm:prSet phldrT="[Texto]"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pPr algn="ctr">
            <a:spcAft>
              <a:spcPts val="600"/>
            </a:spcAft>
          </a:pPr>
          <a:r>
            <a:rPr lang="es-ES" sz="1600" b="1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Tipo de cambio</a:t>
          </a:r>
        </a:p>
        <a:p>
          <a:pPr algn="ctr">
            <a:spcAft>
              <a:spcPts val="600"/>
            </a:spcAft>
          </a:pPr>
          <a:r>
            <a:rPr lang="es-ES" sz="1400" b="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</a:t>
          </a:r>
          <a:r>
            <a:rPr lang="es-ES" sz="1200" b="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Evaluar la competitividad para exportación.</a:t>
          </a:r>
        </a:p>
        <a:p>
          <a:pPr algn="ctr">
            <a:spcAft>
              <a:spcPts val="600"/>
            </a:spcAft>
          </a:pPr>
          <a:r>
            <a:rPr lang="es-ES" sz="1200" b="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Evaluar la competitividad frente a importación</a:t>
          </a:r>
        </a:p>
      </dgm:t>
    </dgm:pt>
    <dgm:pt modelId="{58CDB2CD-46C0-4D37-97C9-1626D0A5ED94}" type="parTrans" cxnId="{102C0E9E-C0B8-4A94-ACA1-B4F013EC4B15}">
      <dgm:prSet/>
      <dgm:spPr/>
      <dgm:t>
        <a:bodyPr/>
        <a:lstStyle/>
        <a:p>
          <a:pPr algn="ctr"/>
          <a:endParaRPr lang="es-ES">
            <a:latin typeface="Leelawadee UI Semilight" panose="020B0402040204020203" pitchFamily="34" charset="-34"/>
            <a:cs typeface="Leelawadee UI Semilight" panose="020B0402040204020203" pitchFamily="34" charset="-34"/>
          </a:endParaRPr>
        </a:p>
      </dgm:t>
    </dgm:pt>
    <dgm:pt modelId="{608D5CD1-075A-4791-8507-90AD3CC8A59A}" type="sibTrans" cxnId="{102C0E9E-C0B8-4A94-ACA1-B4F013EC4B15}">
      <dgm:prSet/>
      <dgm:spPr/>
      <dgm:t>
        <a:bodyPr/>
        <a:lstStyle/>
        <a:p>
          <a:pPr algn="ctr"/>
          <a:endParaRPr lang="es-ES">
            <a:latin typeface="Leelawadee UI Semilight" panose="020B0402040204020203" pitchFamily="34" charset="-34"/>
            <a:cs typeface="Leelawadee UI Semilight" panose="020B0402040204020203" pitchFamily="34" charset="-34"/>
          </a:endParaRPr>
        </a:p>
      </dgm:t>
    </dgm:pt>
    <dgm:pt modelId="{AF982623-475C-4E09-8F24-C1F481395891}">
      <dgm:prSet phldrT="[Texto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s-ES" sz="1600" b="1" dirty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Control de Contrabando</a:t>
          </a:r>
        </a:p>
        <a:p>
          <a:pPr algn="ctr"/>
          <a:r>
            <a:rPr lang="es-ES" sz="1200" b="1" dirty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</a:t>
          </a:r>
          <a:r>
            <a:rPr lang="es-ES" sz="1200" b="0" dirty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Controles en frontera</a:t>
          </a:r>
        </a:p>
        <a:p>
          <a:pPr algn="ctr"/>
          <a:r>
            <a:rPr lang="es-ES" sz="1200" b="0" dirty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</a:t>
          </a:r>
          <a:r>
            <a:rPr lang="es-ES" sz="1200" b="0" dirty="0" smtClean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Controles </a:t>
          </a:r>
          <a:r>
            <a:rPr lang="es-ES" sz="1200" b="0" dirty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en mercados y comercios.</a:t>
          </a:r>
        </a:p>
      </dgm:t>
    </dgm:pt>
    <dgm:pt modelId="{A6014C9D-BEA1-4BAA-8A26-46EA49532879}" type="parTrans" cxnId="{2A58405B-36AE-42D0-9456-70A87E576A2F}">
      <dgm:prSet/>
      <dgm:spPr/>
      <dgm:t>
        <a:bodyPr/>
        <a:lstStyle/>
        <a:p>
          <a:pPr algn="ctr"/>
          <a:endParaRPr lang="es-ES">
            <a:latin typeface="Leelawadee UI Semilight" panose="020B0402040204020203" pitchFamily="34" charset="-34"/>
            <a:cs typeface="Leelawadee UI Semilight" panose="020B0402040204020203" pitchFamily="34" charset="-34"/>
          </a:endParaRPr>
        </a:p>
      </dgm:t>
    </dgm:pt>
    <dgm:pt modelId="{0A3CF4A4-53F6-44AA-8C9C-D5B42823D2D9}" type="sibTrans" cxnId="{2A58405B-36AE-42D0-9456-70A87E576A2F}">
      <dgm:prSet/>
      <dgm:spPr/>
      <dgm:t>
        <a:bodyPr/>
        <a:lstStyle/>
        <a:p>
          <a:pPr algn="ctr"/>
          <a:endParaRPr lang="es-ES">
            <a:latin typeface="Leelawadee UI Semilight" panose="020B0402040204020203" pitchFamily="34" charset="-34"/>
            <a:cs typeface="Leelawadee UI Semilight" panose="020B0402040204020203" pitchFamily="34" charset="-34"/>
          </a:endParaRPr>
        </a:p>
      </dgm:t>
    </dgm:pt>
    <dgm:pt modelId="{7FC116A8-6E97-4ECB-8FAE-50F7EE0B0CB6}">
      <dgm:prSet phldrT="[Texto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algn="ctr">
            <a:spcAft>
              <a:spcPts val="600"/>
            </a:spcAft>
          </a:pPr>
          <a:r>
            <a:rPr lang="es-ES" sz="1600" b="1" dirty="0">
              <a:latin typeface="Leelawadee UI Semilight" panose="020B0402040204020203" pitchFamily="34" charset="-34"/>
              <a:cs typeface="Leelawadee UI Semilight" panose="020B0402040204020203" pitchFamily="34" charset="-34"/>
            </a:rPr>
            <a:t>Acceso a Mercados</a:t>
          </a:r>
        </a:p>
        <a:p>
          <a:pPr algn="ctr">
            <a:spcAft>
              <a:spcPts val="600"/>
            </a:spcAft>
          </a:pPr>
          <a:r>
            <a:rPr lang="es-ES" sz="1200" dirty="0"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Local</a:t>
          </a:r>
        </a:p>
        <a:p>
          <a:pPr algn="ctr">
            <a:spcAft>
              <a:spcPts val="600"/>
            </a:spcAft>
          </a:pPr>
          <a:r>
            <a:rPr lang="es-ES" sz="1200" dirty="0"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Nacional</a:t>
          </a:r>
        </a:p>
        <a:p>
          <a:pPr algn="ctr">
            <a:spcAft>
              <a:spcPts val="600"/>
            </a:spcAft>
          </a:pPr>
          <a:r>
            <a:rPr lang="es-ES" sz="1200" dirty="0"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Exportación</a:t>
          </a:r>
        </a:p>
      </dgm:t>
    </dgm:pt>
    <dgm:pt modelId="{8FFF0B78-627F-4469-B394-27CAF8BA2350}" type="parTrans" cxnId="{43F461A1-E1FA-4897-A096-673A533FC252}">
      <dgm:prSet/>
      <dgm:spPr/>
      <dgm:t>
        <a:bodyPr/>
        <a:lstStyle/>
        <a:p>
          <a:pPr algn="ctr"/>
          <a:endParaRPr lang="es-ES">
            <a:latin typeface="Leelawadee UI Semilight" panose="020B0402040204020203" pitchFamily="34" charset="-34"/>
            <a:cs typeface="Leelawadee UI Semilight" panose="020B0402040204020203" pitchFamily="34" charset="-34"/>
          </a:endParaRPr>
        </a:p>
      </dgm:t>
    </dgm:pt>
    <dgm:pt modelId="{C68E8CB5-BF29-48B9-B163-EDD52293DFBB}" type="sibTrans" cxnId="{43F461A1-E1FA-4897-A096-673A533FC252}">
      <dgm:prSet/>
      <dgm:spPr/>
      <dgm:t>
        <a:bodyPr/>
        <a:lstStyle/>
        <a:p>
          <a:pPr algn="ctr"/>
          <a:endParaRPr lang="es-ES">
            <a:latin typeface="Leelawadee UI Semilight" panose="020B0402040204020203" pitchFamily="34" charset="-34"/>
            <a:cs typeface="Leelawadee UI Semilight" panose="020B0402040204020203" pitchFamily="34" charset="-34"/>
          </a:endParaRPr>
        </a:p>
      </dgm:t>
    </dgm:pt>
    <dgm:pt modelId="{3A3DDDE9-E25E-4E58-A4DD-4261DB5EB3EA}" type="pres">
      <dgm:prSet presAssocID="{7BC581CC-594F-49BB-813A-373B9449DA5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9DDD1CF-8120-40CE-A45C-DBE2494453A6}" type="pres">
      <dgm:prSet presAssocID="{646D5B6B-76A3-4836-A265-1AB443C2EFE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F6A2C5-F1A4-4481-9F77-7F4FABEECC0F}" type="pres">
      <dgm:prSet presAssocID="{84294F26-B2BD-4F9B-95B6-B5CAA8725E7E}" presName="sibTrans" presStyleCnt="0"/>
      <dgm:spPr/>
    </dgm:pt>
    <dgm:pt modelId="{281AA784-3715-4236-AA37-6E152A68D1CF}" type="pres">
      <dgm:prSet presAssocID="{761CD31A-D850-4DE8-B1A6-2A184C1D033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5F0C98F-40C2-432F-BDE3-D0ACE5376B2F}" type="pres">
      <dgm:prSet presAssocID="{608D5CD1-075A-4791-8507-90AD3CC8A59A}" presName="sibTrans" presStyleCnt="0"/>
      <dgm:spPr/>
    </dgm:pt>
    <dgm:pt modelId="{4CCD6724-08C6-4C70-A2D7-7295F4D4E3DB}" type="pres">
      <dgm:prSet presAssocID="{AF982623-475C-4E09-8F24-C1F48139589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8F29574-43C9-411B-A5B7-2E065750178D}" type="pres">
      <dgm:prSet presAssocID="{0A3CF4A4-53F6-44AA-8C9C-D5B42823D2D9}" presName="sibTrans" presStyleCnt="0"/>
      <dgm:spPr/>
    </dgm:pt>
    <dgm:pt modelId="{5C4998AC-D309-4BB4-A81E-39F815E9B8D4}" type="pres">
      <dgm:prSet presAssocID="{7FC116A8-6E97-4ECB-8FAE-50F7EE0B0CB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02C0E9E-C0B8-4A94-ACA1-B4F013EC4B15}" srcId="{7BC581CC-594F-49BB-813A-373B9449DA57}" destId="{761CD31A-D850-4DE8-B1A6-2A184C1D0337}" srcOrd="1" destOrd="0" parTransId="{58CDB2CD-46C0-4D37-97C9-1626D0A5ED94}" sibTransId="{608D5CD1-075A-4791-8507-90AD3CC8A59A}"/>
    <dgm:cxn modelId="{9A13B13D-C84A-4A9E-9280-9F00D04736EA}" type="presOf" srcId="{646D5B6B-76A3-4836-A265-1AB443C2EFEB}" destId="{D9DDD1CF-8120-40CE-A45C-DBE2494453A6}" srcOrd="0" destOrd="0" presId="urn:microsoft.com/office/officeart/2005/8/layout/default"/>
    <dgm:cxn modelId="{E8DE887C-1411-4FA9-AFB6-E043DFFD6262}" type="presOf" srcId="{7FC116A8-6E97-4ECB-8FAE-50F7EE0B0CB6}" destId="{5C4998AC-D309-4BB4-A81E-39F815E9B8D4}" srcOrd="0" destOrd="0" presId="urn:microsoft.com/office/officeart/2005/8/layout/default"/>
    <dgm:cxn modelId="{305506AE-7085-45E6-BA74-3D7EDA05858E}" type="presOf" srcId="{761CD31A-D850-4DE8-B1A6-2A184C1D0337}" destId="{281AA784-3715-4236-AA37-6E152A68D1CF}" srcOrd="0" destOrd="0" presId="urn:microsoft.com/office/officeart/2005/8/layout/default"/>
    <dgm:cxn modelId="{5EEBEF22-C7A4-4157-BC0F-2B72CB9E4994}" srcId="{7BC581CC-594F-49BB-813A-373B9449DA57}" destId="{646D5B6B-76A3-4836-A265-1AB443C2EFEB}" srcOrd="0" destOrd="0" parTransId="{F8D2D76A-CF67-46B4-B5CA-3D3C967961CF}" sibTransId="{84294F26-B2BD-4F9B-95B6-B5CAA8725E7E}"/>
    <dgm:cxn modelId="{43F461A1-E1FA-4897-A096-673A533FC252}" srcId="{7BC581CC-594F-49BB-813A-373B9449DA57}" destId="{7FC116A8-6E97-4ECB-8FAE-50F7EE0B0CB6}" srcOrd="3" destOrd="0" parTransId="{8FFF0B78-627F-4469-B394-27CAF8BA2350}" sibTransId="{C68E8CB5-BF29-48B9-B163-EDD52293DFBB}"/>
    <dgm:cxn modelId="{2DEC6564-990F-4A1F-AEA3-6388FD4BE241}" type="presOf" srcId="{7BC581CC-594F-49BB-813A-373B9449DA57}" destId="{3A3DDDE9-E25E-4E58-A4DD-4261DB5EB3EA}" srcOrd="0" destOrd="0" presId="urn:microsoft.com/office/officeart/2005/8/layout/default"/>
    <dgm:cxn modelId="{DAE17321-D1A5-47B7-BAB6-DFE37A6D1B42}" type="presOf" srcId="{AF982623-475C-4E09-8F24-C1F481395891}" destId="{4CCD6724-08C6-4C70-A2D7-7295F4D4E3DB}" srcOrd="0" destOrd="0" presId="urn:microsoft.com/office/officeart/2005/8/layout/default"/>
    <dgm:cxn modelId="{2A58405B-36AE-42D0-9456-70A87E576A2F}" srcId="{7BC581CC-594F-49BB-813A-373B9449DA57}" destId="{AF982623-475C-4E09-8F24-C1F481395891}" srcOrd="2" destOrd="0" parTransId="{A6014C9D-BEA1-4BAA-8A26-46EA49532879}" sibTransId="{0A3CF4A4-53F6-44AA-8C9C-D5B42823D2D9}"/>
    <dgm:cxn modelId="{760F76F7-F45F-48CA-97F8-713F33ECDDAE}" type="presParOf" srcId="{3A3DDDE9-E25E-4E58-A4DD-4261DB5EB3EA}" destId="{D9DDD1CF-8120-40CE-A45C-DBE2494453A6}" srcOrd="0" destOrd="0" presId="urn:microsoft.com/office/officeart/2005/8/layout/default"/>
    <dgm:cxn modelId="{CC14EDBA-7F99-4364-8089-96ABE0A94F6E}" type="presParOf" srcId="{3A3DDDE9-E25E-4E58-A4DD-4261DB5EB3EA}" destId="{A9F6A2C5-F1A4-4481-9F77-7F4FABEECC0F}" srcOrd="1" destOrd="0" presId="urn:microsoft.com/office/officeart/2005/8/layout/default"/>
    <dgm:cxn modelId="{F23DA1B0-E576-4E25-8FFB-71AB15B50AD7}" type="presParOf" srcId="{3A3DDDE9-E25E-4E58-A4DD-4261DB5EB3EA}" destId="{281AA784-3715-4236-AA37-6E152A68D1CF}" srcOrd="2" destOrd="0" presId="urn:microsoft.com/office/officeart/2005/8/layout/default"/>
    <dgm:cxn modelId="{E2FC5847-D0E1-4FB1-90FA-CB6DBBF1D9DF}" type="presParOf" srcId="{3A3DDDE9-E25E-4E58-A4DD-4261DB5EB3EA}" destId="{F5F0C98F-40C2-432F-BDE3-D0ACE5376B2F}" srcOrd="3" destOrd="0" presId="urn:microsoft.com/office/officeart/2005/8/layout/default"/>
    <dgm:cxn modelId="{658A1D4D-AA27-4626-9268-CBBEE3EB294D}" type="presParOf" srcId="{3A3DDDE9-E25E-4E58-A4DD-4261DB5EB3EA}" destId="{4CCD6724-08C6-4C70-A2D7-7295F4D4E3DB}" srcOrd="4" destOrd="0" presId="urn:microsoft.com/office/officeart/2005/8/layout/default"/>
    <dgm:cxn modelId="{11E81721-7C1F-49D1-8E07-201C51D57423}" type="presParOf" srcId="{3A3DDDE9-E25E-4E58-A4DD-4261DB5EB3EA}" destId="{48F29574-43C9-411B-A5B7-2E065750178D}" srcOrd="5" destOrd="0" presId="urn:microsoft.com/office/officeart/2005/8/layout/default"/>
    <dgm:cxn modelId="{BB7E9200-816A-4A23-8186-44ABDEFFD15D}" type="presParOf" srcId="{3A3DDDE9-E25E-4E58-A4DD-4261DB5EB3EA}" destId="{5C4998AC-D309-4BB4-A81E-39F815E9B8D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DD1CF-8120-40CE-A45C-DBE2494453A6}">
      <dsp:nvSpPr>
        <dsp:cNvPr id="0" name=""/>
        <dsp:cNvSpPr/>
      </dsp:nvSpPr>
      <dsp:spPr>
        <a:xfrm>
          <a:off x="310897" y="1310"/>
          <a:ext cx="2584661" cy="1550796"/>
        </a:xfrm>
        <a:prstGeom prst="rect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600" b="1" kern="1200" dirty="0">
              <a:solidFill>
                <a:srgbClr val="FF0000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Cambio de Matriz Productiva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200" kern="1200" dirty="0">
              <a:solidFill>
                <a:srgbClr val="FF0000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Uso de renta petrolera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200" kern="1200" dirty="0">
              <a:solidFill>
                <a:srgbClr val="FF0000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Incorporar al sector privado </a:t>
          </a:r>
        </a:p>
      </dsp:txBody>
      <dsp:txXfrm>
        <a:off x="310897" y="1310"/>
        <a:ext cx="2584661" cy="1550796"/>
      </dsp:txXfrm>
    </dsp:sp>
    <dsp:sp modelId="{281AA784-3715-4236-AA37-6E152A68D1CF}">
      <dsp:nvSpPr>
        <dsp:cNvPr id="0" name=""/>
        <dsp:cNvSpPr/>
      </dsp:nvSpPr>
      <dsp:spPr>
        <a:xfrm>
          <a:off x="3154025" y="1310"/>
          <a:ext cx="2584661" cy="1550796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600" b="1" kern="120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Tipo de cambio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400" b="0" kern="120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</a:t>
          </a:r>
          <a:r>
            <a:rPr lang="es-ES" sz="1200" b="0" kern="120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Evaluar la competitividad para exportación.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200" b="0" kern="1200" dirty="0">
              <a:solidFill>
                <a:schemeClr val="bg1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Evaluar la competitividad frente a importación</a:t>
          </a:r>
        </a:p>
      </dsp:txBody>
      <dsp:txXfrm>
        <a:off x="3154025" y="1310"/>
        <a:ext cx="2584661" cy="1550796"/>
      </dsp:txXfrm>
    </dsp:sp>
    <dsp:sp modelId="{4CCD6724-08C6-4C70-A2D7-7295F4D4E3DB}">
      <dsp:nvSpPr>
        <dsp:cNvPr id="0" name=""/>
        <dsp:cNvSpPr/>
      </dsp:nvSpPr>
      <dsp:spPr>
        <a:xfrm>
          <a:off x="310897" y="1810573"/>
          <a:ext cx="2584661" cy="1550796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Control de Contrabando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</a:t>
          </a:r>
          <a:r>
            <a:rPr lang="es-ES" sz="1200" b="0" kern="1200" dirty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Controles en frontera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</a:t>
          </a:r>
          <a:r>
            <a:rPr lang="es-ES" sz="1200" b="0" kern="1200" dirty="0" smtClean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Controles </a:t>
          </a:r>
          <a:r>
            <a:rPr lang="es-ES" sz="1200" b="0" kern="1200" dirty="0">
              <a:solidFill>
                <a:schemeClr val="accent5">
                  <a:lumMod val="50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rPr>
            <a:t>en mercados y comercios.</a:t>
          </a:r>
        </a:p>
      </dsp:txBody>
      <dsp:txXfrm>
        <a:off x="310897" y="1810573"/>
        <a:ext cx="2584661" cy="1550796"/>
      </dsp:txXfrm>
    </dsp:sp>
    <dsp:sp modelId="{5C4998AC-D309-4BB4-A81E-39F815E9B8D4}">
      <dsp:nvSpPr>
        <dsp:cNvPr id="0" name=""/>
        <dsp:cNvSpPr/>
      </dsp:nvSpPr>
      <dsp:spPr>
        <a:xfrm>
          <a:off x="3154025" y="1810573"/>
          <a:ext cx="2584661" cy="1550796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600" b="1" kern="1200" dirty="0">
              <a:latin typeface="Leelawadee UI Semilight" panose="020B0402040204020203" pitchFamily="34" charset="-34"/>
              <a:cs typeface="Leelawadee UI Semilight" panose="020B0402040204020203" pitchFamily="34" charset="-34"/>
            </a:rPr>
            <a:t>Acceso a Mercados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200" kern="1200" dirty="0"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Local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200" kern="1200" dirty="0"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Nacional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s-ES" sz="1200" kern="1200" dirty="0">
              <a:latin typeface="Leelawadee UI Semilight" panose="020B0402040204020203" pitchFamily="34" charset="-34"/>
              <a:cs typeface="Leelawadee UI Semilight" panose="020B0402040204020203" pitchFamily="34" charset="-34"/>
            </a:rPr>
            <a:t>- Exportación</a:t>
          </a:r>
        </a:p>
      </dsp:txBody>
      <dsp:txXfrm>
        <a:off x="3154025" y="1810573"/>
        <a:ext cx="2584661" cy="1550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3CDB5-23E8-421A-921E-ECBDADA8E179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5A66A-02D2-49FB-8ECD-D8D22F6D9FE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32344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45966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64208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1200" b="1" dirty="0" smtClean="0">
              <a:solidFill>
                <a:schemeClr val="tx2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61070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41534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18757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75090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 b="1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5A66A-02D2-49FB-8ECD-D8D22F6D9FE0}" type="slidenum">
              <a:rPr lang="es-MX" smtClean="0"/>
              <a:t>10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17402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38994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0778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80634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64453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99063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534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51768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21620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65800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32944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AF586C-C24A-4B00-BBF4-B2047D596077}" type="datetimeFigureOut">
              <a:rPr lang="es-MX" smtClean="0"/>
              <a:t>04/06/2020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6085C6-D157-4000-913F-D7C0E4BB35D0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62740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2529385" y="136478"/>
            <a:ext cx="9507939" cy="6005016"/>
          </a:xfrm>
          <a:prstGeom prst="rect">
            <a:avLst/>
          </a:prstGeom>
          <a:solidFill>
            <a:schemeClr val="bg1">
              <a:lumMod val="8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326" y="272958"/>
            <a:ext cx="1819656" cy="10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56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4231" t="30364" r="28462" b="750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8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454398" y="1611085"/>
            <a:ext cx="38753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>
                <a:solidFill>
                  <a:srgbClr val="FF0000"/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C</a:t>
            </a:r>
            <a:r>
              <a:rPr lang="es-ES" sz="2400" b="1" dirty="0" smtClean="0">
                <a:solidFill>
                  <a:srgbClr val="FF0000"/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ambio estructural</a:t>
            </a:r>
            <a:endParaRPr lang="es-MX" sz="2400" b="1" dirty="0">
              <a:solidFill>
                <a:srgbClr val="FF0000"/>
              </a:solidFill>
              <a:latin typeface="Lucida Calligraphy" panose="03010101010101010101" pitchFamily="66" charset="0"/>
              <a:ea typeface="Calibri" panose="020F0502020204030204" pitchFamily="34" charset="0"/>
              <a:cs typeface="Leelawadee UI Semilight" panose="020B0402040204020203" pitchFamily="34" charset="-34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454398" y="2072750"/>
            <a:ext cx="75764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b="1" dirty="0" smtClean="0">
                <a:solidFill>
                  <a:schemeClr val="accent5">
                    <a:lumMod val="75000"/>
                  </a:schemeClr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Pasar desde </a:t>
            </a:r>
            <a:r>
              <a:rPr lang="es-ES" sz="1600" b="1" dirty="0">
                <a:solidFill>
                  <a:schemeClr val="accent5">
                    <a:lumMod val="75000"/>
                  </a:schemeClr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una mayor concentración hacia una mayor variedad. </a:t>
            </a:r>
            <a:endParaRPr lang="es-MX" sz="1600" b="1" dirty="0">
              <a:solidFill>
                <a:schemeClr val="accent5">
                  <a:lumMod val="75000"/>
                </a:schemeClr>
              </a:solidFill>
              <a:latin typeface="Lucida Calligraphy" panose="03010101010101010101" pitchFamily="66" charset="0"/>
              <a:ea typeface="Calibri" panose="020F0502020204030204" pitchFamily="34" charset="0"/>
              <a:cs typeface="Leelawadee UI Semilight" panose="020B0402040204020203" pitchFamily="34" charset="-34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331027" y="2764970"/>
            <a:ext cx="5029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 smtClean="0">
                <a:solidFill>
                  <a:srgbClr val="FF0000"/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Qué queremos diversificar</a:t>
            </a:r>
            <a:endParaRPr lang="es-MX" sz="2400" b="1" dirty="0">
              <a:solidFill>
                <a:srgbClr val="FF0000"/>
              </a:solidFill>
              <a:latin typeface="Lucida Calligraphy" panose="03010101010101010101" pitchFamily="66" charset="0"/>
              <a:ea typeface="Calibri" panose="020F0502020204030204" pitchFamily="34" charset="0"/>
              <a:cs typeface="Leelawadee UI Semilight" panose="020B0402040204020203" pitchFamily="34" charset="-34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331027" y="3226635"/>
            <a:ext cx="757645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b="1" dirty="0" smtClean="0">
                <a:solidFill>
                  <a:schemeClr val="accent5">
                    <a:lumMod val="75000"/>
                  </a:schemeClr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La canasta exportadora</a:t>
            </a:r>
          </a:p>
          <a:p>
            <a:pPr algn="just">
              <a:spcAft>
                <a:spcPts val="600"/>
              </a:spcAft>
            </a:pPr>
            <a:r>
              <a:rPr lang="es-ES" sz="1600" b="1" dirty="0" smtClean="0">
                <a:solidFill>
                  <a:schemeClr val="accent5">
                    <a:lumMod val="75000"/>
                  </a:schemeClr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Los sectores productivos.</a:t>
            </a:r>
          </a:p>
          <a:p>
            <a:pPr algn="just">
              <a:spcAft>
                <a:spcPts val="600"/>
              </a:spcAft>
            </a:pPr>
            <a:r>
              <a:rPr lang="es-ES" sz="1600" b="1" dirty="0" smtClean="0">
                <a:solidFill>
                  <a:schemeClr val="accent5">
                    <a:lumMod val="75000"/>
                  </a:schemeClr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Los ingresos fiscales.</a:t>
            </a:r>
            <a:endParaRPr lang="es-MX" sz="1600" b="1" dirty="0">
              <a:solidFill>
                <a:schemeClr val="accent5">
                  <a:lumMod val="75000"/>
                </a:schemeClr>
              </a:solidFill>
              <a:latin typeface="Lucida Calligraphy" panose="03010101010101010101" pitchFamily="66" charset="0"/>
              <a:ea typeface="Calibri" panose="020F0502020204030204" pitchFamily="34" charset="0"/>
              <a:cs typeface="Leelawadee UI Semilight" panose="020B0402040204020203" pitchFamily="34" charset="-34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331027" y="4673185"/>
            <a:ext cx="50292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2400" b="1" dirty="0" smtClean="0">
                <a:solidFill>
                  <a:srgbClr val="FF0000"/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Para qué diversificar</a:t>
            </a:r>
            <a:endParaRPr lang="es-MX" sz="2400" b="1" dirty="0">
              <a:solidFill>
                <a:srgbClr val="FF0000"/>
              </a:solidFill>
              <a:latin typeface="Lucida Calligraphy" panose="03010101010101010101" pitchFamily="66" charset="0"/>
              <a:ea typeface="Calibri" panose="020F0502020204030204" pitchFamily="34" charset="0"/>
              <a:cs typeface="Leelawadee UI Semilight" panose="020B0402040204020203" pitchFamily="34" charset="-34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3331027" y="5134850"/>
            <a:ext cx="757645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600" b="1" dirty="0" smtClean="0">
                <a:solidFill>
                  <a:schemeClr val="accent5">
                    <a:lumMod val="75000"/>
                  </a:schemeClr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Dinámicas económicas.</a:t>
            </a:r>
          </a:p>
          <a:p>
            <a:pPr algn="just">
              <a:spcAft>
                <a:spcPts val="600"/>
              </a:spcAft>
            </a:pPr>
            <a:r>
              <a:rPr lang="es-ES" sz="1600" b="1" dirty="0" smtClean="0">
                <a:solidFill>
                  <a:schemeClr val="accent5">
                    <a:lumMod val="75000"/>
                  </a:schemeClr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Abandonar la dependencia fiscal a un solo recurso.</a:t>
            </a:r>
            <a:endParaRPr lang="es-MX" sz="1600" b="1" dirty="0" smtClean="0">
              <a:solidFill>
                <a:schemeClr val="accent5">
                  <a:lumMod val="75000"/>
                </a:schemeClr>
              </a:solidFill>
              <a:latin typeface="Lucida Calligraphy" panose="03010101010101010101" pitchFamily="66" charset="0"/>
              <a:ea typeface="Calibri" panose="020F0502020204030204" pitchFamily="34" charset="0"/>
              <a:cs typeface="Leelawadee UI Semilight" panose="020B0402040204020203" pitchFamily="34" charset="-34"/>
            </a:endParaRPr>
          </a:p>
          <a:p>
            <a:pPr algn="just">
              <a:spcAft>
                <a:spcPts val="600"/>
              </a:spcAft>
            </a:pPr>
            <a:r>
              <a:rPr lang="es-MX" sz="1600" b="1" dirty="0" smtClean="0">
                <a:solidFill>
                  <a:schemeClr val="accent5">
                    <a:lumMod val="75000"/>
                  </a:schemeClr>
                </a:solidFill>
                <a:latin typeface="Lucida Calligraphy" panose="03010101010101010101" pitchFamily="66" charset="0"/>
                <a:ea typeface="Calibri" panose="020F0502020204030204" pitchFamily="34" charset="0"/>
                <a:cs typeface="Leelawadee UI Semilight" panose="020B0402040204020203" pitchFamily="34" charset="-34"/>
              </a:rPr>
              <a:t>Generar empleo.</a:t>
            </a:r>
            <a:endParaRPr lang="es-ES" sz="1600" b="1" dirty="0" smtClean="0">
              <a:solidFill>
                <a:schemeClr val="accent5">
                  <a:lumMod val="75000"/>
                </a:schemeClr>
              </a:solidFill>
              <a:latin typeface="Lucida Calligraphy" panose="03010101010101010101" pitchFamily="66" charset="0"/>
              <a:ea typeface="Calibri" panose="020F0502020204030204" pitchFamily="34" charset="0"/>
              <a:cs typeface="Leelawadee UI Semilight" panose="020B0402040204020203" pitchFamily="34" charset="-34"/>
            </a:endParaRPr>
          </a:p>
        </p:txBody>
      </p:sp>
      <p:sp>
        <p:nvSpPr>
          <p:cNvPr id="9" name="19 CuadroTexto"/>
          <p:cNvSpPr txBox="1"/>
          <p:nvPr/>
        </p:nvSpPr>
        <p:spPr>
          <a:xfrm>
            <a:off x="-4310" y="160352"/>
            <a:ext cx="1006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Diversificación Económica</a:t>
            </a:r>
            <a:endParaRPr lang="es-ES" sz="3600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14" y="4663639"/>
            <a:ext cx="2293256" cy="145609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923" y="2896345"/>
            <a:ext cx="2044037" cy="125786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922" y="1012867"/>
            <a:ext cx="2044037" cy="137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4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9 CuadroTexto"/>
          <p:cNvSpPr txBox="1"/>
          <p:nvPr/>
        </p:nvSpPr>
        <p:spPr>
          <a:xfrm>
            <a:off x="-4310" y="160352"/>
            <a:ext cx="1006271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Producto Interno Bruto Chuquisaca</a:t>
            </a:r>
          </a:p>
          <a:p>
            <a:r>
              <a:rPr lang="es-ES" sz="1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En millones de bolivianos constantes de 1990</a:t>
            </a:r>
            <a:endParaRPr lang="es-ES" sz="1600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922" y="1052904"/>
            <a:ext cx="10143506" cy="5293369"/>
          </a:xfrm>
          <a:prstGeom prst="rect">
            <a:avLst/>
          </a:prstGeom>
        </p:spPr>
      </p:pic>
      <p:sp>
        <p:nvSpPr>
          <p:cNvPr id="16" name="4 CuadroTexto"/>
          <p:cNvSpPr txBox="1"/>
          <p:nvPr/>
        </p:nvSpPr>
        <p:spPr>
          <a:xfrm>
            <a:off x="76200" y="6473825"/>
            <a:ext cx="8964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Fuente: Elaboración propia en base a datos del Instituto Nacional de Estadísticas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10627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9 CuadroTexto"/>
          <p:cNvSpPr txBox="1"/>
          <p:nvPr/>
        </p:nvSpPr>
        <p:spPr>
          <a:xfrm>
            <a:off x="-4310" y="160352"/>
            <a:ext cx="1006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Composición Producto Interno Bruto Chuquisaca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86" y="928914"/>
            <a:ext cx="10145485" cy="5689599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 flipH="1" flipV="1">
            <a:off x="3933371" y="812800"/>
            <a:ext cx="14514" cy="6045201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4 CuadroTexto"/>
          <p:cNvSpPr txBox="1"/>
          <p:nvPr/>
        </p:nvSpPr>
        <p:spPr>
          <a:xfrm>
            <a:off x="0" y="6608414"/>
            <a:ext cx="8964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Fuente: Elaboración propia en base a datos del Instituto Nacional de Estadísticas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01146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9 CuadroTexto"/>
          <p:cNvSpPr txBox="1"/>
          <p:nvPr/>
        </p:nvSpPr>
        <p:spPr>
          <a:xfrm>
            <a:off x="-4310" y="160352"/>
            <a:ext cx="10062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Composición Producto Interno Bruto por Departamento - 2019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31" y="1360681"/>
            <a:ext cx="11603669" cy="5211568"/>
          </a:xfrm>
          <a:prstGeom prst="rect">
            <a:avLst/>
          </a:prstGeom>
        </p:spPr>
      </p:pic>
      <p:sp>
        <p:nvSpPr>
          <p:cNvPr id="6" name="4 CuadroTexto"/>
          <p:cNvSpPr txBox="1"/>
          <p:nvPr/>
        </p:nvSpPr>
        <p:spPr>
          <a:xfrm>
            <a:off x="76200" y="6473825"/>
            <a:ext cx="8964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Fuente: Elaboración propia en base a datos del Instituto Nacional de Estadísticas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133662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9 CuadroTexto"/>
          <p:cNvSpPr txBox="1"/>
          <p:nvPr/>
        </p:nvSpPr>
        <p:spPr>
          <a:xfrm>
            <a:off x="76200" y="274652"/>
            <a:ext cx="10862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Ingresos por Exportaciones de Chuquisaca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89" y="1183438"/>
            <a:ext cx="10089221" cy="4779483"/>
          </a:xfrm>
          <a:prstGeom prst="rect">
            <a:avLst/>
          </a:prstGeom>
        </p:spPr>
      </p:pic>
      <p:sp>
        <p:nvSpPr>
          <p:cNvPr id="13" name="4 CuadroTexto"/>
          <p:cNvSpPr txBox="1"/>
          <p:nvPr/>
        </p:nvSpPr>
        <p:spPr>
          <a:xfrm>
            <a:off x="76200" y="6473825"/>
            <a:ext cx="8964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Fuente: Elaboración propia en base a datos del Instituto Nacional de Estadísticas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237407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9 CuadroTexto"/>
          <p:cNvSpPr txBox="1"/>
          <p:nvPr/>
        </p:nvSpPr>
        <p:spPr>
          <a:xfrm>
            <a:off x="171450" y="110879"/>
            <a:ext cx="9886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Ingresos Fiscales Presupuestados para Gobernación de Chuquisaca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1311208"/>
            <a:ext cx="10553700" cy="5228338"/>
          </a:xfrm>
          <a:prstGeom prst="rect">
            <a:avLst/>
          </a:prstGeom>
        </p:spPr>
      </p:pic>
      <p:sp>
        <p:nvSpPr>
          <p:cNvPr id="4" name="4 CuadroTexto"/>
          <p:cNvSpPr txBox="1"/>
          <p:nvPr/>
        </p:nvSpPr>
        <p:spPr>
          <a:xfrm>
            <a:off x="171450" y="6468434"/>
            <a:ext cx="8964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Fuente: Presupuesto General de la Nación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val="383437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33" y="857916"/>
            <a:ext cx="5383499" cy="300343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104" y="991953"/>
            <a:ext cx="5427140" cy="2869394"/>
          </a:xfrm>
          <a:prstGeom prst="rect">
            <a:avLst/>
          </a:prstGeom>
        </p:spPr>
      </p:pic>
      <p:sp>
        <p:nvSpPr>
          <p:cNvPr id="4" name="19 CuadroTexto"/>
          <p:cNvSpPr txBox="1"/>
          <p:nvPr/>
        </p:nvSpPr>
        <p:spPr>
          <a:xfrm>
            <a:off x="173111" y="119636"/>
            <a:ext cx="1006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Momento Crítico del Sector Hidrocarburos (1)</a:t>
            </a:r>
            <a:endParaRPr lang="es-ES" sz="3600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1691456" y="1256517"/>
            <a:ext cx="1799771" cy="3918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/>
          <p:cNvCxnSpPr/>
          <p:nvPr/>
        </p:nvCxnSpPr>
        <p:spPr>
          <a:xfrm flipV="1">
            <a:off x="7959757" y="1289613"/>
            <a:ext cx="1254323" cy="3918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0192" y="3953296"/>
            <a:ext cx="6333888" cy="290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1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9 CuadroTexto"/>
          <p:cNvSpPr txBox="1"/>
          <p:nvPr/>
        </p:nvSpPr>
        <p:spPr>
          <a:xfrm>
            <a:off x="173111" y="119636"/>
            <a:ext cx="10062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Momento Crítico del Sector Hidrocarburos (2)</a:t>
            </a:r>
            <a:endParaRPr lang="es-ES" sz="3600" dirty="0">
              <a:solidFill>
                <a:srgbClr val="FF0000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510" y="695513"/>
            <a:ext cx="6364167" cy="327598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07976"/>
            <a:ext cx="6364167" cy="275002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110" y="1001419"/>
            <a:ext cx="5486399" cy="279265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364167" y="4285398"/>
            <a:ext cx="565951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accent5">
                    <a:lumMod val="7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Efecto escalonado en el precio de exportación de gas natural boliviano.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accent5">
                    <a:lumMod val="7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Efecto parcial para el periodo abril – junio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accent5">
                    <a:lumMod val="7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Efecto completo julio – septiembre y octubre – diciembre.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dirty="0" smtClean="0">
                <a:solidFill>
                  <a:schemeClr val="accent5">
                    <a:lumMod val="75000"/>
                  </a:schemeClr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Problemas por falta de exploración +  caída de producción + pérdida de participación de mercado.</a:t>
            </a:r>
            <a:endParaRPr lang="es-MX" dirty="0">
              <a:solidFill>
                <a:schemeClr val="accent5">
                  <a:lumMod val="75000"/>
                </a:schemeClr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2861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639561" y="2440782"/>
            <a:ext cx="3970143" cy="383529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290933" y="2406436"/>
            <a:ext cx="4036957" cy="38696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19 CuadroTexto"/>
          <p:cNvSpPr txBox="1"/>
          <p:nvPr/>
        </p:nvSpPr>
        <p:spPr>
          <a:xfrm>
            <a:off x="171450" y="110879"/>
            <a:ext cx="9886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Vocación Productiva en Chuquisaca</a:t>
            </a:r>
          </a:p>
          <a:p>
            <a:r>
              <a:rPr lang="es-BO" sz="1800" b="1" dirty="0"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En millones de bolivianos, número de personas y porcentajes</a:t>
            </a:r>
            <a:endParaRPr lang="es-ES" sz="2400" b="1" dirty="0" smtClean="0">
              <a:solidFill>
                <a:srgbClr val="FF0000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endParaRPr>
          </a:p>
        </p:txBody>
      </p:sp>
      <p:sp>
        <p:nvSpPr>
          <p:cNvPr id="9" name="19 CuadroTexto"/>
          <p:cNvSpPr txBox="1"/>
          <p:nvPr/>
        </p:nvSpPr>
        <p:spPr>
          <a:xfrm>
            <a:off x="340231" y="1554098"/>
            <a:ext cx="4036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es-ES" sz="2400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Vocación Productiva Aparente (VPA)</a:t>
            </a:r>
          </a:p>
        </p:txBody>
      </p:sp>
      <p:sp>
        <p:nvSpPr>
          <p:cNvPr id="10" name="19 CuadroTexto"/>
          <p:cNvSpPr txBox="1"/>
          <p:nvPr/>
        </p:nvSpPr>
        <p:spPr>
          <a:xfrm>
            <a:off x="4475788" y="1807889"/>
            <a:ext cx="73977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es-ES" dirty="0" smtClean="0">
                <a:solidFill>
                  <a:srgbClr val="C0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Vocación Productiva Real (VPR)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40231" y="6328183"/>
            <a:ext cx="10272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 smtClean="0"/>
              <a:t>Fuente: </a:t>
            </a:r>
            <a:r>
              <a:rPr lang="es-MX" sz="1200" b="1" dirty="0"/>
              <a:t>AnalisisReal-Latinoamérica (AR-LAT</a:t>
            </a:r>
            <a:r>
              <a:rPr lang="es-MX" sz="1200" b="1" dirty="0" smtClean="0"/>
              <a:t>), Sistema Económico de los sistemas locales</a:t>
            </a:r>
            <a:endParaRPr lang="es-MX" sz="12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31" y="2442847"/>
            <a:ext cx="3938359" cy="383322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860" y="2444933"/>
            <a:ext cx="3970143" cy="383114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8664838" y="2796250"/>
            <a:ext cx="3087379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US" sz="1600" b="1" dirty="0">
                <a:solidFill>
                  <a:srgbClr val="002060"/>
                </a:solidFill>
                <a:latin typeface="Leelawadee UI Semilight" panose="020B0402040204020203" pitchFamily="34" charset="-34"/>
                <a:ea typeface="Calibri" panose="020F0502020204030204" pitchFamily="34" charset="0"/>
                <a:cs typeface="Leelawadee UI Semilight" panose="020B0402040204020203" pitchFamily="34" charset="-34"/>
              </a:rPr>
              <a:t>Posibilidad de incrementar la producción</a:t>
            </a:r>
            <a:r>
              <a:rPr lang="es-US" sz="1600" dirty="0">
                <a:solidFill>
                  <a:srgbClr val="002060"/>
                </a:solidFill>
                <a:latin typeface="Leelawadee UI Semilight" panose="020B0402040204020203" pitchFamily="34" charset="-34"/>
                <a:ea typeface="Calibri" panose="020F0502020204030204" pitchFamily="34" charset="0"/>
                <a:cs typeface="Leelawadee UI Semilight" panose="020B0402040204020203" pitchFamily="34" charset="-34"/>
              </a:rPr>
              <a:t>.</a:t>
            </a:r>
            <a:endParaRPr lang="es-MX" sz="1600" dirty="0">
              <a:solidFill>
                <a:srgbClr val="002060"/>
              </a:solidFill>
              <a:latin typeface="Leelawadee UI Semilight" panose="020B0402040204020203" pitchFamily="34" charset="-34"/>
              <a:ea typeface="Calibri" panose="020F0502020204030204" pitchFamily="34" charset="0"/>
              <a:cs typeface="Leelawadee UI Semilight" panose="020B0402040204020203" pitchFamily="34" charset="-34"/>
            </a:endParaRPr>
          </a:p>
          <a:p>
            <a:pPr marL="342900" lvl="0" indent="-342900" algn="just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US" sz="1600" b="1" dirty="0">
                <a:solidFill>
                  <a:srgbClr val="002060"/>
                </a:solidFill>
                <a:latin typeface="Leelawadee UI Semilight" panose="020B0402040204020203" pitchFamily="34" charset="-34"/>
                <a:ea typeface="Calibri" panose="020F0502020204030204" pitchFamily="34" charset="0"/>
                <a:cs typeface="Leelawadee UI Semilight" panose="020B0402040204020203" pitchFamily="34" charset="-34"/>
              </a:rPr>
              <a:t>Transabilidad</a:t>
            </a:r>
            <a:r>
              <a:rPr lang="es-US" sz="1600" dirty="0">
                <a:solidFill>
                  <a:srgbClr val="002060"/>
                </a:solidFill>
                <a:latin typeface="Leelawadee UI Semilight" panose="020B0402040204020203" pitchFamily="34" charset="-34"/>
                <a:ea typeface="Calibri" panose="020F0502020204030204" pitchFamily="34" charset="0"/>
                <a:cs typeface="Leelawadee UI Semilight" panose="020B0402040204020203" pitchFamily="34" charset="-34"/>
              </a:rPr>
              <a:t> </a:t>
            </a:r>
            <a:r>
              <a:rPr lang="es-US" sz="1600" b="1" dirty="0">
                <a:solidFill>
                  <a:srgbClr val="002060"/>
                </a:solidFill>
                <a:latin typeface="Leelawadee UI Semilight" panose="020B0402040204020203" pitchFamily="34" charset="-34"/>
                <a:ea typeface="Calibri" panose="020F0502020204030204" pitchFamily="34" charset="0"/>
                <a:cs typeface="Leelawadee UI Semilight" panose="020B0402040204020203" pitchFamily="34" charset="-34"/>
              </a:rPr>
              <a:t>de la producción incrementada en mercados internos y/o </a:t>
            </a:r>
            <a:r>
              <a:rPr lang="es-US" sz="1600" b="1" dirty="0" smtClean="0">
                <a:solidFill>
                  <a:srgbClr val="002060"/>
                </a:solidFill>
                <a:latin typeface="Leelawadee UI Semilight" panose="020B0402040204020203" pitchFamily="34" charset="-34"/>
                <a:ea typeface="Calibri" panose="020F0502020204030204" pitchFamily="34" charset="0"/>
                <a:cs typeface="Leelawadee UI Semilight" panose="020B0402040204020203" pitchFamily="34" charset="-34"/>
              </a:rPr>
              <a:t>externos.</a:t>
            </a:r>
            <a:endParaRPr lang="es-MX" sz="1600" b="1" dirty="0" smtClean="0">
              <a:solidFill>
                <a:srgbClr val="002060"/>
              </a:solidFill>
              <a:latin typeface="Leelawadee UI Semilight" panose="020B0402040204020203" pitchFamily="34" charset="-34"/>
              <a:ea typeface="Calibri" panose="020F0502020204030204" pitchFamily="34" charset="0"/>
              <a:cs typeface="Leelawadee UI Semilight" panose="020B0402040204020203" pitchFamily="34" charset="-34"/>
            </a:endParaRPr>
          </a:p>
          <a:p>
            <a:pPr marL="342900" lvl="0" indent="-342900" algn="just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es-US" sz="1600" b="1" dirty="0" smtClean="0">
                <a:solidFill>
                  <a:srgbClr val="002060"/>
                </a:solidFill>
                <a:latin typeface="Leelawadee UI Semilight" panose="020B0402040204020203" pitchFamily="34" charset="-34"/>
                <a:ea typeface="Calibri" panose="020F0502020204030204" pitchFamily="34" charset="0"/>
                <a:cs typeface="Leelawadee UI Semilight" panose="020B0402040204020203" pitchFamily="34" charset="-34"/>
              </a:rPr>
              <a:t>Expectable </a:t>
            </a:r>
            <a:r>
              <a:rPr lang="es-US" sz="1600" b="1" dirty="0">
                <a:solidFill>
                  <a:srgbClr val="002060"/>
                </a:solidFill>
                <a:latin typeface="Leelawadee UI Semilight" panose="020B0402040204020203" pitchFamily="34" charset="-34"/>
                <a:ea typeface="Calibri" panose="020F0502020204030204" pitchFamily="34" charset="0"/>
                <a:cs typeface="Leelawadee UI Semilight" panose="020B0402040204020203" pitchFamily="34" charset="-34"/>
              </a:rPr>
              <a:t>absorción de mano de obra</a:t>
            </a:r>
            <a:r>
              <a:rPr lang="es-US" sz="1600" dirty="0">
                <a:solidFill>
                  <a:srgbClr val="002060"/>
                </a:solidFill>
                <a:latin typeface="Leelawadee UI Semilight" panose="020B0402040204020203" pitchFamily="34" charset="-34"/>
                <a:ea typeface="Calibri" panose="020F0502020204030204" pitchFamily="34" charset="0"/>
                <a:cs typeface="Leelawadee UI Semilight" panose="020B0402040204020203" pitchFamily="34" charset="-34"/>
              </a:rPr>
              <a:t>, </a:t>
            </a:r>
            <a:endParaRPr lang="es-MX" sz="1600" dirty="0">
              <a:solidFill>
                <a:srgbClr val="002060"/>
              </a:solidFill>
              <a:latin typeface="Leelawadee UI Semilight" panose="020B0402040204020203" pitchFamily="34" charset="-34"/>
              <a:cs typeface="Leelawadee UI Semilight" panose="020B0402040204020203" pitchFamily="34" charset="-34"/>
            </a:endParaRPr>
          </a:p>
        </p:txBody>
      </p:sp>
      <p:cxnSp>
        <p:nvCxnSpPr>
          <p:cNvPr id="12" name="Conector recto 11"/>
          <p:cNvCxnSpPr/>
          <p:nvPr/>
        </p:nvCxnSpPr>
        <p:spPr>
          <a:xfrm>
            <a:off x="4448075" y="1255594"/>
            <a:ext cx="27713" cy="5472752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858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7806512" y="1966764"/>
            <a:ext cx="4258109" cy="124649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450850" indent="-1778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600" b="1" dirty="0" smtClean="0"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Distribución en el departamento.</a:t>
            </a:r>
          </a:p>
          <a:p>
            <a:pPr marL="450850" indent="-1778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600" b="1" dirty="0"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Fondo de Ahorro o Estabilización</a:t>
            </a:r>
          </a:p>
          <a:p>
            <a:pPr marL="450850" indent="-1778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600" b="1" dirty="0" smtClean="0"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Fondo de Desarrollo Económico.</a:t>
            </a:r>
          </a:p>
          <a:p>
            <a:pPr marL="273050" algn="ctr">
              <a:spcAft>
                <a:spcPts val="600"/>
              </a:spcAft>
            </a:pPr>
            <a:r>
              <a:rPr lang="es-MX" sz="1200" b="1" dirty="0" smtClean="0"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(Consejo Departamental de Evaluación de Proyectos)</a:t>
            </a: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683943483"/>
              </p:ext>
            </p:extLst>
          </p:nvPr>
        </p:nvGraphicFramePr>
        <p:xfrm>
          <a:off x="-126461" y="1796168"/>
          <a:ext cx="6049584" cy="33626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redondeado 4"/>
          <p:cNvSpPr/>
          <p:nvPr/>
        </p:nvSpPr>
        <p:spPr>
          <a:xfrm>
            <a:off x="6086896" y="1892412"/>
            <a:ext cx="1978925" cy="1437636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 smtClean="0"/>
              <a:t>Distribución de la Renta Petrolera</a:t>
            </a:r>
            <a:endParaRPr lang="es-MX" sz="2000" b="1" dirty="0"/>
          </a:p>
        </p:txBody>
      </p:sp>
      <p:cxnSp>
        <p:nvCxnSpPr>
          <p:cNvPr id="7" name="Conector recto 6"/>
          <p:cNvCxnSpPr/>
          <p:nvPr/>
        </p:nvCxnSpPr>
        <p:spPr>
          <a:xfrm>
            <a:off x="5909475" y="1282890"/>
            <a:ext cx="13648" cy="557511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6192458" y="3540811"/>
            <a:ext cx="587216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177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sz="16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Uso inteligente de la renta petrolera mientras existen las actuales condiciones</a:t>
            </a:r>
          </a:p>
          <a:p>
            <a:pPr marL="273050" indent="-177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sz="16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Diseño </a:t>
            </a:r>
            <a:r>
              <a:rPr lang="es-MX" sz="1600" b="1" dirty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de un marco institucional para la evaluación de proyectos </a:t>
            </a:r>
            <a:r>
              <a:rPr lang="es-MX" sz="16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a ser financiados.</a:t>
            </a:r>
          </a:p>
          <a:p>
            <a:pPr marL="273050" indent="-17780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273050" algn="l"/>
              </a:tabLst>
            </a:pPr>
            <a:r>
              <a:rPr lang="es-ES" sz="16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Priorización de </a:t>
            </a:r>
            <a:r>
              <a:rPr lang="es-ES" sz="1600" b="1" dirty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sectores </a:t>
            </a:r>
            <a:r>
              <a:rPr lang="es-ES" sz="16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económicos a ser desarrollados.</a:t>
            </a:r>
          </a:p>
          <a:p>
            <a:pPr marL="273050" indent="-177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sz="16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Establecer un mecanismo de monitoreo y control que determine si se cumplen las metas y autorice próximos desembolsos.</a:t>
            </a:r>
          </a:p>
          <a:p>
            <a:pPr marL="273050" indent="-177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MX" sz="1600" b="1" dirty="0" smtClean="0">
                <a:solidFill>
                  <a:srgbClr val="FF0000"/>
                </a:solidFill>
                <a:latin typeface="Leelawadee UI Semilight" panose="020B0402040204020203" pitchFamily="34" charset="-34"/>
                <a:cs typeface="Leelawadee UI Semilight" panose="020B0402040204020203" pitchFamily="34" charset="-34"/>
              </a:rPr>
              <a:t>Mecanismo de transparencia y acceso a información para el monitoreo y control social.</a:t>
            </a:r>
          </a:p>
        </p:txBody>
      </p:sp>
      <p:sp>
        <p:nvSpPr>
          <p:cNvPr id="11" name="19 CuadroTexto"/>
          <p:cNvSpPr txBox="1"/>
          <p:nvPr/>
        </p:nvSpPr>
        <p:spPr>
          <a:xfrm>
            <a:off x="321576" y="175210"/>
            <a:ext cx="9886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s-ES" sz="3600" dirty="0" smtClean="0">
                <a:solidFill>
                  <a:srgbClr val="FF0000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Necesidad de Políticas</a:t>
            </a:r>
          </a:p>
        </p:txBody>
      </p:sp>
      <p:sp>
        <p:nvSpPr>
          <p:cNvPr id="12" name="19 CuadroTexto"/>
          <p:cNvSpPr txBox="1"/>
          <p:nvPr/>
        </p:nvSpPr>
        <p:spPr>
          <a:xfrm>
            <a:off x="109182" y="1145954"/>
            <a:ext cx="5800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Nacionales</a:t>
            </a:r>
          </a:p>
        </p:txBody>
      </p:sp>
      <p:sp>
        <p:nvSpPr>
          <p:cNvPr id="13" name="19 CuadroTexto"/>
          <p:cNvSpPr txBox="1"/>
          <p:nvPr/>
        </p:nvSpPr>
        <p:spPr>
          <a:xfrm>
            <a:off x="5923123" y="1204257"/>
            <a:ext cx="5800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sz="2800">
                <a:solidFill>
                  <a:schemeClr val="accent4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pPr algn="ctr"/>
            <a:r>
              <a:rPr lang="es-ES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Departamentales</a:t>
            </a:r>
          </a:p>
        </p:txBody>
      </p:sp>
    </p:spTree>
    <p:extLst>
      <p:ext uri="{BB962C8B-B14F-4D97-AF65-F5344CB8AC3E}">
        <p14:creationId xmlns:p14="http://schemas.microsoft.com/office/powerpoint/2010/main" val="24002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326" y="272958"/>
            <a:ext cx="1819656" cy="102108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579925" y="1988268"/>
            <a:ext cx="8915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dirty="0" smtClean="0">
                <a:solidFill>
                  <a:schemeClr val="accent5">
                    <a:lumMod val="50000"/>
                  </a:scheme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Gracias por su atención…</a:t>
            </a:r>
            <a:endParaRPr lang="es-MX" sz="6000" dirty="0">
              <a:solidFill>
                <a:schemeClr val="accent5">
                  <a:lumMod val="50000"/>
                </a:scheme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pic>
        <p:nvPicPr>
          <p:cNvPr id="5" name="2 Imagen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448" b="15448"/>
          <a:stretch/>
        </p:blipFill>
        <p:spPr>
          <a:xfrm>
            <a:off x="5304039" y="2733406"/>
            <a:ext cx="6545943" cy="327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72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2696</TotalTime>
  <Words>430</Words>
  <Application>Microsoft Office PowerPoint</Application>
  <PresentationFormat>Panorámica</PresentationFormat>
  <Paragraphs>70</Paragraphs>
  <Slides>12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Leelawadee UI</vt:lpstr>
      <vt:lpstr>Leelawadee UI Semilight</vt:lpstr>
      <vt:lpstr>Lucida Calligraphy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InKulpado666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Velasquez</dc:creator>
  <cp:lastModifiedBy>Velasquez</cp:lastModifiedBy>
  <cp:revision>135</cp:revision>
  <dcterms:created xsi:type="dcterms:W3CDTF">2020-04-17T15:50:25Z</dcterms:created>
  <dcterms:modified xsi:type="dcterms:W3CDTF">2020-06-04T18:39:18Z</dcterms:modified>
</cp:coreProperties>
</file>