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wdp" ContentType="image/vnd.ms-photo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4" r:id="rId2"/>
    <p:sldId id="256" r:id="rId3"/>
    <p:sldId id="278" r:id="rId4"/>
    <p:sldId id="281" r:id="rId5"/>
    <p:sldId id="279" r:id="rId6"/>
    <p:sldId id="276" r:id="rId7"/>
    <p:sldId id="280" r:id="rId8"/>
    <p:sldId id="282" r:id="rId9"/>
    <p:sldId id="283" r:id="rId10"/>
    <p:sldId id="270" r:id="rId11"/>
    <p:sldId id="273" r:id="rId1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1E1"/>
    <a:srgbClr val="FFD5D5"/>
    <a:srgbClr val="FFC1C1"/>
    <a:srgbClr val="FFBDBD"/>
    <a:srgbClr val="FFBDBF"/>
    <a:srgbClr val="FF9B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17" autoAdjust="0"/>
    <p:restoredTop sz="94383" autoAdjust="0"/>
  </p:normalViewPr>
  <p:slideViewPr>
    <p:cSldViewPr snapToGrid="0">
      <p:cViewPr varScale="1">
        <p:scale>
          <a:sx n="213" d="100"/>
          <a:sy n="213" d="100"/>
        </p:scale>
        <p:origin x="368" y="2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13CDB5-23E8-421A-921E-ECBDADA8E179}" type="datetimeFigureOut">
              <a:rPr lang="es-MX" smtClean="0"/>
              <a:t>29/05/20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55A66A-02D2-49FB-8ECD-D8D22F6D9FE0}" type="slidenum">
              <a:rPr lang="es-MX" smtClean="0"/>
              <a:t>‹Nr.›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2344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s-MX" b="1" baseline="0" dirty="0" smtClean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5A66A-02D2-49FB-8ECD-D8D22F6D9FE0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2855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b="1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5A66A-02D2-49FB-8ECD-D8D22F6D9FE0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59998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b="1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5A66A-02D2-49FB-8ECD-D8D22F6D9FE0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86981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b="1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5A66A-02D2-49FB-8ECD-D8D22F6D9FE0}" type="slidenum">
              <a:rPr lang="es-MX" smtClean="0"/>
              <a:t>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249737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5A66A-02D2-49FB-8ECD-D8D22F6D9FE0}" type="slidenum">
              <a:rPr lang="es-MX" smtClean="0"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187577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5A66A-02D2-49FB-8ECD-D8D22F6D9FE0}" type="slidenum">
              <a:rPr lang="es-MX" smtClean="0"/>
              <a:t>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7297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AF586C-C24A-4B00-BBF4-B2047D596077}" type="datetimeFigureOut">
              <a:rPr lang="es-MX" smtClean="0"/>
              <a:t>29/05/20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6085C6-D157-4000-913F-D7C0E4BB35D0}" type="slidenum">
              <a:rPr lang="es-MX" smtClean="0"/>
              <a:t>‹Nr.›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38994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AF586C-C24A-4B00-BBF4-B2047D596077}" type="datetimeFigureOut">
              <a:rPr lang="es-MX" smtClean="0"/>
              <a:t>29/05/20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6085C6-D157-4000-913F-D7C0E4BB35D0}" type="slidenum">
              <a:rPr lang="es-MX" smtClean="0"/>
              <a:t>‹Nr.›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07780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AF586C-C24A-4B00-BBF4-B2047D596077}" type="datetimeFigureOut">
              <a:rPr lang="es-MX" smtClean="0"/>
              <a:t>29/05/20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6085C6-D157-4000-913F-D7C0E4BB35D0}" type="slidenum">
              <a:rPr lang="es-MX" smtClean="0"/>
              <a:t>‹Nr.›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80634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AF586C-C24A-4B00-BBF4-B2047D596077}" type="datetimeFigureOut">
              <a:rPr lang="es-MX" smtClean="0"/>
              <a:t>29/05/20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6085C6-D157-4000-913F-D7C0E4BB35D0}" type="slidenum">
              <a:rPr lang="es-MX" smtClean="0"/>
              <a:t>‹Nr.›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64453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AF586C-C24A-4B00-BBF4-B2047D596077}" type="datetimeFigureOut">
              <a:rPr lang="es-MX" smtClean="0"/>
              <a:t>29/05/20</a:t>
            </a:fld>
            <a:endParaRPr lang="es-MX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6085C6-D157-4000-913F-D7C0E4BB35D0}" type="slidenum">
              <a:rPr lang="es-MX" smtClean="0"/>
              <a:t>‹Nr.›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99063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AF586C-C24A-4B00-BBF4-B2047D596077}" type="datetimeFigureOut">
              <a:rPr lang="es-MX" smtClean="0"/>
              <a:t>29/05/20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6085C6-D157-4000-913F-D7C0E4BB35D0}" type="slidenum">
              <a:rPr lang="es-MX" smtClean="0"/>
              <a:t>‹Nr.›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25347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AF586C-C24A-4B00-BBF4-B2047D596077}" type="datetimeFigureOut">
              <a:rPr lang="es-MX" smtClean="0"/>
              <a:t>29/05/20</a:t>
            </a:fld>
            <a:endParaRPr lang="es-MX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6085C6-D157-4000-913F-D7C0E4BB35D0}" type="slidenum">
              <a:rPr lang="es-MX" smtClean="0"/>
              <a:t>‹Nr.›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51768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AF586C-C24A-4B00-BBF4-B2047D596077}" type="datetimeFigureOut">
              <a:rPr lang="es-MX" smtClean="0"/>
              <a:t>29/05/20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6085C6-D157-4000-913F-D7C0E4BB35D0}" type="slidenum">
              <a:rPr lang="es-MX" smtClean="0"/>
              <a:t>‹Nr.›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21620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AF586C-C24A-4B00-BBF4-B2047D596077}" type="datetimeFigureOut">
              <a:rPr lang="es-MX" smtClean="0"/>
              <a:t>29/05/20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6085C6-D157-4000-913F-D7C0E4BB35D0}" type="slidenum">
              <a:rPr lang="es-MX" smtClean="0"/>
              <a:t>‹Nr.›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65800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AF586C-C24A-4B00-BBF4-B2047D596077}" type="datetimeFigureOut">
              <a:rPr lang="es-MX" smtClean="0"/>
              <a:t>29/05/20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6085C6-D157-4000-913F-D7C0E4BB35D0}" type="slidenum">
              <a:rPr lang="es-MX" smtClean="0"/>
              <a:t>‹Nr.›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32944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AF586C-C24A-4B00-BBF4-B2047D596077}" type="datetimeFigureOut">
              <a:rPr lang="es-MX" smtClean="0"/>
              <a:t>29/05/20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6085C6-D157-4000-913F-D7C0E4BB35D0}" type="slidenum">
              <a:rPr lang="es-MX" smtClean="0"/>
              <a:t>‹Nr.›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62740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2529385" y="136478"/>
            <a:ext cx="9507939" cy="6005016"/>
          </a:xfrm>
          <a:prstGeom prst="rect">
            <a:avLst/>
          </a:prstGeom>
          <a:solidFill>
            <a:schemeClr val="bg1">
              <a:lumMod val="8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0326" y="272958"/>
            <a:ext cx="1819656" cy="102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565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emf"/><Relationship Id="rId3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5" Type="http://schemas.openxmlformats.org/officeDocument/2006/relationships/image" Target="../media/image11.emf"/><Relationship Id="rId6" Type="http://schemas.openxmlformats.org/officeDocument/2006/relationships/image" Target="../media/image12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658" y="719558"/>
            <a:ext cx="1630816" cy="978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887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9 CuadroTexto"/>
          <p:cNvSpPr txBox="1"/>
          <p:nvPr/>
        </p:nvSpPr>
        <p:spPr>
          <a:xfrm>
            <a:off x="245627" y="335155"/>
            <a:ext cx="88983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defRPr sz="280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s-ES" sz="3600" dirty="0" smtClean="0">
                <a:solidFill>
                  <a:srgbClr val="FF000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Contexto en que se aprueba la Ley 767:</a:t>
            </a:r>
            <a:endParaRPr lang="es-ES" sz="3600" dirty="0">
              <a:solidFill>
                <a:srgbClr val="FF0000"/>
              </a:solidFill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458685" y="1277263"/>
            <a:ext cx="1698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EXPLÍCITAS</a:t>
            </a:r>
            <a:endParaRPr lang="es-MX" sz="2000" b="1" dirty="0">
              <a:solidFill>
                <a:schemeClr val="accent5">
                  <a:lumMod val="50000"/>
                </a:schemeClr>
              </a:solidFill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7590974" y="1277263"/>
            <a:ext cx="1698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 smtClean="0">
                <a:solidFill>
                  <a:srgbClr val="FF000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IMPLÍCITAS</a:t>
            </a:r>
            <a:endParaRPr lang="es-MX" sz="2000" b="1" dirty="0">
              <a:solidFill>
                <a:srgbClr val="FF0000"/>
              </a:solidFill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  <p:cxnSp>
        <p:nvCxnSpPr>
          <p:cNvPr id="9" name="Conector recto 8"/>
          <p:cNvCxnSpPr/>
          <p:nvPr/>
        </p:nvCxnSpPr>
        <p:spPr>
          <a:xfrm>
            <a:off x="6096001" y="1248229"/>
            <a:ext cx="0" cy="4499428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/>
          <p:cNvSpPr txBox="1"/>
          <p:nvPr/>
        </p:nvSpPr>
        <p:spPr>
          <a:xfrm>
            <a:off x="377370" y="1814291"/>
            <a:ext cx="5718631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MX" b="1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Promocionar las inversiones en E&amp;E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MX" b="1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Revertir la caída en la exploración de hidrocarburos.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MX" b="1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Respuesta frente a caída en los precios internacionales del petróleo desde agosto 2014.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MX" b="1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Menor demanda de gas natural por parte de Brasil desde 2015 y efecto en líquidos.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MX" b="1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Tener un impacto en mayores volúmenes producidos y exploración de nuevas áreas.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MX" b="1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Si los beneficiarios de la renta estaban de acuerdo en el descuento, se le ofrecía un retorno.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6415313" y="1814291"/>
            <a:ext cx="5573487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s-MX" b="1" dirty="0" smtClean="0">
                <a:solidFill>
                  <a:srgbClr val="FF000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El ex gobierno comprendió que:</a:t>
            </a:r>
          </a:p>
          <a:p>
            <a:pPr marL="742950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MX" dirty="0" smtClean="0">
                <a:solidFill>
                  <a:srgbClr val="FF000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Bolivia tiene un régimen fiscal ciego.</a:t>
            </a:r>
          </a:p>
          <a:p>
            <a:pPr marL="742950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MX" dirty="0" smtClean="0">
                <a:solidFill>
                  <a:srgbClr val="FF000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Una alícuota del 32% para el IDH resulta alta y desincentiva la inversión.</a:t>
            </a:r>
          </a:p>
          <a:p>
            <a:pPr marL="742950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MX" dirty="0" smtClean="0">
                <a:solidFill>
                  <a:srgbClr val="FF000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Bajaron artificialmente la alícuota al 28,16%</a:t>
            </a:r>
          </a:p>
          <a:p>
            <a:pPr marL="742950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MX" dirty="0" smtClean="0">
                <a:solidFill>
                  <a:srgbClr val="FF000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Centralizar recursos fiscales.</a:t>
            </a:r>
          </a:p>
          <a:p>
            <a:pPr marL="742950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MX" dirty="0" smtClean="0">
                <a:solidFill>
                  <a:srgbClr val="FF000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Generar incentivos a las empresas petroleras sin cambiar la ley sectorial.</a:t>
            </a:r>
            <a:endParaRPr lang="es-MX" dirty="0">
              <a:solidFill>
                <a:srgbClr val="FF0000"/>
              </a:solidFill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1087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25 Conector recto"/>
          <p:cNvCxnSpPr/>
          <p:nvPr/>
        </p:nvCxnSpPr>
        <p:spPr>
          <a:xfrm>
            <a:off x="1989394" y="4329683"/>
            <a:ext cx="2516815" cy="0"/>
          </a:xfrm>
          <a:prstGeom prst="line">
            <a:avLst/>
          </a:prstGeom>
          <a:ln w="38100"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CuadroTexto"/>
          <p:cNvSpPr txBox="1"/>
          <p:nvPr/>
        </p:nvSpPr>
        <p:spPr>
          <a:xfrm>
            <a:off x="101600" y="0"/>
            <a:ext cx="101019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defRPr sz="3600">
                <a:solidFill>
                  <a:srgbClr val="FF0000"/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</a:lstStyle>
          <a:p>
            <a:r>
              <a:rPr lang="es-ES_tradnl" dirty="0"/>
              <a:t>Distribución del Impuesto Directo a los Hidrocarburos (IDH) 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2003773" y="1522621"/>
            <a:ext cx="10188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tx2"/>
                </a:solidFill>
              </a:rPr>
              <a:t>Alícuota del 32% aplicable a la Producción Nacional Fiscalizada de Hidrocarburos</a:t>
            </a:r>
          </a:p>
        </p:txBody>
      </p:sp>
      <p:cxnSp>
        <p:nvCxnSpPr>
          <p:cNvPr id="8" name="7 Conector recto"/>
          <p:cNvCxnSpPr/>
          <p:nvPr/>
        </p:nvCxnSpPr>
        <p:spPr>
          <a:xfrm>
            <a:off x="1193651" y="2010771"/>
            <a:ext cx="1639" cy="1361981"/>
          </a:xfrm>
          <a:prstGeom prst="line">
            <a:avLst/>
          </a:prstGeom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Rectángulo"/>
          <p:cNvSpPr/>
          <p:nvPr/>
        </p:nvSpPr>
        <p:spPr>
          <a:xfrm>
            <a:off x="619035" y="2913083"/>
            <a:ext cx="1152509" cy="936104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/>
              <a:t>FONDO DE INCENTIVOS</a:t>
            </a:r>
          </a:p>
          <a:p>
            <a:pPr algn="ctr"/>
            <a:r>
              <a:rPr lang="es-ES" sz="1400" b="1" dirty="0"/>
              <a:t>12%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2456794" y="3858915"/>
            <a:ext cx="1367771" cy="93610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SALDO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6765315" y="2010771"/>
            <a:ext cx="3120408" cy="25818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3538" indent="-276225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Symbol"/>
              <a:buChar char=""/>
            </a:pPr>
            <a:r>
              <a:rPr lang="es-ES" sz="1600" b="1" dirty="0">
                <a:solidFill>
                  <a:schemeClr val="tx2"/>
                </a:solidFill>
                <a:latin typeface="Century Gothic" pitchFamily="34" charset="0"/>
                <a:cs typeface="Arial" charset="0"/>
              </a:rPr>
              <a:t>8,62% Universidades Públicas.</a:t>
            </a:r>
          </a:p>
          <a:p>
            <a:pPr marL="363538" indent="-276225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Symbol"/>
              <a:buChar char=""/>
            </a:pPr>
            <a:r>
              <a:rPr lang="es-ES" sz="1600" b="1" dirty="0">
                <a:solidFill>
                  <a:schemeClr val="tx2"/>
                </a:solidFill>
                <a:latin typeface="Century Gothic" pitchFamily="34" charset="0"/>
                <a:cs typeface="Arial" charset="0"/>
              </a:rPr>
              <a:t>24,39% Gobierno Departamental.</a:t>
            </a:r>
          </a:p>
          <a:p>
            <a:pPr marL="363538" indent="-276225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Font typeface="Symbol"/>
              <a:buChar char=""/>
            </a:pPr>
            <a:r>
              <a:rPr lang="es-ES" sz="1600" b="1" dirty="0">
                <a:solidFill>
                  <a:schemeClr val="tx2"/>
                </a:solidFill>
                <a:latin typeface="Century Gothic" pitchFamily="34" charset="0"/>
                <a:cs typeface="Arial" charset="0"/>
              </a:rPr>
              <a:t>66,9% Gobiernos Municipales.</a:t>
            </a:r>
          </a:p>
        </p:txBody>
      </p:sp>
      <p:cxnSp>
        <p:nvCxnSpPr>
          <p:cNvPr id="14" name="13 Conector recto"/>
          <p:cNvCxnSpPr/>
          <p:nvPr/>
        </p:nvCxnSpPr>
        <p:spPr>
          <a:xfrm flipH="1" flipV="1">
            <a:off x="4506209" y="2226795"/>
            <a:ext cx="1490" cy="2076466"/>
          </a:xfrm>
          <a:prstGeom prst="line">
            <a:avLst/>
          </a:prstGeom>
          <a:ln w="3810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4893108" y="2333063"/>
            <a:ext cx="1744195" cy="7386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s-BO" sz="1000" b="1" dirty="0">
              <a:solidFill>
                <a:schemeClr val="tx2"/>
              </a:solidFill>
              <a:latin typeface="Century Gothic" pitchFamily="34" charset="0"/>
            </a:endParaRPr>
          </a:p>
          <a:p>
            <a:r>
              <a:rPr lang="es-BO" sz="1600" b="1" dirty="0">
                <a:solidFill>
                  <a:schemeClr val="tx2"/>
                </a:solidFill>
                <a:latin typeface="Century Gothic" pitchFamily="34" charset="0"/>
              </a:rPr>
              <a:t>Departamentos Productores</a:t>
            </a:r>
          </a:p>
        </p:txBody>
      </p:sp>
      <p:cxnSp>
        <p:nvCxnSpPr>
          <p:cNvPr id="17" name="16 Conector recto"/>
          <p:cNvCxnSpPr/>
          <p:nvPr/>
        </p:nvCxnSpPr>
        <p:spPr>
          <a:xfrm>
            <a:off x="4533067" y="2226795"/>
            <a:ext cx="432048" cy="0"/>
          </a:xfrm>
          <a:prstGeom prst="line">
            <a:avLst/>
          </a:prstGeom>
          <a:ln w="38100">
            <a:solidFill>
              <a:schemeClr val="tx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17 CuadroTexto"/>
          <p:cNvSpPr txBox="1"/>
          <p:nvPr/>
        </p:nvSpPr>
        <p:spPr>
          <a:xfrm>
            <a:off x="4965116" y="3567980"/>
            <a:ext cx="1744195" cy="98488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s-BO" sz="1000" b="1" dirty="0">
              <a:solidFill>
                <a:schemeClr val="tx2"/>
              </a:solidFill>
              <a:latin typeface="Century Gothic" pitchFamily="34" charset="0"/>
            </a:endParaRPr>
          </a:p>
          <a:p>
            <a:r>
              <a:rPr lang="es-BO" sz="1600" b="1" dirty="0">
                <a:solidFill>
                  <a:schemeClr val="tx2"/>
                </a:solidFill>
                <a:latin typeface="Century Gothic" pitchFamily="34" charset="0"/>
              </a:rPr>
              <a:t>Departamentos NO Productores. </a:t>
            </a:r>
          </a:p>
        </p:txBody>
      </p:sp>
      <p:cxnSp>
        <p:nvCxnSpPr>
          <p:cNvPr id="20" name="19 Conector recto"/>
          <p:cNvCxnSpPr/>
          <p:nvPr/>
        </p:nvCxnSpPr>
        <p:spPr>
          <a:xfrm>
            <a:off x="4533067" y="3442547"/>
            <a:ext cx="348518" cy="0"/>
          </a:xfrm>
          <a:prstGeom prst="line">
            <a:avLst/>
          </a:prstGeom>
          <a:ln w="38100">
            <a:solidFill>
              <a:schemeClr val="tx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CuadroTexto"/>
          <p:cNvSpPr txBox="1"/>
          <p:nvPr/>
        </p:nvSpPr>
        <p:spPr>
          <a:xfrm>
            <a:off x="5113084" y="5780729"/>
            <a:ext cx="1744195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s-BO" sz="1000" b="1" dirty="0">
              <a:solidFill>
                <a:schemeClr val="tx2"/>
              </a:solidFill>
              <a:latin typeface="Century Gothic" pitchFamily="34" charset="0"/>
            </a:endParaRPr>
          </a:p>
          <a:p>
            <a:r>
              <a:rPr lang="es-BO" sz="1600" b="1" dirty="0">
                <a:solidFill>
                  <a:schemeClr val="tx2"/>
                </a:solidFill>
                <a:latin typeface="Century Gothic" pitchFamily="34" charset="0"/>
              </a:rPr>
              <a:t>Tesoro General de la Nación</a:t>
            </a:r>
          </a:p>
        </p:txBody>
      </p:sp>
      <p:cxnSp>
        <p:nvCxnSpPr>
          <p:cNvPr id="23" name="22 Conector recto"/>
          <p:cNvCxnSpPr/>
          <p:nvPr/>
        </p:nvCxnSpPr>
        <p:spPr>
          <a:xfrm flipV="1">
            <a:off x="4506209" y="4309791"/>
            <a:ext cx="0" cy="1326922"/>
          </a:xfrm>
          <a:prstGeom prst="line">
            <a:avLst/>
          </a:prstGeom>
          <a:ln w="3810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4506209" y="5636713"/>
            <a:ext cx="432047" cy="0"/>
          </a:xfrm>
          <a:prstGeom prst="line">
            <a:avLst/>
          </a:prstGeom>
          <a:ln w="38100">
            <a:solidFill>
              <a:schemeClr val="tx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24 Rectángulo"/>
          <p:cNvSpPr/>
          <p:nvPr/>
        </p:nvSpPr>
        <p:spPr>
          <a:xfrm>
            <a:off x="7027131" y="4592597"/>
            <a:ext cx="5116208" cy="23762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marL="174625" indent="-174625">
              <a:lnSpc>
                <a:spcPct val="115000"/>
              </a:lnSpc>
              <a:buFont typeface="Symbol"/>
              <a:buChar char=""/>
            </a:pPr>
            <a:r>
              <a:rPr lang="es-BO" sz="1200" b="1" dirty="0">
                <a:solidFill>
                  <a:schemeClr val="tx2"/>
                </a:solidFill>
                <a:latin typeface="Century Gothic" pitchFamily="34" charset="0"/>
                <a:cs typeface="Arial" charset="0"/>
              </a:rPr>
              <a:t>5,0% Fondo Indígena</a:t>
            </a:r>
          </a:p>
          <a:p>
            <a:pPr marL="174625" indent="-174625">
              <a:lnSpc>
                <a:spcPct val="115000"/>
              </a:lnSpc>
              <a:buFont typeface="Symbol"/>
              <a:buChar char=""/>
            </a:pPr>
            <a:r>
              <a:rPr lang="es-BO" sz="1200" b="1" dirty="0">
                <a:solidFill>
                  <a:schemeClr val="tx2"/>
                </a:solidFill>
                <a:latin typeface="Century Gothic" pitchFamily="34" charset="0"/>
                <a:cs typeface="Arial" charset="0"/>
              </a:rPr>
              <a:t>9,5% Fondo Compensatorio para Departamentos con mayor población.</a:t>
            </a:r>
          </a:p>
          <a:p>
            <a:pPr marL="174625" indent="-174625">
              <a:lnSpc>
                <a:spcPct val="115000"/>
              </a:lnSpc>
              <a:buFont typeface="Symbol"/>
              <a:buChar char=""/>
            </a:pPr>
            <a:r>
              <a:rPr lang="es-BO" sz="1200" b="1" dirty="0">
                <a:solidFill>
                  <a:schemeClr val="tx2"/>
                </a:solidFill>
                <a:latin typeface="Century Gothic" pitchFamily="34" charset="0"/>
                <a:cs typeface="Arial" charset="0"/>
              </a:rPr>
              <a:t>5,0% Fondo destinado a masificar uso de Gas Natural.</a:t>
            </a:r>
          </a:p>
          <a:p>
            <a:pPr marL="174625" indent="-174625">
              <a:lnSpc>
                <a:spcPct val="115000"/>
              </a:lnSpc>
              <a:buFont typeface="Symbol"/>
              <a:buChar char=""/>
            </a:pPr>
            <a:r>
              <a:rPr lang="es-BO" sz="1200" b="1" dirty="0">
                <a:solidFill>
                  <a:schemeClr val="tx2"/>
                </a:solidFill>
                <a:latin typeface="Century Gothic" pitchFamily="34" charset="0"/>
                <a:cs typeface="Arial" charset="0"/>
              </a:rPr>
              <a:t>Variable destinado a compensar a departamentos Productores</a:t>
            </a:r>
          </a:p>
          <a:p>
            <a:pPr marL="174625" indent="-174625">
              <a:lnSpc>
                <a:spcPct val="115000"/>
              </a:lnSpc>
              <a:buFont typeface="Symbol"/>
              <a:buChar char=""/>
            </a:pPr>
            <a:r>
              <a:rPr lang="es-BO" sz="1200" b="1" dirty="0">
                <a:solidFill>
                  <a:schemeClr val="tx2"/>
                </a:solidFill>
                <a:latin typeface="Century Gothic" pitchFamily="34" charset="0"/>
                <a:cs typeface="Arial" charset="0"/>
              </a:rPr>
              <a:t>Variable Monto presupuestado para Policía Nacional y Fuerzas Armadas.</a:t>
            </a:r>
          </a:p>
          <a:p>
            <a:pPr marL="174625" indent="-174625">
              <a:lnSpc>
                <a:spcPct val="115000"/>
              </a:lnSpc>
              <a:buFont typeface="Symbol"/>
              <a:buChar char=""/>
            </a:pPr>
            <a:r>
              <a:rPr lang="es-BO" sz="1200" b="1" dirty="0">
                <a:solidFill>
                  <a:schemeClr val="tx2"/>
                </a:solidFill>
                <a:latin typeface="Century Gothic" pitchFamily="34" charset="0"/>
                <a:cs typeface="Arial" charset="0"/>
              </a:rPr>
              <a:t>Resto Tesoro General de la Nación.</a:t>
            </a:r>
          </a:p>
        </p:txBody>
      </p:sp>
      <p:sp>
        <p:nvSpPr>
          <p:cNvPr id="16" name="15 Rectángulo redondeado"/>
          <p:cNvSpPr/>
          <p:nvPr/>
        </p:nvSpPr>
        <p:spPr>
          <a:xfrm>
            <a:off x="4809577" y="2010771"/>
            <a:ext cx="1883730" cy="432048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12,5%</a:t>
            </a:r>
          </a:p>
        </p:txBody>
      </p:sp>
      <p:sp>
        <p:nvSpPr>
          <p:cNvPr id="19" name="18 Rectángulo redondeado"/>
          <p:cNvSpPr/>
          <p:nvPr/>
        </p:nvSpPr>
        <p:spPr>
          <a:xfrm>
            <a:off x="4881585" y="3245687"/>
            <a:ext cx="1883730" cy="43204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31,25%</a:t>
            </a:r>
          </a:p>
        </p:txBody>
      </p:sp>
      <p:sp>
        <p:nvSpPr>
          <p:cNvPr id="22" name="21 Rectángulo redondeado"/>
          <p:cNvSpPr/>
          <p:nvPr/>
        </p:nvSpPr>
        <p:spPr>
          <a:xfrm>
            <a:off x="4969067" y="5420689"/>
            <a:ext cx="1883730" cy="432048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B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56,25%</a:t>
            </a:r>
          </a:p>
        </p:txBody>
      </p:sp>
      <p:cxnSp>
        <p:nvCxnSpPr>
          <p:cNvPr id="40" name="39 Conector recto"/>
          <p:cNvCxnSpPr>
            <a:stCxn id="10" idx="2"/>
            <a:endCxn id="38" idx="0"/>
          </p:cNvCxnSpPr>
          <p:nvPr/>
        </p:nvCxnSpPr>
        <p:spPr>
          <a:xfrm flipH="1">
            <a:off x="1193651" y="3849187"/>
            <a:ext cx="1638" cy="319970"/>
          </a:xfrm>
          <a:prstGeom prst="line">
            <a:avLst/>
          </a:prstGeom>
          <a:ln w="19050">
            <a:solidFill>
              <a:schemeClr val="tx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uadroTexto 3"/>
          <p:cNvSpPr txBox="1"/>
          <p:nvPr/>
        </p:nvSpPr>
        <p:spPr>
          <a:xfrm>
            <a:off x="1105298" y="5486800"/>
            <a:ext cx="32728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Ley 3058 Art 8: Se dispone que </a:t>
            </a:r>
            <a:r>
              <a:rPr lang="es-ES" b="1" dirty="0"/>
              <a:t>el Estado retendrá el cincuenta por ciento </a:t>
            </a:r>
            <a:r>
              <a:rPr lang="es-ES" dirty="0"/>
              <a:t>(50%) del valor de la producción de gas y del petróleo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37567" y="4169157"/>
            <a:ext cx="1551827" cy="738664"/>
          </a:xfrm>
          <a:prstGeom prst="rect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1400" dirty="0" smtClean="0"/>
              <a:t>Mediante Ley N° 767 de diciembre de 2015</a:t>
            </a:r>
            <a:endParaRPr lang="es-MX" sz="1400" dirty="0"/>
          </a:p>
        </p:txBody>
      </p:sp>
      <p:cxnSp>
        <p:nvCxnSpPr>
          <p:cNvPr id="27" name="Conector recto 26"/>
          <p:cNvCxnSpPr/>
          <p:nvPr/>
        </p:nvCxnSpPr>
        <p:spPr>
          <a:xfrm>
            <a:off x="4881585" y="2010771"/>
            <a:ext cx="7136244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31"/>
          <p:cNvCxnSpPr/>
          <p:nvPr/>
        </p:nvCxnSpPr>
        <p:spPr>
          <a:xfrm>
            <a:off x="4506209" y="4552865"/>
            <a:ext cx="751162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5 CuadroTexto"/>
          <p:cNvSpPr txBox="1"/>
          <p:nvPr/>
        </p:nvSpPr>
        <p:spPr>
          <a:xfrm>
            <a:off x="437567" y="1523076"/>
            <a:ext cx="1512168" cy="794403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tIns="180000" bIns="180000" rtlCol="0" anchor="ctr">
            <a:spAutoFit/>
          </a:bodyPr>
          <a:lstStyle/>
          <a:p>
            <a:pPr algn="ctr"/>
            <a:r>
              <a:rPr lang="es-BO" sz="1400" b="1" dirty="0">
                <a:solidFill>
                  <a:schemeClr val="bg1">
                    <a:lumMod val="95000"/>
                  </a:schemeClr>
                </a:solidFill>
                <a:latin typeface="Century Gothic" pitchFamily="34" charset="0"/>
              </a:rPr>
              <a:t>RECAUDACIÓN POR IDH</a:t>
            </a:r>
          </a:p>
        </p:txBody>
      </p:sp>
    </p:spTree>
    <p:extLst>
      <p:ext uri="{BB962C8B-B14F-4D97-AF65-F5344CB8AC3E}">
        <p14:creationId xmlns:p14="http://schemas.microsoft.com/office/powerpoint/2010/main" val="617122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5" grpId="0" animBg="1"/>
      <p:bldP spid="18" grpId="0" animBg="1"/>
      <p:bldP spid="21" grpId="0" animBg="1"/>
      <p:bldP spid="25" grpId="0"/>
      <p:bldP spid="16" grpId="0" animBg="1"/>
      <p:bldP spid="19" grpId="0" animBg="1"/>
      <p:bldP spid="22" grpId="0" animBg="1"/>
      <p:bldP spid="4" grpId="0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193142" y="1653180"/>
            <a:ext cx="857794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3200" i="1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…”Todos </a:t>
            </a:r>
            <a:r>
              <a:rPr lang="es-MX" sz="3200" i="1" dirty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los beneficiarios destinarán los recursos recibidos por Impuesto Directo a los Hidrocarburos (IDH), para los sectores de </a:t>
            </a:r>
            <a:r>
              <a:rPr lang="es-MX" sz="3200" b="1" i="1" dirty="0">
                <a:solidFill>
                  <a:srgbClr val="C0000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educación, salud y caminos, desarrollo productivo</a:t>
            </a:r>
            <a:r>
              <a:rPr lang="es-MX" sz="3200" i="1" dirty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 y todo lo que contribuya a la generación de fuentes de </a:t>
            </a:r>
            <a:r>
              <a:rPr lang="es-MX" sz="3200" i="1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trabajo…”</a:t>
            </a:r>
            <a:endParaRPr lang="es-MX" sz="3200" i="1" dirty="0">
              <a:solidFill>
                <a:schemeClr val="accent5">
                  <a:lumMod val="50000"/>
                </a:schemeClr>
              </a:solidFill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  <p:sp>
        <p:nvSpPr>
          <p:cNvPr id="5" name="1 CuadroTexto"/>
          <p:cNvSpPr txBox="1"/>
          <p:nvPr/>
        </p:nvSpPr>
        <p:spPr>
          <a:xfrm>
            <a:off x="101600" y="87084"/>
            <a:ext cx="9913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defRPr sz="3600">
                <a:solidFill>
                  <a:srgbClr val="FF0000"/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</a:lstStyle>
          <a:p>
            <a:r>
              <a:rPr lang="es-ES_tradnl" dirty="0" smtClean="0"/>
              <a:t>Impuesto Directo a los Hidrocarburos</a:t>
            </a:r>
            <a:endParaRPr lang="es-ES_tradnl" dirty="0"/>
          </a:p>
        </p:txBody>
      </p:sp>
      <p:sp>
        <p:nvSpPr>
          <p:cNvPr id="6" name="CuadroTexto 5"/>
          <p:cNvSpPr txBox="1"/>
          <p:nvPr/>
        </p:nvSpPr>
        <p:spPr>
          <a:xfrm>
            <a:off x="268512" y="1191515"/>
            <a:ext cx="7525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Ley de Hidrocarburos N° 3058 -  Artículo 57:</a:t>
            </a:r>
            <a:endParaRPr lang="es-MX" sz="2400" b="1" dirty="0">
              <a:solidFill>
                <a:schemeClr val="accent5">
                  <a:lumMod val="50000"/>
                </a:schemeClr>
              </a:solidFill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6134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01600" y="0"/>
            <a:ext cx="99132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defRPr sz="3600">
                <a:solidFill>
                  <a:srgbClr val="FF0000"/>
                </a:solidFill>
                <a:latin typeface="Leelawadee UI" panose="020B0502040204020203" pitchFamily="34" charset="-34"/>
                <a:cs typeface="Leelawadee UI" panose="020B0502040204020203" pitchFamily="34" charset="-34"/>
              </a:defRPr>
            </a:lvl1pPr>
          </a:lstStyle>
          <a:p>
            <a:r>
              <a:rPr lang="es-ES_tradnl" dirty="0" smtClean="0"/>
              <a:t>Fondo Promoción a la Inversión en Exploración y Explotación de Hidrocarburos (FPIEEH)</a:t>
            </a:r>
            <a:endParaRPr lang="es-ES_tradnl" dirty="0"/>
          </a:p>
        </p:txBody>
      </p:sp>
      <p:sp>
        <p:nvSpPr>
          <p:cNvPr id="10" name="9 Rectángulo"/>
          <p:cNvSpPr/>
          <p:nvPr/>
        </p:nvSpPr>
        <p:spPr>
          <a:xfrm>
            <a:off x="473892" y="1737426"/>
            <a:ext cx="1471022" cy="1179945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FONDO DE INCENTIVOS</a:t>
            </a:r>
          </a:p>
          <a:p>
            <a:pPr algn="ctr"/>
            <a:r>
              <a:rPr lang="es-ES" b="1" dirty="0"/>
              <a:t>12%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2685143" y="1625600"/>
            <a:ext cx="9332686" cy="4797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4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MX" b="1" dirty="0" smtClean="0">
                <a:solidFill>
                  <a:srgbClr val="FF000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Financiado por 12% retenido a la recaudación del IDH antes de su distribución.</a:t>
            </a:r>
          </a:p>
          <a:p>
            <a:pPr marL="285750" indent="-285750">
              <a:lnSpc>
                <a:spcPct val="114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MX" b="1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Recursos retenidos abonados directamente a cuenta </a:t>
            </a:r>
            <a:r>
              <a:rPr lang="es-MX" b="1" dirty="0" err="1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BCB</a:t>
            </a:r>
            <a:r>
              <a:rPr lang="es-MX" b="1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.</a:t>
            </a:r>
          </a:p>
          <a:p>
            <a:pPr marL="285750" indent="-285750">
              <a:lnSpc>
                <a:spcPct val="114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MX" b="1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BCB puede invertir los recursos del FPIEEH en instrumentos financieros.</a:t>
            </a:r>
          </a:p>
          <a:p>
            <a:pPr marL="285750" indent="-285750">
              <a:lnSpc>
                <a:spcPct val="114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MX" b="1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Los rendimientos obtenidos deben ser incorporados al </a:t>
            </a:r>
            <a:r>
              <a:rPr lang="es-MX" b="1" dirty="0" err="1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FPIEEH</a:t>
            </a:r>
            <a:r>
              <a:rPr lang="es-MX" b="1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.</a:t>
            </a:r>
          </a:p>
          <a:p>
            <a:pPr marL="285750" indent="-285750">
              <a:lnSpc>
                <a:spcPct val="114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MX" b="1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Los recursos del FPIEEH serán entregados únicamente contra entrega de producción resultado de procesos de E&amp;E exitosos.</a:t>
            </a:r>
          </a:p>
          <a:p>
            <a:pPr marL="285750" indent="-285750">
              <a:lnSpc>
                <a:spcPct val="114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MX" b="1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El Fondo busca incentivar exploración y producción de:</a:t>
            </a:r>
          </a:p>
          <a:p>
            <a:pPr marL="800100" lvl="1" indent="-342900">
              <a:lnSpc>
                <a:spcPct val="114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s-MX" b="1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 Petróleo y condensado asociado al gas natural</a:t>
            </a:r>
          </a:p>
          <a:p>
            <a:pPr marL="800100" lvl="1" indent="-342900">
              <a:lnSpc>
                <a:spcPct val="114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s-MX" b="1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Campos que producen gas seco, marginales y pequeños.</a:t>
            </a:r>
          </a:p>
          <a:p>
            <a:pPr marL="342900" indent="-342900">
              <a:lnSpc>
                <a:spcPct val="114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MX" b="1" dirty="0" smtClean="0">
                <a:solidFill>
                  <a:srgbClr val="FF000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El gobierno de entonces ofreció a los beneficiarios del </a:t>
            </a:r>
            <a:r>
              <a:rPr lang="es-MX" b="1" dirty="0" err="1" smtClean="0">
                <a:solidFill>
                  <a:srgbClr val="FF000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IDH</a:t>
            </a:r>
            <a:r>
              <a:rPr lang="es-MX" b="1" dirty="0" smtClean="0">
                <a:solidFill>
                  <a:srgbClr val="FF000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, un retorno de entre 4 y 8 veces de lo retenido.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3"/>
          <a:srcRect l="9394" t="27530" r="54789" b="8382"/>
          <a:stretch/>
        </p:blipFill>
        <p:spPr>
          <a:xfrm>
            <a:off x="101600" y="3618101"/>
            <a:ext cx="2249715" cy="22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885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553" y="983566"/>
            <a:ext cx="10821695" cy="535633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4869" y="1530811"/>
            <a:ext cx="3599421" cy="1532672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6836229" y="1457979"/>
            <a:ext cx="4310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 smtClean="0">
                <a:solidFill>
                  <a:srgbClr val="FF000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ACUMULADO: $US 500 MILLONES </a:t>
            </a:r>
            <a:endParaRPr lang="es-MX" sz="2000" b="1" dirty="0">
              <a:solidFill>
                <a:srgbClr val="FF0000"/>
              </a:solidFill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  <p:sp>
        <p:nvSpPr>
          <p:cNvPr id="5" name="19 CuadroTexto"/>
          <p:cNvSpPr txBox="1"/>
          <p:nvPr/>
        </p:nvSpPr>
        <p:spPr>
          <a:xfrm>
            <a:off x="245627" y="177578"/>
            <a:ext cx="88983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defRPr sz="280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s-ES" sz="3600" dirty="0" smtClean="0">
                <a:solidFill>
                  <a:srgbClr val="FF000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Ingresos acumulados en el FPIEEH</a:t>
            </a:r>
            <a:endParaRPr lang="es-ES" sz="3600" dirty="0">
              <a:solidFill>
                <a:srgbClr val="FF0000"/>
              </a:solidFill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93532" y="6497627"/>
            <a:ext cx="97982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b="1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Fuente: Secretaría de Energía e Hidrocarburos del Gobierno Departamental de Santa Cruz</a:t>
            </a:r>
            <a:endParaRPr lang="es-MX" sz="1100" b="1" dirty="0">
              <a:solidFill>
                <a:schemeClr val="accent5">
                  <a:lumMod val="50000"/>
                </a:schemeClr>
              </a:solidFill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2209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60" y="1556087"/>
            <a:ext cx="5969685" cy="4162535"/>
          </a:xfrm>
          <a:prstGeom prst="rect">
            <a:avLst/>
          </a:prstGeom>
        </p:spPr>
      </p:pic>
      <p:cxnSp>
        <p:nvCxnSpPr>
          <p:cNvPr id="5" name="Conector recto 4"/>
          <p:cNvCxnSpPr/>
          <p:nvPr/>
        </p:nvCxnSpPr>
        <p:spPr>
          <a:xfrm flipH="1">
            <a:off x="6052459" y="1222265"/>
            <a:ext cx="2" cy="5338192"/>
          </a:xfrm>
          <a:prstGeom prst="line">
            <a:avLst/>
          </a:prstGeom>
          <a:ln w="127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-4310" y="5770962"/>
            <a:ext cx="6076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$us 224 Millones que Alcaldías y Gobernaciones pudieron utilizar en la construcción de hospitales y escuelas.</a:t>
            </a:r>
            <a:endParaRPr lang="es-MX" dirty="0">
              <a:solidFill>
                <a:schemeClr val="accent5">
                  <a:lumMod val="50000"/>
                </a:schemeClr>
              </a:solidFill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90286" y="2351315"/>
            <a:ext cx="769257" cy="34834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Rectángulo 7"/>
          <p:cNvSpPr/>
          <p:nvPr/>
        </p:nvSpPr>
        <p:spPr>
          <a:xfrm>
            <a:off x="68261" y="3759198"/>
            <a:ext cx="947740" cy="34834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1" name="Abrir llave 10"/>
          <p:cNvSpPr/>
          <p:nvPr/>
        </p:nvSpPr>
        <p:spPr>
          <a:xfrm rot="16200000">
            <a:off x="9420708" y="2874765"/>
            <a:ext cx="244870" cy="4862286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4" name="CuadroTexto 13"/>
          <p:cNvSpPr txBox="1"/>
          <p:nvPr/>
        </p:nvSpPr>
        <p:spPr>
          <a:xfrm>
            <a:off x="6132285" y="5770961"/>
            <a:ext cx="6076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Ingresos que nunca fueron percibidos por los beneficiarios que aportaron al Fondo.</a:t>
            </a:r>
            <a:endParaRPr lang="es-MX" dirty="0">
              <a:solidFill>
                <a:schemeClr val="accent5">
                  <a:lumMod val="50000"/>
                </a:schemeClr>
              </a:solidFill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  <p:sp>
        <p:nvSpPr>
          <p:cNvPr id="15" name="19 CuadroTexto"/>
          <p:cNvSpPr txBox="1"/>
          <p:nvPr/>
        </p:nvSpPr>
        <p:spPr>
          <a:xfrm>
            <a:off x="-4310" y="160352"/>
            <a:ext cx="10062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defRPr sz="280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s-ES" sz="3600" dirty="0" smtClean="0">
                <a:solidFill>
                  <a:srgbClr val="FF000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Lo que aportaron y nunca percibieron</a:t>
            </a:r>
            <a:endParaRPr lang="es-ES" sz="3600" dirty="0">
              <a:solidFill>
                <a:srgbClr val="FF0000"/>
              </a:solidFill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2285" y="1556087"/>
            <a:ext cx="5962429" cy="3746531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-74976" y="5487790"/>
            <a:ext cx="604761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00" b="1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Fuente: Secretaría de Energía e Hidrocarburos del Gobierno Departamental de Santa Cruz</a:t>
            </a:r>
            <a:endParaRPr lang="es-MX" sz="700" b="1" dirty="0">
              <a:solidFill>
                <a:schemeClr val="accent5">
                  <a:lumMod val="50000"/>
                </a:schemeClr>
              </a:solidFill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6047103" y="5527769"/>
            <a:ext cx="604761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00" b="1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Fuente: Secretaría de Energía e Hidrocarburos del Gobierno Departamental de Santa Cruz</a:t>
            </a:r>
            <a:endParaRPr lang="es-MX" sz="700" b="1" dirty="0">
              <a:solidFill>
                <a:schemeClr val="accent5">
                  <a:lumMod val="50000"/>
                </a:schemeClr>
              </a:solidFill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4238172" y="4107541"/>
            <a:ext cx="1422400" cy="78377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 smtClean="0"/>
              <a:t>TOTAL:</a:t>
            </a:r>
          </a:p>
          <a:p>
            <a:pPr algn="ctr"/>
            <a:r>
              <a:rPr lang="es-MX" b="1" dirty="0" smtClean="0"/>
              <a:t>$</a:t>
            </a:r>
            <a:r>
              <a:rPr lang="es-MX" b="1" dirty="0" err="1" smtClean="0"/>
              <a:t>us</a:t>
            </a:r>
            <a:r>
              <a:rPr lang="es-MX" b="1" dirty="0" smtClean="0"/>
              <a:t> 500 MM</a:t>
            </a:r>
            <a:endParaRPr lang="es-MX" b="1" dirty="0"/>
          </a:p>
        </p:txBody>
      </p:sp>
      <p:sp>
        <p:nvSpPr>
          <p:cNvPr id="16" name="Rectángulo 15"/>
          <p:cNvSpPr/>
          <p:nvPr/>
        </p:nvSpPr>
        <p:spPr>
          <a:xfrm>
            <a:off x="10294940" y="4024998"/>
            <a:ext cx="1679345" cy="783773"/>
          </a:xfrm>
          <a:prstGeom prst="rect">
            <a:avLst/>
          </a:prstGeom>
          <a:solidFill>
            <a:schemeClr val="accent5">
              <a:lumMod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 b="1" dirty="0" smtClean="0">
                <a:solidFill>
                  <a:schemeClr val="bg1"/>
                </a:solidFill>
              </a:rPr>
              <a:t>Entre $</a:t>
            </a:r>
            <a:r>
              <a:rPr lang="es-MX" sz="1600" b="1" dirty="0" err="1" smtClean="0">
                <a:solidFill>
                  <a:schemeClr val="bg1"/>
                </a:solidFill>
              </a:rPr>
              <a:t>us</a:t>
            </a:r>
            <a:r>
              <a:rPr lang="es-MX" sz="1600" b="1" dirty="0" smtClean="0">
                <a:solidFill>
                  <a:schemeClr val="bg1"/>
                </a:solidFill>
              </a:rPr>
              <a:t> 2.000 y 4.000 MM</a:t>
            </a:r>
            <a:endParaRPr lang="es-MX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86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129655"/>
            <a:ext cx="4978400" cy="300343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7045" y="1196673"/>
            <a:ext cx="5031355" cy="2869394"/>
          </a:xfrm>
          <a:prstGeom prst="rect">
            <a:avLst/>
          </a:prstGeom>
        </p:spPr>
      </p:pic>
      <p:sp>
        <p:nvSpPr>
          <p:cNvPr id="4" name="19 CuadroTexto"/>
          <p:cNvSpPr txBox="1"/>
          <p:nvPr/>
        </p:nvSpPr>
        <p:spPr>
          <a:xfrm>
            <a:off x="-4310" y="160352"/>
            <a:ext cx="10062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defRPr sz="280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s-ES" sz="3600" dirty="0" smtClean="0">
                <a:solidFill>
                  <a:srgbClr val="FF000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El sector requiere un incentivo</a:t>
            </a:r>
            <a:endParaRPr lang="es-ES" sz="3600" dirty="0">
              <a:solidFill>
                <a:srgbClr val="FF0000"/>
              </a:solidFill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0548" y="4133086"/>
            <a:ext cx="5384348" cy="2604598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0058400" y="1455430"/>
            <a:ext cx="198335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MX" sz="1600" b="1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Reglas claras.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MX" sz="1600" b="1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Diversificación económica.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MX" sz="1600" b="1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Sostenibilidad a largo plazo.</a:t>
            </a:r>
            <a:endParaRPr lang="es-MX" sz="1600" b="1" dirty="0">
              <a:solidFill>
                <a:schemeClr val="accent5">
                  <a:lumMod val="50000"/>
                </a:schemeClr>
              </a:solidFill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327" y="4133085"/>
            <a:ext cx="4845074" cy="2460220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0" y="6637656"/>
            <a:ext cx="604761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700" b="1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Fuente: Ministerio de Hidrocarburos, </a:t>
            </a:r>
            <a:r>
              <a:rPr lang="es-MX" sz="700" b="1" dirty="0" err="1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EIA</a:t>
            </a:r>
            <a:r>
              <a:rPr lang="es-MX" sz="700" b="1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, Secretarías de Hidrocarburos </a:t>
            </a:r>
            <a:r>
              <a:rPr lang="es-MX" sz="700" b="1" dirty="0" err="1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GADT</a:t>
            </a:r>
            <a:r>
              <a:rPr lang="es-MX" sz="700" b="1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 y </a:t>
            </a:r>
            <a:r>
              <a:rPr lang="es-MX" sz="700" b="1" dirty="0" err="1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GADSC</a:t>
            </a:r>
            <a:endParaRPr lang="es-MX" sz="700" b="1" dirty="0">
              <a:solidFill>
                <a:schemeClr val="accent5">
                  <a:lumMod val="50000"/>
                </a:schemeClr>
              </a:solidFill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4171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9 CuadroTexto"/>
          <p:cNvSpPr txBox="1"/>
          <p:nvPr/>
        </p:nvSpPr>
        <p:spPr>
          <a:xfrm>
            <a:off x="362856" y="189382"/>
            <a:ext cx="10062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defRPr sz="280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s-ES" sz="3600" dirty="0" smtClean="0">
                <a:solidFill>
                  <a:srgbClr val="FF000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El sector requiere un cambio</a:t>
            </a:r>
            <a:endParaRPr lang="es-ES" sz="3600" dirty="0">
              <a:solidFill>
                <a:srgbClr val="FF0000"/>
              </a:solidFill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62856" y="1320800"/>
            <a:ext cx="11364687" cy="4632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MX" sz="2000" b="1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La importancia del sector hidrocarburos en la economía nacional es fiscal, 38% de los ingresos fiscales del gobierno general.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MX" sz="2000" b="1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Financia el presupuesto de gobernaciones, alcaldías, universidades, adultos mayores, etc.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MX" sz="2000" b="1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Con el actual marco normativo y régimen fiscal la inversión (pública o privada) no es viable y por tanto se pone en riesgo la sostenibilidad de ingresos fiscales y financiamiento de gastos públicos.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MX" sz="2000" b="1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El FPIEEH fue un “parche” camuflado para bajar la renta petrolera en el país.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MX" sz="2000" b="1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La fuente de financiamiento del FPIEEH no puede ser el IDH, debió más bien ser la Participación de YPFB en los contratos de operación ($us 6.000 millones)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MX" sz="2000" b="1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Lo que se debe hacer es definir una nueva política hidrocarburífera, y realizar diferentes ajustes estructurales en el sector para darle viabilidad y sostenibilidad.</a:t>
            </a:r>
            <a:endParaRPr lang="es-MX" sz="2000" b="1" dirty="0">
              <a:solidFill>
                <a:schemeClr val="accent5">
                  <a:lumMod val="50000"/>
                </a:schemeClr>
              </a:solidFill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4322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9 CuadroTexto"/>
          <p:cNvSpPr txBox="1"/>
          <p:nvPr/>
        </p:nvSpPr>
        <p:spPr>
          <a:xfrm>
            <a:off x="274655" y="175498"/>
            <a:ext cx="88983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defRPr sz="280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s-ES" sz="3600" dirty="0" smtClean="0">
                <a:latin typeface="Leelawadee UI" panose="020B0502040204020203" pitchFamily="34" charset="-34"/>
                <a:cs typeface="Leelawadee UI" panose="020B0502040204020203" pitchFamily="34" charset="-34"/>
              </a:rPr>
              <a:t>Conclusiones:</a:t>
            </a:r>
            <a:endParaRPr lang="es-ES" sz="3600" dirty="0"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78971" y="787294"/>
            <a:ext cx="11350172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MX" sz="2000" b="1" dirty="0" smtClean="0">
                <a:solidFill>
                  <a:schemeClr val="accent5">
                    <a:lumMod val="50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El IDH solo puede ser invertido en </a:t>
            </a:r>
            <a:r>
              <a:rPr lang="es-MX" sz="2000" b="1" dirty="0" smtClean="0">
                <a:solidFill>
                  <a:srgbClr val="FF0000"/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Educación, Salud y Caminos, Desarrollo Productivo</a:t>
            </a:r>
            <a:r>
              <a:rPr lang="es-MX" sz="2000" b="1" dirty="0" smtClean="0">
                <a:solidFill>
                  <a:schemeClr val="accent5">
                    <a:lumMod val="50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, no en un fondo de incentivos.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MX" sz="2000" b="1" dirty="0" smtClean="0">
                <a:solidFill>
                  <a:schemeClr val="accent5">
                    <a:lumMod val="50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El monto retenido por concepto de IDH se constituye en una </a:t>
            </a:r>
            <a:r>
              <a:rPr lang="es-MX" sz="2000" b="1" dirty="0" smtClean="0">
                <a:solidFill>
                  <a:srgbClr val="FF0000"/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pérdida económica </a:t>
            </a:r>
            <a:r>
              <a:rPr lang="es-MX" sz="2000" b="1" dirty="0" smtClean="0">
                <a:solidFill>
                  <a:schemeClr val="accent5">
                    <a:lumMod val="50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para el país en términos de Salud, Educación y Desarrollo pues es dinero que estos sectores dejaron de percibir. (COVID-19)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MX" sz="2000" b="1" dirty="0" smtClean="0">
                <a:solidFill>
                  <a:schemeClr val="accent5">
                    <a:lumMod val="50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El FPIEEH </a:t>
            </a:r>
            <a:r>
              <a:rPr lang="es-MX" sz="2000" b="1" dirty="0" smtClean="0">
                <a:solidFill>
                  <a:srgbClr val="FF0000"/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podría ser financiado con la Participación de YPFB </a:t>
            </a:r>
            <a:r>
              <a:rPr lang="es-MX" sz="2000" b="1" dirty="0" smtClean="0">
                <a:solidFill>
                  <a:schemeClr val="accent5">
                    <a:lumMod val="50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en la Ganancia de los Contratos de Operación por el que la empresa estatal recibió $us 6.000 millones.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MX" sz="2000" b="1" dirty="0" smtClean="0">
                <a:solidFill>
                  <a:schemeClr val="accent5">
                    <a:lumMod val="50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La </a:t>
            </a:r>
            <a:r>
              <a:rPr lang="es-MX" sz="2000" b="1" dirty="0" smtClean="0">
                <a:solidFill>
                  <a:srgbClr val="FF0000"/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sostenibilidad del sector hidrocarburos es necesaria </a:t>
            </a:r>
            <a:r>
              <a:rPr lang="es-MX" sz="2000" b="1" dirty="0" smtClean="0">
                <a:solidFill>
                  <a:schemeClr val="accent5">
                    <a:lumMod val="50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para poder generar ingresos fiscales que permitan pagar gastos fiscales en el corto y mediano plazo.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MX" sz="2000" b="1" dirty="0" smtClean="0">
                <a:solidFill>
                  <a:schemeClr val="accent5">
                    <a:lumMod val="50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Es necesario definir una </a:t>
            </a:r>
            <a:r>
              <a:rPr lang="es-MX" sz="2000" b="1" dirty="0" smtClean="0">
                <a:solidFill>
                  <a:srgbClr val="FF0000"/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nueva política hidrocarburífera </a:t>
            </a:r>
            <a:r>
              <a:rPr lang="es-MX" sz="2000" b="1" dirty="0" smtClean="0">
                <a:solidFill>
                  <a:schemeClr val="accent5">
                    <a:lumMod val="50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que instituya cambios estructurales al sector.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MX" sz="2000" b="1" dirty="0" smtClean="0">
                <a:solidFill>
                  <a:schemeClr val="accent5">
                    <a:lumMod val="50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Se debe </a:t>
            </a:r>
            <a:r>
              <a:rPr lang="es-MX" sz="2000" b="1" dirty="0" smtClean="0">
                <a:solidFill>
                  <a:srgbClr val="FF0000"/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debatir el régimen fiscal aplicable al sector hidrocarburos</a:t>
            </a:r>
            <a:r>
              <a:rPr lang="es-MX" sz="2000" b="1" dirty="0" smtClean="0">
                <a:solidFill>
                  <a:schemeClr val="accent5">
                    <a:lumMod val="50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, incorporar criterios de escalabilidad.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MX" sz="2000" b="1" dirty="0" smtClean="0">
                <a:solidFill>
                  <a:schemeClr val="accent5">
                    <a:lumMod val="50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La explotación de hidrocarburos debe </a:t>
            </a:r>
            <a:r>
              <a:rPr lang="es-MX" sz="2000" b="1" dirty="0" smtClean="0">
                <a:solidFill>
                  <a:srgbClr val="FF0000"/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financiar la diversificación económica y la transición energética</a:t>
            </a:r>
            <a:r>
              <a:rPr lang="es-MX" sz="2000" b="1" dirty="0" smtClean="0">
                <a:solidFill>
                  <a:schemeClr val="accent5">
                    <a:lumMod val="50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.</a:t>
            </a:r>
            <a:endParaRPr lang="es-MX" sz="2000" b="1" dirty="0">
              <a:solidFill>
                <a:schemeClr val="accent5">
                  <a:lumMod val="50000"/>
                </a:schemeClr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2432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0326" y="272958"/>
            <a:ext cx="1819656" cy="102108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3594970" y="1988268"/>
            <a:ext cx="7900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Gracias por su atención…</a:t>
            </a:r>
            <a:endParaRPr lang="es-MX" sz="4000" dirty="0">
              <a:solidFill>
                <a:schemeClr val="accent5">
                  <a:lumMod val="50000"/>
                </a:schemeClr>
              </a:solidFill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  <p:pic>
        <p:nvPicPr>
          <p:cNvPr id="5" name="2 Imagen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448" b="15448"/>
          <a:stretch/>
        </p:blipFill>
        <p:spPr>
          <a:xfrm>
            <a:off x="3594970" y="2928370"/>
            <a:ext cx="4917199" cy="2460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720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1691</TotalTime>
  <Words>926</Words>
  <Application>Microsoft Macintosh PowerPoint</Application>
  <PresentationFormat>Panorámica</PresentationFormat>
  <Paragraphs>94</Paragraphs>
  <Slides>11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Calibri</vt:lpstr>
      <vt:lpstr>Calibri Light</vt:lpstr>
      <vt:lpstr>Century Gothic</vt:lpstr>
      <vt:lpstr>Leelawadee UI</vt:lpstr>
      <vt:lpstr>Leelawadee UI Semilight</vt:lpstr>
      <vt:lpstr>Symbol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InKulpado666</Company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Velasquez</dc:creator>
  <cp:lastModifiedBy>Usuario de Microsoft Office</cp:lastModifiedBy>
  <cp:revision>91</cp:revision>
  <dcterms:created xsi:type="dcterms:W3CDTF">2020-04-17T15:50:25Z</dcterms:created>
  <dcterms:modified xsi:type="dcterms:W3CDTF">2020-05-29T17:03:56Z</dcterms:modified>
</cp:coreProperties>
</file>