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wdp" ContentType="image/vnd.ms-photo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85" r:id="rId2"/>
    <p:sldId id="394" r:id="rId3"/>
    <p:sldId id="386" r:id="rId4"/>
    <p:sldId id="387" r:id="rId5"/>
    <p:sldId id="388" r:id="rId6"/>
    <p:sldId id="389" r:id="rId7"/>
    <p:sldId id="390" r:id="rId8"/>
    <p:sldId id="391" r:id="rId9"/>
    <p:sldId id="392" r:id="rId10"/>
    <p:sldId id="393" r:id="rId1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29"/>
    <p:restoredTop sz="94633"/>
  </p:normalViewPr>
  <p:slideViewPr>
    <p:cSldViewPr>
      <p:cViewPr varScale="1">
        <p:scale>
          <a:sx n="204" d="100"/>
          <a:sy n="204" d="100"/>
        </p:scale>
        <p:origin x="1112" y="2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42F33B-8C5C-4B90-B42D-35388133B031}" type="doc">
      <dgm:prSet loTypeId="urn:microsoft.com/office/officeart/2005/8/layout/list1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s-BO"/>
        </a:p>
      </dgm:t>
    </dgm:pt>
    <dgm:pt modelId="{B3E194CB-8E71-45D1-89F5-3249657055C6}">
      <dgm:prSet phldrT="[Texto]" custT="1"/>
      <dgm:spPr/>
      <dgm:t>
        <a:bodyPr/>
        <a:lstStyle/>
        <a:p>
          <a:r>
            <a:rPr lang="es-BO" sz="2000" dirty="0" smtClean="0"/>
            <a:t>- Principio básico para la participación y control social.</a:t>
          </a:r>
          <a:endParaRPr lang="es-BO" sz="2000" dirty="0"/>
        </a:p>
      </dgm:t>
    </dgm:pt>
    <dgm:pt modelId="{306A2BA8-59FF-44E2-801A-C0E84C280F5C}" type="parTrans" cxnId="{06BDA8EE-66E7-4528-8634-AD4B83073B4A}">
      <dgm:prSet/>
      <dgm:spPr/>
      <dgm:t>
        <a:bodyPr/>
        <a:lstStyle/>
        <a:p>
          <a:endParaRPr lang="es-BO" sz="2000"/>
        </a:p>
      </dgm:t>
    </dgm:pt>
    <dgm:pt modelId="{B2923ACB-DB9D-4FEE-BB16-0607CFC2B354}" type="sibTrans" cxnId="{06BDA8EE-66E7-4528-8634-AD4B83073B4A}">
      <dgm:prSet/>
      <dgm:spPr/>
      <dgm:t>
        <a:bodyPr/>
        <a:lstStyle/>
        <a:p>
          <a:endParaRPr lang="es-BO" sz="2000"/>
        </a:p>
      </dgm:t>
    </dgm:pt>
    <dgm:pt modelId="{1909B885-4A9B-4DB7-B453-59EEF83FEBF2}">
      <dgm:prSet phldrT="[Texto]" custT="1"/>
      <dgm:spPr/>
      <dgm:t>
        <a:bodyPr/>
        <a:lstStyle/>
        <a:p>
          <a:r>
            <a:rPr lang="es-BO" sz="2000" dirty="0" smtClean="0"/>
            <a:t>- Confianza en la población, se reducen denuncias.</a:t>
          </a:r>
          <a:endParaRPr lang="es-BO" sz="2000" dirty="0"/>
        </a:p>
      </dgm:t>
    </dgm:pt>
    <dgm:pt modelId="{E3E8CD0B-10D5-48FF-8746-DAACE73012B4}" type="parTrans" cxnId="{529BEEB5-FC62-4FFE-AC6B-E726FF90C94F}">
      <dgm:prSet/>
      <dgm:spPr/>
      <dgm:t>
        <a:bodyPr/>
        <a:lstStyle/>
        <a:p>
          <a:endParaRPr lang="es-BO" sz="2000"/>
        </a:p>
      </dgm:t>
    </dgm:pt>
    <dgm:pt modelId="{C42A1464-3861-49D4-A9C5-C7161C268970}" type="sibTrans" cxnId="{529BEEB5-FC62-4FFE-AC6B-E726FF90C94F}">
      <dgm:prSet/>
      <dgm:spPr/>
      <dgm:t>
        <a:bodyPr/>
        <a:lstStyle/>
        <a:p>
          <a:endParaRPr lang="es-BO" sz="2000"/>
        </a:p>
      </dgm:t>
    </dgm:pt>
    <dgm:pt modelId="{FA949632-718E-42B7-B748-23DF1229AF0E}">
      <dgm:prSet custT="1"/>
      <dgm:spPr/>
      <dgm:t>
        <a:bodyPr/>
        <a:lstStyle/>
        <a:p>
          <a:r>
            <a:rPr lang="es-BO" sz="2000" dirty="0" smtClean="0"/>
            <a:t>- Se previenen actos de corrupción.</a:t>
          </a:r>
          <a:endParaRPr lang="es-BO" sz="2000" dirty="0"/>
        </a:p>
      </dgm:t>
    </dgm:pt>
    <dgm:pt modelId="{935DE43C-4994-4216-9BDD-DD2C6A9AA025}" type="parTrans" cxnId="{9708C7CE-632C-4287-BA59-11D0554C51C4}">
      <dgm:prSet/>
      <dgm:spPr/>
      <dgm:t>
        <a:bodyPr/>
        <a:lstStyle/>
        <a:p>
          <a:endParaRPr lang="es-BO" sz="2000"/>
        </a:p>
      </dgm:t>
    </dgm:pt>
    <dgm:pt modelId="{71DF9EAD-CABA-4C13-A812-99E4D5E47227}" type="sibTrans" cxnId="{9708C7CE-632C-4287-BA59-11D0554C51C4}">
      <dgm:prSet/>
      <dgm:spPr/>
      <dgm:t>
        <a:bodyPr/>
        <a:lstStyle/>
        <a:p>
          <a:endParaRPr lang="es-BO" sz="2000"/>
        </a:p>
      </dgm:t>
    </dgm:pt>
    <dgm:pt modelId="{13319FB5-B596-4E20-8157-F3E681AD6AE7}" type="pres">
      <dgm:prSet presAssocID="{C942F33B-8C5C-4B90-B42D-35388133B03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BO"/>
        </a:p>
      </dgm:t>
    </dgm:pt>
    <dgm:pt modelId="{30B2A5A9-9030-4008-92D7-58A2CD0F037D}" type="pres">
      <dgm:prSet presAssocID="{B3E194CB-8E71-45D1-89F5-3249657055C6}" presName="parentLin" presStyleCnt="0"/>
      <dgm:spPr/>
    </dgm:pt>
    <dgm:pt modelId="{779FF29B-F027-4D3D-9242-437C0133373B}" type="pres">
      <dgm:prSet presAssocID="{B3E194CB-8E71-45D1-89F5-3249657055C6}" presName="parentLeftMargin" presStyleLbl="node1" presStyleIdx="0" presStyleCnt="3"/>
      <dgm:spPr/>
      <dgm:t>
        <a:bodyPr/>
        <a:lstStyle/>
        <a:p>
          <a:endParaRPr lang="es-BO"/>
        </a:p>
      </dgm:t>
    </dgm:pt>
    <dgm:pt modelId="{B78F9E4B-DA11-487F-9D53-180C1621A811}" type="pres">
      <dgm:prSet presAssocID="{B3E194CB-8E71-45D1-89F5-3249657055C6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BO"/>
        </a:p>
      </dgm:t>
    </dgm:pt>
    <dgm:pt modelId="{605B3429-875B-491E-B117-AEDF2C6F0998}" type="pres">
      <dgm:prSet presAssocID="{B3E194CB-8E71-45D1-89F5-3249657055C6}" presName="negativeSpace" presStyleCnt="0"/>
      <dgm:spPr/>
    </dgm:pt>
    <dgm:pt modelId="{DF5B56D2-131A-415C-9C3B-CB50B07AB453}" type="pres">
      <dgm:prSet presAssocID="{B3E194CB-8E71-45D1-89F5-3249657055C6}" presName="childText" presStyleLbl="conFgAcc1" presStyleIdx="0" presStyleCnt="3">
        <dgm:presLayoutVars>
          <dgm:bulletEnabled val="1"/>
        </dgm:presLayoutVars>
      </dgm:prSet>
      <dgm:spPr/>
    </dgm:pt>
    <dgm:pt modelId="{FC95051F-AA61-439E-964F-49B0539C2073}" type="pres">
      <dgm:prSet presAssocID="{B2923ACB-DB9D-4FEE-BB16-0607CFC2B354}" presName="spaceBetweenRectangles" presStyleCnt="0"/>
      <dgm:spPr/>
    </dgm:pt>
    <dgm:pt modelId="{3B78D9B2-569F-4DE7-A666-7FBDCC7FB178}" type="pres">
      <dgm:prSet presAssocID="{1909B885-4A9B-4DB7-B453-59EEF83FEBF2}" presName="parentLin" presStyleCnt="0"/>
      <dgm:spPr/>
    </dgm:pt>
    <dgm:pt modelId="{A04D3B3C-67A4-4766-8E2C-A06D8E469913}" type="pres">
      <dgm:prSet presAssocID="{1909B885-4A9B-4DB7-B453-59EEF83FEBF2}" presName="parentLeftMargin" presStyleLbl="node1" presStyleIdx="0" presStyleCnt="3"/>
      <dgm:spPr/>
      <dgm:t>
        <a:bodyPr/>
        <a:lstStyle/>
        <a:p>
          <a:endParaRPr lang="es-BO"/>
        </a:p>
      </dgm:t>
    </dgm:pt>
    <dgm:pt modelId="{C750F4A0-E06B-4DA7-873B-80A805653211}" type="pres">
      <dgm:prSet presAssocID="{1909B885-4A9B-4DB7-B453-59EEF83FEBF2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BO"/>
        </a:p>
      </dgm:t>
    </dgm:pt>
    <dgm:pt modelId="{C73E1BD8-4C9E-4AFE-B3D0-59886B209431}" type="pres">
      <dgm:prSet presAssocID="{1909B885-4A9B-4DB7-B453-59EEF83FEBF2}" presName="negativeSpace" presStyleCnt="0"/>
      <dgm:spPr/>
    </dgm:pt>
    <dgm:pt modelId="{21BEC2EF-4A20-4611-8C32-B4CDA543429B}" type="pres">
      <dgm:prSet presAssocID="{1909B885-4A9B-4DB7-B453-59EEF83FEBF2}" presName="childText" presStyleLbl="conFgAcc1" presStyleIdx="1" presStyleCnt="3">
        <dgm:presLayoutVars>
          <dgm:bulletEnabled val="1"/>
        </dgm:presLayoutVars>
      </dgm:prSet>
      <dgm:spPr/>
    </dgm:pt>
    <dgm:pt modelId="{BCC24266-ADB7-4E47-AB88-9003D05425C3}" type="pres">
      <dgm:prSet presAssocID="{C42A1464-3861-49D4-A9C5-C7161C268970}" presName="spaceBetweenRectangles" presStyleCnt="0"/>
      <dgm:spPr/>
    </dgm:pt>
    <dgm:pt modelId="{5731167D-0C8A-403B-903F-5F61E8135DD1}" type="pres">
      <dgm:prSet presAssocID="{FA949632-718E-42B7-B748-23DF1229AF0E}" presName="parentLin" presStyleCnt="0"/>
      <dgm:spPr/>
    </dgm:pt>
    <dgm:pt modelId="{EAF3B083-14B5-4910-9542-B624B4211ABE}" type="pres">
      <dgm:prSet presAssocID="{FA949632-718E-42B7-B748-23DF1229AF0E}" presName="parentLeftMargin" presStyleLbl="node1" presStyleIdx="1" presStyleCnt="3"/>
      <dgm:spPr/>
      <dgm:t>
        <a:bodyPr/>
        <a:lstStyle/>
        <a:p>
          <a:endParaRPr lang="es-BO"/>
        </a:p>
      </dgm:t>
    </dgm:pt>
    <dgm:pt modelId="{E4D95F50-CAD2-4686-AB60-363AA27FA8F9}" type="pres">
      <dgm:prSet presAssocID="{FA949632-718E-42B7-B748-23DF1229AF0E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BO"/>
        </a:p>
      </dgm:t>
    </dgm:pt>
    <dgm:pt modelId="{C38AA2E1-5199-46A3-9AB4-C2883E87D4DB}" type="pres">
      <dgm:prSet presAssocID="{FA949632-718E-42B7-B748-23DF1229AF0E}" presName="negativeSpace" presStyleCnt="0"/>
      <dgm:spPr/>
    </dgm:pt>
    <dgm:pt modelId="{045447F2-C732-4AF9-B4B9-2996550D5A38}" type="pres">
      <dgm:prSet presAssocID="{FA949632-718E-42B7-B748-23DF1229AF0E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529BEEB5-FC62-4FFE-AC6B-E726FF90C94F}" srcId="{C942F33B-8C5C-4B90-B42D-35388133B031}" destId="{1909B885-4A9B-4DB7-B453-59EEF83FEBF2}" srcOrd="1" destOrd="0" parTransId="{E3E8CD0B-10D5-48FF-8746-DAACE73012B4}" sibTransId="{C42A1464-3861-49D4-A9C5-C7161C268970}"/>
    <dgm:cxn modelId="{D7D23BB2-98EB-4ED6-8B86-A2D7FF723BBE}" type="presOf" srcId="{B3E194CB-8E71-45D1-89F5-3249657055C6}" destId="{B78F9E4B-DA11-487F-9D53-180C1621A811}" srcOrd="1" destOrd="0" presId="urn:microsoft.com/office/officeart/2005/8/layout/list1"/>
    <dgm:cxn modelId="{6151AF42-4E00-4F14-A0E9-DE75D567FB54}" type="presOf" srcId="{1909B885-4A9B-4DB7-B453-59EEF83FEBF2}" destId="{C750F4A0-E06B-4DA7-873B-80A805653211}" srcOrd="1" destOrd="0" presId="urn:microsoft.com/office/officeart/2005/8/layout/list1"/>
    <dgm:cxn modelId="{D351D5C9-846F-49B1-8FCF-49AA4CC2712A}" type="presOf" srcId="{FA949632-718E-42B7-B748-23DF1229AF0E}" destId="{EAF3B083-14B5-4910-9542-B624B4211ABE}" srcOrd="0" destOrd="0" presId="urn:microsoft.com/office/officeart/2005/8/layout/list1"/>
    <dgm:cxn modelId="{3504024E-A710-400F-B0B2-51BF5792534F}" type="presOf" srcId="{1909B885-4A9B-4DB7-B453-59EEF83FEBF2}" destId="{A04D3B3C-67A4-4766-8E2C-A06D8E469913}" srcOrd="0" destOrd="0" presId="urn:microsoft.com/office/officeart/2005/8/layout/list1"/>
    <dgm:cxn modelId="{06BDA8EE-66E7-4528-8634-AD4B83073B4A}" srcId="{C942F33B-8C5C-4B90-B42D-35388133B031}" destId="{B3E194CB-8E71-45D1-89F5-3249657055C6}" srcOrd="0" destOrd="0" parTransId="{306A2BA8-59FF-44E2-801A-C0E84C280F5C}" sibTransId="{B2923ACB-DB9D-4FEE-BB16-0607CFC2B354}"/>
    <dgm:cxn modelId="{9708C7CE-632C-4287-BA59-11D0554C51C4}" srcId="{C942F33B-8C5C-4B90-B42D-35388133B031}" destId="{FA949632-718E-42B7-B748-23DF1229AF0E}" srcOrd="2" destOrd="0" parTransId="{935DE43C-4994-4216-9BDD-DD2C6A9AA025}" sibTransId="{71DF9EAD-CABA-4C13-A812-99E4D5E47227}"/>
    <dgm:cxn modelId="{CFEA7680-080B-4B66-ADCF-992F59EBC67A}" type="presOf" srcId="{FA949632-718E-42B7-B748-23DF1229AF0E}" destId="{E4D95F50-CAD2-4686-AB60-363AA27FA8F9}" srcOrd="1" destOrd="0" presId="urn:microsoft.com/office/officeart/2005/8/layout/list1"/>
    <dgm:cxn modelId="{61B69D54-9D59-42CB-A468-EDE4A264B0E7}" type="presOf" srcId="{C942F33B-8C5C-4B90-B42D-35388133B031}" destId="{13319FB5-B596-4E20-8157-F3E681AD6AE7}" srcOrd="0" destOrd="0" presId="urn:microsoft.com/office/officeart/2005/8/layout/list1"/>
    <dgm:cxn modelId="{FB6DE62D-3B56-4D66-AF2A-F006935AE82D}" type="presOf" srcId="{B3E194CB-8E71-45D1-89F5-3249657055C6}" destId="{779FF29B-F027-4D3D-9242-437C0133373B}" srcOrd="0" destOrd="0" presId="urn:microsoft.com/office/officeart/2005/8/layout/list1"/>
    <dgm:cxn modelId="{699CCA48-4231-4248-89E2-4E0938A3DF92}" type="presParOf" srcId="{13319FB5-B596-4E20-8157-F3E681AD6AE7}" destId="{30B2A5A9-9030-4008-92D7-58A2CD0F037D}" srcOrd="0" destOrd="0" presId="urn:microsoft.com/office/officeart/2005/8/layout/list1"/>
    <dgm:cxn modelId="{9014449E-7A79-4192-A8D2-C85BD40F8A70}" type="presParOf" srcId="{30B2A5A9-9030-4008-92D7-58A2CD0F037D}" destId="{779FF29B-F027-4D3D-9242-437C0133373B}" srcOrd="0" destOrd="0" presId="urn:microsoft.com/office/officeart/2005/8/layout/list1"/>
    <dgm:cxn modelId="{03080468-E6B9-498B-BE3C-EB38F39FA134}" type="presParOf" srcId="{30B2A5A9-9030-4008-92D7-58A2CD0F037D}" destId="{B78F9E4B-DA11-487F-9D53-180C1621A811}" srcOrd="1" destOrd="0" presId="urn:microsoft.com/office/officeart/2005/8/layout/list1"/>
    <dgm:cxn modelId="{497CD087-2A72-4DCC-B455-700D166D7D7A}" type="presParOf" srcId="{13319FB5-B596-4E20-8157-F3E681AD6AE7}" destId="{605B3429-875B-491E-B117-AEDF2C6F0998}" srcOrd="1" destOrd="0" presId="urn:microsoft.com/office/officeart/2005/8/layout/list1"/>
    <dgm:cxn modelId="{6FA66A94-E895-4DEE-93E2-E591497A59BE}" type="presParOf" srcId="{13319FB5-B596-4E20-8157-F3E681AD6AE7}" destId="{DF5B56D2-131A-415C-9C3B-CB50B07AB453}" srcOrd="2" destOrd="0" presId="urn:microsoft.com/office/officeart/2005/8/layout/list1"/>
    <dgm:cxn modelId="{9146D8D7-E605-4F58-9E37-519F0E10924B}" type="presParOf" srcId="{13319FB5-B596-4E20-8157-F3E681AD6AE7}" destId="{FC95051F-AA61-439E-964F-49B0539C2073}" srcOrd="3" destOrd="0" presId="urn:microsoft.com/office/officeart/2005/8/layout/list1"/>
    <dgm:cxn modelId="{1467CA50-CA91-46DE-9F90-CC8A9CC193EF}" type="presParOf" srcId="{13319FB5-B596-4E20-8157-F3E681AD6AE7}" destId="{3B78D9B2-569F-4DE7-A666-7FBDCC7FB178}" srcOrd="4" destOrd="0" presId="urn:microsoft.com/office/officeart/2005/8/layout/list1"/>
    <dgm:cxn modelId="{60AC8136-6984-4A17-A668-15C5AFA349A9}" type="presParOf" srcId="{3B78D9B2-569F-4DE7-A666-7FBDCC7FB178}" destId="{A04D3B3C-67A4-4766-8E2C-A06D8E469913}" srcOrd="0" destOrd="0" presId="urn:microsoft.com/office/officeart/2005/8/layout/list1"/>
    <dgm:cxn modelId="{B02714B6-58CA-45BF-BCFC-7B113AB14CFB}" type="presParOf" srcId="{3B78D9B2-569F-4DE7-A666-7FBDCC7FB178}" destId="{C750F4A0-E06B-4DA7-873B-80A805653211}" srcOrd="1" destOrd="0" presId="urn:microsoft.com/office/officeart/2005/8/layout/list1"/>
    <dgm:cxn modelId="{C3C1CA8B-B5DA-4C76-B32D-F3400368AA47}" type="presParOf" srcId="{13319FB5-B596-4E20-8157-F3E681AD6AE7}" destId="{C73E1BD8-4C9E-4AFE-B3D0-59886B209431}" srcOrd="5" destOrd="0" presId="urn:microsoft.com/office/officeart/2005/8/layout/list1"/>
    <dgm:cxn modelId="{B2218A64-023B-4322-B77D-921A21C438E5}" type="presParOf" srcId="{13319FB5-B596-4E20-8157-F3E681AD6AE7}" destId="{21BEC2EF-4A20-4611-8C32-B4CDA543429B}" srcOrd="6" destOrd="0" presId="urn:microsoft.com/office/officeart/2005/8/layout/list1"/>
    <dgm:cxn modelId="{471D60C7-0245-4200-8686-C90891A5DE66}" type="presParOf" srcId="{13319FB5-B596-4E20-8157-F3E681AD6AE7}" destId="{BCC24266-ADB7-4E47-AB88-9003D05425C3}" srcOrd="7" destOrd="0" presId="urn:microsoft.com/office/officeart/2005/8/layout/list1"/>
    <dgm:cxn modelId="{DAE7823E-522B-49AD-90F0-780F24894E1D}" type="presParOf" srcId="{13319FB5-B596-4E20-8157-F3E681AD6AE7}" destId="{5731167D-0C8A-403B-903F-5F61E8135DD1}" srcOrd="8" destOrd="0" presId="urn:microsoft.com/office/officeart/2005/8/layout/list1"/>
    <dgm:cxn modelId="{3A6816FA-4A8E-484F-B102-99AC54092CFB}" type="presParOf" srcId="{5731167D-0C8A-403B-903F-5F61E8135DD1}" destId="{EAF3B083-14B5-4910-9542-B624B4211ABE}" srcOrd="0" destOrd="0" presId="urn:microsoft.com/office/officeart/2005/8/layout/list1"/>
    <dgm:cxn modelId="{6AD052A7-5372-4332-BF9C-29C7551BB7EF}" type="presParOf" srcId="{5731167D-0C8A-403B-903F-5F61E8135DD1}" destId="{E4D95F50-CAD2-4686-AB60-363AA27FA8F9}" srcOrd="1" destOrd="0" presId="urn:microsoft.com/office/officeart/2005/8/layout/list1"/>
    <dgm:cxn modelId="{E5C61022-BF00-4484-8960-AC2DBE3BCEE8}" type="presParOf" srcId="{13319FB5-B596-4E20-8157-F3E681AD6AE7}" destId="{C38AA2E1-5199-46A3-9AB4-C2883E87D4DB}" srcOrd="9" destOrd="0" presId="urn:microsoft.com/office/officeart/2005/8/layout/list1"/>
    <dgm:cxn modelId="{4B10D660-7452-4B77-9511-3FE39C9D970D}" type="presParOf" srcId="{13319FB5-B596-4E20-8157-F3E681AD6AE7}" destId="{045447F2-C732-4AF9-B4B9-2996550D5A38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7BDAF4-15F1-436B-9CE0-6276770BFBDF}" type="doc">
      <dgm:prSet loTypeId="urn:microsoft.com/office/officeart/2008/layout/VerticalCurvedList" loCatId="list" qsTypeId="urn:microsoft.com/office/officeart/2005/8/quickstyle/simple3" qsCatId="simple" csTypeId="urn:microsoft.com/office/officeart/2005/8/colors/accent1_4" csCatId="accent1" phldr="1"/>
      <dgm:spPr/>
      <dgm:t>
        <a:bodyPr/>
        <a:lstStyle/>
        <a:p>
          <a:endParaRPr lang="es-ES"/>
        </a:p>
      </dgm:t>
    </dgm:pt>
    <dgm:pt modelId="{CE2ED629-6421-4E70-87C1-40F991DEE0F4}">
      <dgm:prSet phldrT="[Texto]" custT="1"/>
      <dgm:spPr/>
      <dgm:t>
        <a:bodyPr/>
        <a:lstStyle/>
        <a:p>
          <a:r>
            <a:rPr lang="es-ES" sz="1800" dirty="0" smtClean="0"/>
            <a:t>Compromisos por parte de los gobiernos para implementar un sector extractivo más transparente y responsable.</a:t>
          </a:r>
          <a:endParaRPr lang="es-ES" sz="1800" dirty="0"/>
        </a:p>
      </dgm:t>
    </dgm:pt>
    <dgm:pt modelId="{E8BFB9A7-534E-4572-B2F0-2A3988B5DFBC}" type="parTrans" cxnId="{2CB470FF-75B7-4047-BD03-CDB2209D8F35}">
      <dgm:prSet/>
      <dgm:spPr/>
      <dgm:t>
        <a:bodyPr/>
        <a:lstStyle/>
        <a:p>
          <a:endParaRPr lang="es-ES" sz="2000"/>
        </a:p>
      </dgm:t>
    </dgm:pt>
    <dgm:pt modelId="{A405756F-8A55-4D10-9ED3-E8830FED107A}" type="sibTrans" cxnId="{2CB470FF-75B7-4047-BD03-CDB2209D8F35}">
      <dgm:prSet/>
      <dgm:spPr/>
      <dgm:t>
        <a:bodyPr/>
        <a:lstStyle/>
        <a:p>
          <a:endParaRPr lang="es-ES" sz="2000"/>
        </a:p>
      </dgm:t>
    </dgm:pt>
    <dgm:pt modelId="{4A4FF5CF-7CE0-40DD-9A80-3F10875AED00}">
      <dgm:prSet phldrT="[Texto]" custT="1"/>
      <dgm:spPr/>
      <dgm:t>
        <a:bodyPr/>
        <a:lstStyle/>
        <a:p>
          <a:r>
            <a:rPr lang="es-ES" sz="1800" dirty="0" smtClean="0"/>
            <a:t>Se busca abrir espacios para involucrar a la población en la gestión. </a:t>
          </a:r>
          <a:endParaRPr lang="es-ES" sz="1800" dirty="0"/>
        </a:p>
      </dgm:t>
    </dgm:pt>
    <dgm:pt modelId="{B9A643EA-0FEB-4A52-8344-3A8DF16CDCE1}" type="parTrans" cxnId="{AEAAF733-E45E-4FA9-84E9-8F62BC9D7FE4}">
      <dgm:prSet/>
      <dgm:spPr/>
      <dgm:t>
        <a:bodyPr/>
        <a:lstStyle/>
        <a:p>
          <a:endParaRPr lang="es-ES" sz="2000"/>
        </a:p>
      </dgm:t>
    </dgm:pt>
    <dgm:pt modelId="{40DBF9F8-54BF-44DE-858F-532C46F8B424}" type="sibTrans" cxnId="{AEAAF733-E45E-4FA9-84E9-8F62BC9D7FE4}">
      <dgm:prSet/>
      <dgm:spPr/>
      <dgm:t>
        <a:bodyPr/>
        <a:lstStyle/>
        <a:p>
          <a:endParaRPr lang="es-ES" sz="2000"/>
        </a:p>
      </dgm:t>
    </dgm:pt>
    <dgm:pt modelId="{D1ABF783-DA8F-4389-B22C-F601A88AE52F}" type="pres">
      <dgm:prSet presAssocID="{717BDAF4-15F1-436B-9CE0-6276770BFBD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S"/>
        </a:p>
      </dgm:t>
    </dgm:pt>
    <dgm:pt modelId="{6C95DF0A-8096-4E86-850D-861DFD3CC050}" type="pres">
      <dgm:prSet presAssocID="{717BDAF4-15F1-436B-9CE0-6276770BFBDF}" presName="Name1" presStyleCnt="0"/>
      <dgm:spPr/>
      <dgm:t>
        <a:bodyPr/>
        <a:lstStyle/>
        <a:p>
          <a:endParaRPr lang="es-ES"/>
        </a:p>
      </dgm:t>
    </dgm:pt>
    <dgm:pt modelId="{E03D87E3-3505-4FE6-AC9E-FD6CDFF3EC8E}" type="pres">
      <dgm:prSet presAssocID="{717BDAF4-15F1-436B-9CE0-6276770BFBDF}" presName="cycle" presStyleCnt="0"/>
      <dgm:spPr/>
      <dgm:t>
        <a:bodyPr/>
        <a:lstStyle/>
        <a:p>
          <a:endParaRPr lang="es-ES"/>
        </a:p>
      </dgm:t>
    </dgm:pt>
    <dgm:pt modelId="{983CDE9C-5DB5-45CA-9545-878DCADD698A}" type="pres">
      <dgm:prSet presAssocID="{717BDAF4-15F1-436B-9CE0-6276770BFBDF}" presName="srcNode" presStyleLbl="node1" presStyleIdx="0" presStyleCnt="2"/>
      <dgm:spPr/>
      <dgm:t>
        <a:bodyPr/>
        <a:lstStyle/>
        <a:p>
          <a:endParaRPr lang="es-ES"/>
        </a:p>
      </dgm:t>
    </dgm:pt>
    <dgm:pt modelId="{34438472-C097-40EA-8D5D-9136E8EEBA68}" type="pres">
      <dgm:prSet presAssocID="{717BDAF4-15F1-436B-9CE0-6276770BFBDF}" presName="conn" presStyleLbl="parChTrans1D2" presStyleIdx="0" presStyleCnt="1"/>
      <dgm:spPr/>
      <dgm:t>
        <a:bodyPr/>
        <a:lstStyle/>
        <a:p>
          <a:endParaRPr lang="es-ES"/>
        </a:p>
      </dgm:t>
    </dgm:pt>
    <dgm:pt modelId="{DC08D22D-13D0-4B30-A5C4-1335C367D60C}" type="pres">
      <dgm:prSet presAssocID="{717BDAF4-15F1-436B-9CE0-6276770BFBDF}" presName="extraNode" presStyleLbl="node1" presStyleIdx="0" presStyleCnt="2"/>
      <dgm:spPr/>
      <dgm:t>
        <a:bodyPr/>
        <a:lstStyle/>
        <a:p>
          <a:endParaRPr lang="es-ES"/>
        </a:p>
      </dgm:t>
    </dgm:pt>
    <dgm:pt modelId="{629A5517-FF6E-4340-BF21-07C216D75D5E}" type="pres">
      <dgm:prSet presAssocID="{717BDAF4-15F1-436B-9CE0-6276770BFBDF}" presName="dstNode" presStyleLbl="node1" presStyleIdx="0" presStyleCnt="2"/>
      <dgm:spPr/>
      <dgm:t>
        <a:bodyPr/>
        <a:lstStyle/>
        <a:p>
          <a:endParaRPr lang="es-ES"/>
        </a:p>
      </dgm:t>
    </dgm:pt>
    <dgm:pt modelId="{B28F104B-F586-42EF-875B-2E54549B2720}" type="pres">
      <dgm:prSet presAssocID="{CE2ED629-6421-4E70-87C1-40F991DEE0F4}" presName="text_1" presStyleLbl="node1" presStyleIdx="0" presStyleCnt="2" custScaleY="12014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AA1AA8F-E6DF-4D5E-B0F9-C711807BDC95}" type="pres">
      <dgm:prSet presAssocID="{CE2ED629-6421-4E70-87C1-40F991DEE0F4}" presName="accent_1" presStyleCnt="0"/>
      <dgm:spPr/>
      <dgm:t>
        <a:bodyPr/>
        <a:lstStyle/>
        <a:p>
          <a:endParaRPr lang="es-ES"/>
        </a:p>
      </dgm:t>
    </dgm:pt>
    <dgm:pt modelId="{16031B4E-3647-4CAB-82AD-5467414B2FC6}" type="pres">
      <dgm:prSet presAssocID="{CE2ED629-6421-4E70-87C1-40F991DEE0F4}" presName="accentRepeatNode" presStyleLbl="solidFgAcc1" presStyleIdx="0" presStyleCnt="2"/>
      <dgm:spPr/>
      <dgm:t>
        <a:bodyPr/>
        <a:lstStyle/>
        <a:p>
          <a:endParaRPr lang="es-ES"/>
        </a:p>
      </dgm:t>
    </dgm:pt>
    <dgm:pt modelId="{ADCD6ED1-EE50-41D8-9974-785E0763739A}" type="pres">
      <dgm:prSet presAssocID="{4A4FF5CF-7CE0-40DD-9A80-3F10875AED00}" presName="text_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2F69E6B-AD75-4A53-8A3C-7611BE4EBA2D}" type="pres">
      <dgm:prSet presAssocID="{4A4FF5CF-7CE0-40DD-9A80-3F10875AED00}" presName="accent_2" presStyleCnt="0"/>
      <dgm:spPr/>
      <dgm:t>
        <a:bodyPr/>
        <a:lstStyle/>
        <a:p>
          <a:endParaRPr lang="es-ES"/>
        </a:p>
      </dgm:t>
    </dgm:pt>
    <dgm:pt modelId="{C0B324CC-47DB-4A49-BB90-A86B74584BCC}" type="pres">
      <dgm:prSet presAssocID="{4A4FF5CF-7CE0-40DD-9A80-3F10875AED00}" presName="accentRepeatNode" presStyleLbl="solidFgAcc1" presStyleIdx="1" presStyleCnt="2"/>
      <dgm:spPr/>
      <dgm:t>
        <a:bodyPr/>
        <a:lstStyle/>
        <a:p>
          <a:endParaRPr lang="es-ES"/>
        </a:p>
      </dgm:t>
    </dgm:pt>
  </dgm:ptLst>
  <dgm:cxnLst>
    <dgm:cxn modelId="{2CB470FF-75B7-4047-BD03-CDB2209D8F35}" srcId="{717BDAF4-15F1-436B-9CE0-6276770BFBDF}" destId="{CE2ED629-6421-4E70-87C1-40F991DEE0F4}" srcOrd="0" destOrd="0" parTransId="{E8BFB9A7-534E-4572-B2F0-2A3988B5DFBC}" sibTransId="{A405756F-8A55-4D10-9ED3-E8830FED107A}"/>
    <dgm:cxn modelId="{6376D82A-9951-4A3F-BB85-7C77E0B61ED2}" type="presOf" srcId="{A405756F-8A55-4D10-9ED3-E8830FED107A}" destId="{34438472-C097-40EA-8D5D-9136E8EEBA68}" srcOrd="0" destOrd="0" presId="urn:microsoft.com/office/officeart/2008/layout/VerticalCurvedList"/>
    <dgm:cxn modelId="{97E41E8B-DD38-4A78-8C10-E5D5DA0A2A68}" type="presOf" srcId="{717BDAF4-15F1-436B-9CE0-6276770BFBDF}" destId="{D1ABF783-DA8F-4389-B22C-F601A88AE52F}" srcOrd="0" destOrd="0" presId="urn:microsoft.com/office/officeart/2008/layout/VerticalCurvedList"/>
    <dgm:cxn modelId="{7A1D4B08-5AA9-456E-9297-B381BEED0227}" type="presOf" srcId="{CE2ED629-6421-4E70-87C1-40F991DEE0F4}" destId="{B28F104B-F586-42EF-875B-2E54549B2720}" srcOrd="0" destOrd="0" presId="urn:microsoft.com/office/officeart/2008/layout/VerticalCurvedList"/>
    <dgm:cxn modelId="{AEAAF733-E45E-4FA9-84E9-8F62BC9D7FE4}" srcId="{717BDAF4-15F1-436B-9CE0-6276770BFBDF}" destId="{4A4FF5CF-7CE0-40DD-9A80-3F10875AED00}" srcOrd="1" destOrd="0" parTransId="{B9A643EA-0FEB-4A52-8344-3A8DF16CDCE1}" sibTransId="{40DBF9F8-54BF-44DE-858F-532C46F8B424}"/>
    <dgm:cxn modelId="{B8819F3F-1EB3-4C4D-BC97-01974FD3FD1B}" type="presOf" srcId="{4A4FF5CF-7CE0-40DD-9A80-3F10875AED00}" destId="{ADCD6ED1-EE50-41D8-9974-785E0763739A}" srcOrd="0" destOrd="0" presId="urn:microsoft.com/office/officeart/2008/layout/VerticalCurvedList"/>
    <dgm:cxn modelId="{48E2A732-33D6-472E-8229-6AC9B0B9B6A3}" type="presParOf" srcId="{D1ABF783-DA8F-4389-B22C-F601A88AE52F}" destId="{6C95DF0A-8096-4E86-850D-861DFD3CC050}" srcOrd="0" destOrd="0" presId="urn:microsoft.com/office/officeart/2008/layout/VerticalCurvedList"/>
    <dgm:cxn modelId="{CEA8581B-3021-4510-9A67-BCE6FD5230A9}" type="presParOf" srcId="{6C95DF0A-8096-4E86-850D-861DFD3CC050}" destId="{E03D87E3-3505-4FE6-AC9E-FD6CDFF3EC8E}" srcOrd="0" destOrd="0" presId="urn:microsoft.com/office/officeart/2008/layout/VerticalCurvedList"/>
    <dgm:cxn modelId="{89D9AE17-BC3D-486F-AD62-5A055EFC52BE}" type="presParOf" srcId="{E03D87E3-3505-4FE6-AC9E-FD6CDFF3EC8E}" destId="{983CDE9C-5DB5-45CA-9545-878DCADD698A}" srcOrd="0" destOrd="0" presId="urn:microsoft.com/office/officeart/2008/layout/VerticalCurvedList"/>
    <dgm:cxn modelId="{4EF92BEE-BF7A-4304-9D8F-AE9B3873D5C3}" type="presParOf" srcId="{E03D87E3-3505-4FE6-AC9E-FD6CDFF3EC8E}" destId="{34438472-C097-40EA-8D5D-9136E8EEBA68}" srcOrd="1" destOrd="0" presId="urn:microsoft.com/office/officeart/2008/layout/VerticalCurvedList"/>
    <dgm:cxn modelId="{B347F09A-2DB4-4209-B184-EA7128241581}" type="presParOf" srcId="{E03D87E3-3505-4FE6-AC9E-FD6CDFF3EC8E}" destId="{DC08D22D-13D0-4B30-A5C4-1335C367D60C}" srcOrd="2" destOrd="0" presId="urn:microsoft.com/office/officeart/2008/layout/VerticalCurvedList"/>
    <dgm:cxn modelId="{A65FC936-A1B3-47CC-A634-C94EE0FB185E}" type="presParOf" srcId="{E03D87E3-3505-4FE6-AC9E-FD6CDFF3EC8E}" destId="{629A5517-FF6E-4340-BF21-07C216D75D5E}" srcOrd="3" destOrd="0" presId="urn:microsoft.com/office/officeart/2008/layout/VerticalCurvedList"/>
    <dgm:cxn modelId="{B1CAF8BA-0A49-4FB5-8B21-368E79D74697}" type="presParOf" srcId="{6C95DF0A-8096-4E86-850D-861DFD3CC050}" destId="{B28F104B-F586-42EF-875B-2E54549B2720}" srcOrd="1" destOrd="0" presId="urn:microsoft.com/office/officeart/2008/layout/VerticalCurvedList"/>
    <dgm:cxn modelId="{DFDB29B4-BE2C-4D17-B6CB-40E3FBDF450A}" type="presParOf" srcId="{6C95DF0A-8096-4E86-850D-861DFD3CC050}" destId="{9AA1AA8F-E6DF-4D5E-B0F9-C711807BDC95}" srcOrd="2" destOrd="0" presId="urn:microsoft.com/office/officeart/2008/layout/VerticalCurvedList"/>
    <dgm:cxn modelId="{3CB0772C-854F-4C32-8A66-B14F1B582F67}" type="presParOf" srcId="{9AA1AA8F-E6DF-4D5E-B0F9-C711807BDC95}" destId="{16031B4E-3647-4CAB-82AD-5467414B2FC6}" srcOrd="0" destOrd="0" presId="urn:microsoft.com/office/officeart/2008/layout/VerticalCurvedList"/>
    <dgm:cxn modelId="{3F380F54-694D-404B-8B89-083E33394275}" type="presParOf" srcId="{6C95DF0A-8096-4E86-850D-861DFD3CC050}" destId="{ADCD6ED1-EE50-41D8-9974-785E0763739A}" srcOrd="3" destOrd="0" presId="urn:microsoft.com/office/officeart/2008/layout/VerticalCurvedList"/>
    <dgm:cxn modelId="{B7789349-0A4F-4919-B6F8-FB80367FE4AA}" type="presParOf" srcId="{6C95DF0A-8096-4E86-850D-861DFD3CC050}" destId="{32F69E6B-AD75-4A53-8A3C-7611BE4EBA2D}" srcOrd="4" destOrd="0" presId="urn:microsoft.com/office/officeart/2008/layout/VerticalCurvedList"/>
    <dgm:cxn modelId="{FEDF59F5-D920-4EF6-ACA0-E0D44FFD5941}" type="presParOf" srcId="{32F69E6B-AD75-4A53-8A3C-7611BE4EBA2D}" destId="{C0B324CC-47DB-4A49-BB90-A86B74584BC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A21E698-98F5-4B25-97B0-6498B5055D5D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B60B72D6-4494-445C-9CBF-D6B69B089929}">
      <dgm:prSet phldrT="[Texto]"/>
      <dgm:spPr/>
      <dgm:t>
        <a:bodyPr/>
        <a:lstStyle/>
        <a:p>
          <a:r>
            <a:rPr lang="es-ES" dirty="0" smtClean="0"/>
            <a:t>Acuerdo de Escazú</a:t>
          </a:r>
          <a:endParaRPr lang="es-ES" dirty="0"/>
        </a:p>
      </dgm:t>
    </dgm:pt>
    <dgm:pt modelId="{6FE3AC9B-2EE3-4776-8251-12C263DB78F1}" type="parTrans" cxnId="{C38DBA1B-0F5C-41BF-B97F-6A4938030181}">
      <dgm:prSet/>
      <dgm:spPr/>
      <dgm:t>
        <a:bodyPr/>
        <a:lstStyle/>
        <a:p>
          <a:endParaRPr lang="es-ES"/>
        </a:p>
      </dgm:t>
    </dgm:pt>
    <dgm:pt modelId="{AB29DD8E-36AF-4B30-9BDF-175764E0D521}" type="sibTrans" cxnId="{C38DBA1B-0F5C-41BF-B97F-6A4938030181}">
      <dgm:prSet/>
      <dgm:spPr/>
      <dgm:t>
        <a:bodyPr/>
        <a:lstStyle/>
        <a:p>
          <a:endParaRPr lang="es-ES"/>
        </a:p>
      </dgm:t>
    </dgm:pt>
    <dgm:pt modelId="{D01B6139-34B4-45C5-ADCC-81203CE51A10}">
      <dgm:prSet phldrT="[Texto]"/>
      <dgm:spPr/>
      <dgm:t>
        <a:bodyPr/>
        <a:lstStyle/>
        <a:p>
          <a:r>
            <a:rPr lang="es-ES" dirty="0" smtClean="0"/>
            <a:t> Constituye un tratado de derechos humanos adoptado en Costa Rica, el 2018, suscrito por 21 países de América Latina y el Caribe.</a:t>
          </a:r>
          <a:endParaRPr lang="es-ES" dirty="0"/>
        </a:p>
      </dgm:t>
    </dgm:pt>
    <dgm:pt modelId="{69A36682-301F-47E4-A66D-6E42817DEC2F}" type="parTrans" cxnId="{826EB3C1-D3B1-475D-BF0D-AD6708DF27AC}">
      <dgm:prSet/>
      <dgm:spPr/>
      <dgm:t>
        <a:bodyPr/>
        <a:lstStyle/>
        <a:p>
          <a:endParaRPr lang="es-ES"/>
        </a:p>
      </dgm:t>
    </dgm:pt>
    <dgm:pt modelId="{CC341094-715A-413A-A0E4-A9E95C56FDCA}" type="sibTrans" cxnId="{826EB3C1-D3B1-475D-BF0D-AD6708DF27AC}">
      <dgm:prSet/>
      <dgm:spPr/>
      <dgm:t>
        <a:bodyPr/>
        <a:lstStyle/>
        <a:p>
          <a:endParaRPr lang="es-ES"/>
        </a:p>
      </dgm:t>
    </dgm:pt>
    <dgm:pt modelId="{2EE6B450-0ABF-4506-8CE6-ACA466B8A8BD}">
      <dgm:prSet phldrT="[Texto]"/>
      <dgm:spPr/>
      <dgm:t>
        <a:bodyPr/>
        <a:lstStyle/>
        <a:p>
          <a:r>
            <a:rPr lang="es-ES" dirty="0" smtClean="0"/>
            <a:t>Mapa de Regalías</a:t>
          </a:r>
          <a:endParaRPr lang="es-ES" dirty="0"/>
        </a:p>
      </dgm:t>
    </dgm:pt>
    <dgm:pt modelId="{044560DF-34F9-455B-9F0E-235D4433DDAA}" type="parTrans" cxnId="{46C16F38-00CE-43AA-9E67-92291A739C23}">
      <dgm:prSet/>
      <dgm:spPr/>
      <dgm:t>
        <a:bodyPr/>
        <a:lstStyle/>
        <a:p>
          <a:endParaRPr lang="es-ES"/>
        </a:p>
      </dgm:t>
    </dgm:pt>
    <dgm:pt modelId="{418F540F-07BC-4CD7-A9C8-FFA07A46BAE2}" type="sibTrans" cxnId="{46C16F38-00CE-43AA-9E67-92291A739C23}">
      <dgm:prSet/>
      <dgm:spPr/>
      <dgm:t>
        <a:bodyPr/>
        <a:lstStyle/>
        <a:p>
          <a:endParaRPr lang="es-ES"/>
        </a:p>
      </dgm:t>
    </dgm:pt>
    <dgm:pt modelId="{B541DED1-15EC-45C5-B09A-752AB08CDCF0}">
      <dgm:prSet phldrT="[Texto]"/>
      <dgm:spPr/>
      <dgm:t>
        <a:bodyPr/>
        <a:lstStyle/>
        <a:p>
          <a:r>
            <a:rPr lang="es-ES" dirty="0" smtClean="0"/>
            <a:t> Es una herramienta informática que hace uso de los Sistemas de Información Georreferenciados para presentar información sobre el ciclo de las regalías en Colombia.</a:t>
          </a:r>
          <a:endParaRPr lang="es-ES" dirty="0"/>
        </a:p>
      </dgm:t>
    </dgm:pt>
    <dgm:pt modelId="{A38C41CC-27EC-4AF5-85AD-760DB3D52B92}" type="parTrans" cxnId="{9873D17D-735F-45BC-8E3E-00CEBF3F1C46}">
      <dgm:prSet/>
      <dgm:spPr/>
      <dgm:t>
        <a:bodyPr/>
        <a:lstStyle/>
        <a:p>
          <a:endParaRPr lang="es-ES"/>
        </a:p>
      </dgm:t>
    </dgm:pt>
    <dgm:pt modelId="{D3850541-B4ED-4B03-903B-97413D2CE72D}" type="sibTrans" cxnId="{9873D17D-735F-45BC-8E3E-00CEBF3F1C46}">
      <dgm:prSet/>
      <dgm:spPr/>
      <dgm:t>
        <a:bodyPr/>
        <a:lstStyle/>
        <a:p>
          <a:endParaRPr lang="es-ES"/>
        </a:p>
      </dgm:t>
    </dgm:pt>
    <dgm:pt modelId="{07FB8BBD-D46C-4686-A5AC-C89DD3C2317A}">
      <dgm:prSet phldrT="[Texto]"/>
      <dgm:spPr/>
      <dgm:t>
        <a:bodyPr/>
        <a:lstStyle/>
        <a:p>
          <a:r>
            <a:rPr lang="es-ES" dirty="0" smtClean="0"/>
            <a:t>Busca garantizar la implementación plena y efectiva en América Latina y el Caribe de los derechos de acceso a la información ambiental, participación pública en los procesos de toma de decisiones ambientales y acceso a la justicia en asuntos ambientales.</a:t>
          </a:r>
          <a:endParaRPr lang="es-ES" dirty="0"/>
        </a:p>
      </dgm:t>
    </dgm:pt>
    <dgm:pt modelId="{E8712850-354B-48DD-BEB1-C6661383C7CB}" type="parTrans" cxnId="{3653A966-482A-4583-9364-A87162C2A489}">
      <dgm:prSet/>
      <dgm:spPr/>
      <dgm:t>
        <a:bodyPr/>
        <a:lstStyle/>
        <a:p>
          <a:endParaRPr lang="es-ES"/>
        </a:p>
      </dgm:t>
    </dgm:pt>
    <dgm:pt modelId="{FB707E87-1E30-405B-AC6D-84579E858C9D}" type="sibTrans" cxnId="{3653A966-482A-4583-9364-A87162C2A489}">
      <dgm:prSet/>
      <dgm:spPr/>
      <dgm:t>
        <a:bodyPr/>
        <a:lstStyle/>
        <a:p>
          <a:endParaRPr lang="es-ES"/>
        </a:p>
      </dgm:t>
    </dgm:pt>
    <dgm:pt modelId="{684F3464-90A7-4E97-8E8D-A77A939C730C}">
      <dgm:prSet phldrT="[Texto]"/>
      <dgm:spPr/>
      <dgm:t>
        <a:bodyPr/>
        <a:lstStyle/>
        <a:p>
          <a:r>
            <a:rPr lang="es-ES" dirty="0" smtClean="0"/>
            <a:t> Información de forma interactiva sobre la producción de recursos no renovables, las actividades que se desarrollan para fiscalizar la exploración y explotación de recursos, la distribución de los recursos disponibles y la información sobre los proyectos financiados con esos recursos. </a:t>
          </a:r>
          <a:endParaRPr lang="es-ES" dirty="0"/>
        </a:p>
      </dgm:t>
    </dgm:pt>
    <dgm:pt modelId="{594DEE24-E7D5-42FA-817F-454D6072FF68}" type="parTrans" cxnId="{5B10BCB5-388E-46B6-950D-0023B9FDADB4}">
      <dgm:prSet/>
      <dgm:spPr/>
      <dgm:t>
        <a:bodyPr/>
        <a:lstStyle/>
        <a:p>
          <a:endParaRPr lang="es-ES"/>
        </a:p>
      </dgm:t>
    </dgm:pt>
    <dgm:pt modelId="{E8AFC1B3-AC5C-4F44-B3A2-0E09E0F72A14}" type="sibTrans" cxnId="{5B10BCB5-388E-46B6-950D-0023B9FDADB4}">
      <dgm:prSet/>
      <dgm:spPr/>
      <dgm:t>
        <a:bodyPr/>
        <a:lstStyle/>
        <a:p>
          <a:endParaRPr lang="es-ES"/>
        </a:p>
      </dgm:t>
    </dgm:pt>
    <dgm:pt modelId="{57694626-672D-4A10-8755-289BCAA2739A}" type="pres">
      <dgm:prSet presAssocID="{7A21E698-98F5-4B25-97B0-6498B5055D5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93CA690-B7A9-4CC6-9E89-A2EC4861A514}" type="pres">
      <dgm:prSet presAssocID="{B60B72D6-4494-445C-9CBF-D6B69B089929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9F25736-8FDF-4917-81C8-4129022FF03F}" type="pres">
      <dgm:prSet presAssocID="{B60B72D6-4494-445C-9CBF-D6B69B089929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ED15422-BFC0-4E5B-BB8B-20B0255DDA07}" type="pres">
      <dgm:prSet presAssocID="{2EE6B450-0ABF-4506-8CE6-ACA466B8A8BD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EA4D2A9-40EB-4410-B71C-B22D545B5E1B}" type="pres">
      <dgm:prSet presAssocID="{2EE6B450-0ABF-4506-8CE6-ACA466B8A8BD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64F26B2-236E-494B-99D4-8EE265D617E7}" type="presOf" srcId="{07FB8BBD-D46C-4686-A5AC-C89DD3C2317A}" destId="{49F25736-8FDF-4917-81C8-4129022FF03F}" srcOrd="0" destOrd="1" presId="urn:microsoft.com/office/officeart/2005/8/layout/vList2"/>
    <dgm:cxn modelId="{FB719DA3-0BB1-4045-BA4E-976E1A0ACF51}" type="presOf" srcId="{7A21E698-98F5-4B25-97B0-6498B5055D5D}" destId="{57694626-672D-4A10-8755-289BCAA2739A}" srcOrd="0" destOrd="0" presId="urn:microsoft.com/office/officeart/2005/8/layout/vList2"/>
    <dgm:cxn modelId="{858721DF-84F8-4375-AA8B-605B3D41E1D5}" type="presOf" srcId="{B541DED1-15EC-45C5-B09A-752AB08CDCF0}" destId="{8EA4D2A9-40EB-4410-B71C-B22D545B5E1B}" srcOrd="0" destOrd="0" presId="urn:microsoft.com/office/officeart/2005/8/layout/vList2"/>
    <dgm:cxn modelId="{B4D43FB0-F984-47B5-B2CF-5C3302BEF0E3}" type="presOf" srcId="{B60B72D6-4494-445C-9CBF-D6B69B089929}" destId="{C93CA690-B7A9-4CC6-9E89-A2EC4861A514}" srcOrd="0" destOrd="0" presId="urn:microsoft.com/office/officeart/2005/8/layout/vList2"/>
    <dgm:cxn modelId="{3653A966-482A-4583-9364-A87162C2A489}" srcId="{B60B72D6-4494-445C-9CBF-D6B69B089929}" destId="{07FB8BBD-D46C-4686-A5AC-C89DD3C2317A}" srcOrd="1" destOrd="0" parTransId="{E8712850-354B-48DD-BEB1-C6661383C7CB}" sibTransId="{FB707E87-1E30-405B-AC6D-84579E858C9D}"/>
    <dgm:cxn modelId="{9873D17D-735F-45BC-8E3E-00CEBF3F1C46}" srcId="{2EE6B450-0ABF-4506-8CE6-ACA466B8A8BD}" destId="{B541DED1-15EC-45C5-B09A-752AB08CDCF0}" srcOrd="0" destOrd="0" parTransId="{A38C41CC-27EC-4AF5-85AD-760DB3D52B92}" sibTransId="{D3850541-B4ED-4B03-903B-97413D2CE72D}"/>
    <dgm:cxn modelId="{26246751-B5A9-4C43-8E47-81A2957E0B44}" type="presOf" srcId="{2EE6B450-0ABF-4506-8CE6-ACA466B8A8BD}" destId="{7ED15422-BFC0-4E5B-BB8B-20B0255DDA07}" srcOrd="0" destOrd="0" presId="urn:microsoft.com/office/officeart/2005/8/layout/vList2"/>
    <dgm:cxn modelId="{826EB3C1-D3B1-475D-BF0D-AD6708DF27AC}" srcId="{B60B72D6-4494-445C-9CBF-D6B69B089929}" destId="{D01B6139-34B4-45C5-ADCC-81203CE51A10}" srcOrd="0" destOrd="0" parTransId="{69A36682-301F-47E4-A66D-6E42817DEC2F}" sibTransId="{CC341094-715A-413A-A0E4-A9E95C56FDCA}"/>
    <dgm:cxn modelId="{5B10BCB5-388E-46B6-950D-0023B9FDADB4}" srcId="{2EE6B450-0ABF-4506-8CE6-ACA466B8A8BD}" destId="{684F3464-90A7-4E97-8E8D-A77A939C730C}" srcOrd="1" destOrd="0" parTransId="{594DEE24-E7D5-42FA-817F-454D6072FF68}" sibTransId="{E8AFC1B3-AC5C-4F44-B3A2-0E09E0F72A14}"/>
    <dgm:cxn modelId="{46C16F38-00CE-43AA-9E67-92291A739C23}" srcId="{7A21E698-98F5-4B25-97B0-6498B5055D5D}" destId="{2EE6B450-0ABF-4506-8CE6-ACA466B8A8BD}" srcOrd="1" destOrd="0" parTransId="{044560DF-34F9-455B-9F0E-235D4433DDAA}" sibTransId="{418F540F-07BC-4CD7-A9C8-FFA07A46BAE2}"/>
    <dgm:cxn modelId="{78DB7CF0-CFE0-4A72-B372-700D5A318DF1}" type="presOf" srcId="{D01B6139-34B4-45C5-ADCC-81203CE51A10}" destId="{49F25736-8FDF-4917-81C8-4129022FF03F}" srcOrd="0" destOrd="0" presId="urn:microsoft.com/office/officeart/2005/8/layout/vList2"/>
    <dgm:cxn modelId="{50ACC9C6-0C98-4A36-BCA9-6B30A370D1C9}" type="presOf" srcId="{684F3464-90A7-4E97-8E8D-A77A939C730C}" destId="{8EA4D2A9-40EB-4410-B71C-B22D545B5E1B}" srcOrd="0" destOrd="1" presId="urn:microsoft.com/office/officeart/2005/8/layout/vList2"/>
    <dgm:cxn modelId="{C38DBA1B-0F5C-41BF-B97F-6A4938030181}" srcId="{7A21E698-98F5-4B25-97B0-6498B5055D5D}" destId="{B60B72D6-4494-445C-9CBF-D6B69B089929}" srcOrd="0" destOrd="0" parTransId="{6FE3AC9B-2EE3-4776-8251-12C263DB78F1}" sibTransId="{AB29DD8E-36AF-4B30-9BDF-175764E0D521}"/>
    <dgm:cxn modelId="{BB5FBCD6-2682-4A6E-8F22-E8A36CCC0DD5}" type="presParOf" srcId="{57694626-672D-4A10-8755-289BCAA2739A}" destId="{C93CA690-B7A9-4CC6-9E89-A2EC4861A514}" srcOrd="0" destOrd="0" presId="urn:microsoft.com/office/officeart/2005/8/layout/vList2"/>
    <dgm:cxn modelId="{3ABB9BD7-A99E-427F-9299-14E944C6CE4C}" type="presParOf" srcId="{57694626-672D-4A10-8755-289BCAA2739A}" destId="{49F25736-8FDF-4917-81C8-4129022FF03F}" srcOrd="1" destOrd="0" presId="urn:microsoft.com/office/officeart/2005/8/layout/vList2"/>
    <dgm:cxn modelId="{663D1A77-813E-4C70-82C9-8DA4E9727DCB}" type="presParOf" srcId="{57694626-672D-4A10-8755-289BCAA2739A}" destId="{7ED15422-BFC0-4E5B-BB8B-20B0255DDA07}" srcOrd="2" destOrd="0" presId="urn:microsoft.com/office/officeart/2005/8/layout/vList2"/>
    <dgm:cxn modelId="{D95084C5-3299-4006-B1A5-F192B5A0E010}" type="presParOf" srcId="{57694626-672D-4A10-8755-289BCAA2739A}" destId="{8EA4D2A9-40EB-4410-B71C-B22D545B5E1B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5B56D2-131A-415C-9C3B-CB50B07AB453}">
      <dsp:nvSpPr>
        <dsp:cNvPr id="0" name=""/>
        <dsp:cNvSpPr/>
      </dsp:nvSpPr>
      <dsp:spPr>
        <a:xfrm>
          <a:off x="0" y="391684"/>
          <a:ext cx="5832648" cy="6300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8F9E4B-DA11-487F-9D53-180C1621A811}">
      <dsp:nvSpPr>
        <dsp:cNvPr id="0" name=""/>
        <dsp:cNvSpPr/>
      </dsp:nvSpPr>
      <dsp:spPr>
        <a:xfrm>
          <a:off x="291632" y="22684"/>
          <a:ext cx="4082853" cy="7380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322" tIns="0" rIns="15432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2000" kern="1200" dirty="0" smtClean="0"/>
            <a:t>- Principio básico para la participación y control social.</a:t>
          </a:r>
          <a:endParaRPr lang="es-BO" sz="2000" kern="1200" dirty="0"/>
        </a:p>
      </dsp:txBody>
      <dsp:txXfrm>
        <a:off x="327658" y="58710"/>
        <a:ext cx="4010801" cy="665948"/>
      </dsp:txXfrm>
    </dsp:sp>
    <dsp:sp modelId="{21BEC2EF-4A20-4611-8C32-B4CDA543429B}">
      <dsp:nvSpPr>
        <dsp:cNvPr id="0" name=""/>
        <dsp:cNvSpPr/>
      </dsp:nvSpPr>
      <dsp:spPr>
        <a:xfrm>
          <a:off x="0" y="1525684"/>
          <a:ext cx="5832648" cy="6300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50F4A0-E06B-4DA7-873B-80A805653211}">
      <dsp:nvSpPr>
        <dsp:cNvPr id="0" name=""/>
        <dsp:cNvSpPr/>
      </dsp:nvSpPr>
      <dsp:spPr>
        <a:xfrm>
          <a:off x="291632" y="1156684"/>
          <a:ext cx="4082853" cy="7380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322" tIns="0" rIns="15432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2000" kern="1200" dirty="0" smtClean="0"/>
            <a:t>- Confianza en la población, se reducen denuncias.</a:t>
          </a:r>
          <a:endParaRPr lang="es-BO" sz="2000" kern="1200" dirty="0"/>
        </a:p>
      </dsp:txBody>
      <dsp:txXfrm>
        <a:off x="327658" y="1192710"/>
        <a:ext cx="4010801" cy="665948"/>
      </dsp:txXfrm>
    </dsp:sp>
    <dsp:sp modelId="{045447F2-C732-4AF9-B4B9-2996550D5A38}">
      <dsp:nvSpPr>
        <dsp:cNvPr id="0" name=""/>
        <dsp:cNvSpPr/>
      </dsp:nvSpPr>
      <dsp:spPr>
        <a:xfrm>
          <a:off x="0" y="2659684"/>
          <a:ext cx="5832648" cy="6300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D95F50-CAD2-4686-AB60-363AA27FA8F9}">
      <dsp:nvSpPr>
        <dsp:cNvPr id="0" name=""/>
        <dsp:cNvSpPr/>
      </dsp:nvSpPr>
      <dsp:spPr>
        <a:xfrm>
          <a:off x="291632" y="2290683"/>
          <a:ext cx="4082853" cy="7380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322" tIns="0" rIns="15432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2000" kern="1200" dirty="0" smtClean="0"/>
            <a:t>- Se previenen actos de corrupción.</a:t>
          </a:r>
          <a:endParaRPr lang="es-BO" sz="2000" kern="1200" dirty="0"/>
        </a:p>
      </dsp:txBody>
      <dsp:txXfrm>
        <a:off x="327658" y="2326709"/>
        <a:ext cx="4010801" cy="6659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438472-C097-40EA-8D5D-9136E8EEBA68}">
      <dsp:nvSpPr>
        <dsp:cNvPr id="0" name=""/>
        <dsp:cNvSpPr/>
      </dsp:nvSpPr>
      <dsp:spPr>
        <a:xfrm>
          <a:off x="-4560586" y="-704408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8F104B-F586-42EF-875B-2E54549B2720}">
      <dsp:nvSpPr>
        <dsp:cNvPr id="0" name=""/>
        <dsp:cNvSpPr/>
      </dsp:nvSpPr>
      <dsp:spPr>
        <a:xfrm>
          <a:off x="747064" y="463623"/>
          <a:ext cx="3743321" cy="1394922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shade val="5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21547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Compromisos por parte de los gobiernos para implementar un sector extractivo más transparente y responsable.</a:t>
          </a:r>
          <a:endParaRPr lang="es-ES" sz="1800" kern="1200" dirty="0"/>
        </a:p>
      </dsp:txBody>
      <dsp:txXfrm>
        <a:off x="747064" y="463623"/>
        <a:ext cx="3743321" cy="1394922"/>
      </dsp:txXfrm>
    </dsp:sp>
    <dsp:sp modelId="{16031B4E-3647-4CAB-82AD-5467414B2FC6}">
      <dsp:nvSpPr>
        <dsp:cNvPr id="0" name=""/>
        <dsp:cNvSpPr/>
      </dsp:nvSpPr>
      <dsp:spPr>
        <a:xfrm>
          <a:off x="21437" y="435457"/>
          <a:ext cx="1451254" cy="145125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ADCD6ED1-EE50-41D8-9974-785E0763739A}">
      <dsp:nvSpPr>
        <dsp:cNvPr id="0" name=""/>
        <dsp:cNvSpPr/>
      </dsp:nvSpPr>
      <dsp:spPr>
        <a:xfrm>
          <a:off x="747064" y="2322413"/>
          <a:ext cx="3743321" cy="1161003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361436"/>
                <a:satOff val="-7560"/>
                <a:lumOff val="42063"/>
                <a:alphaOff val="0"/>
                <a:tint val="50000"/>
                <a:satMod val="300000"/>
              </a:schemeClr>
            </a:gs>
            <a:gs pos="35000">
              <a:schemeClr val="accent1">
                <a:shade val="50000"/>
                <a:hueOff val="361436"/>
                <a:satOff val="-7560"/>
                <a:lumOff val="42063"/>
                <a:alphaOff val="0"/>
                <a:tint val="37000"/>
                <a:satMod val="300000"/>
              </a:schemeClr>
            </a:gs>
            <a:gs pos="100000">
              <a:schemeClr val="accent1">
                <a:shade val="50000"/>
                <a:hueOff val="361436"/>
                <a:satOff val="-7560"/>
                <a:lumOff val="4206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21547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Se busca abrir espacios para involucrar a la población en la gestión. </a:t>
          </a:r>
          <a:endParaRPr lang="es-ES" sz="1800" kern="1200" dirty="0"/>
        </a:p>
      </dsp:txBody>
      <dsp:txXfrm>
        <a:off x="747064" y="2322413"/>
        <a:ext cx="3743321" cy="1161003"/>
      </dsp:txXfrm>
    </dsp:sp>
    <dsp:sp modelId="{C0B324CC-47DB-4A49-BB90-A86B74584BCC}">
      <dsp:nvSpPr>
        <dsp:cNvPr id="0" name=""/>
        <dsp:cNvSpPr/>
      </dsp:nvSpPr>
      <dsp:spPr>
        <a:xfrm>
          <a:off x="21437" y="2177288"/>
          <a:ext cx="1451254" cy="145125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50000"/>
              <a:hueOff val="361436"/>
              <a:satOff val="-7560"/>
              <a:lumOff val="4206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3CA690-B7A9-4CC6-9E89-A2EC4861A514}">
      <dsp:nvSpPr>
        <dsp:cNvPr id="0" name=""/>
        <dsp:cNvSpPr/>
      </dsp:nvSpPr>
      <dsp:spPr>
        <a:xfrm>
          <a:off x="0" y="183249"/>
          <a:ext cx="7632848" cy="55165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 smtClean="0"/>
            <a:t>Acuerdo de Escazú</a:t>
          </a:r>
          <a:endParaRPr lang="es-ES" sz="2300" kern="1200" dirty="0"/>
        </a:p>
      </dsp:txBody>
      <dsp:txXfrm>
        <a:off x="26930" y="210179"/>
        <a:ext cx="7578988" cy="497795"/>
      </dsp:txXfrm>
    </dsp:sp>
    <dsp:sp modelId="{49F25736-8FDF-4917-81C8-4129022FF03F}">
      <dsp:nvSpPr>
        <dsp:cNvPr id="0" name=""/>
        <dsp:cNvSpPr/>
      </dsp:nvSpPr>
      <dsp:spPr>
        <a:xfrm>
          <a:off x="0" y="734904"/>
          <a:ext cx="7632848" cy="1666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2343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800" kern="1200" dirty="0" smtClean="0"/>
            <a:t> Constituye un tratado de derechos humanos adoptado en Costa Rica, el 2018, suscrito por 21 países de América Latina y el Caribe.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800" kern="1200" dirty="0" smtClean="0"/>
            <a:t>Busca garantizar la implementación plena y efectiva en América Latina y el Caribe de los derechos de acceso a la información ambiental, participación pública en los procesos de toma de decisiones ambientales y acceso a la justicia en asuntos ambientales.</a:t>
          </a:r>
          <a:endParaRPr lang="es-ES" sz="1800" kern="1200" dirty="0"/>
        </a:p>
      </dsp:txBody>
      <dsp:txXfrm>
        <a:off x="0" y="734904"/>
        <a:ext cx="7632848" cy="1666350"/>
      </dsp:txXfrm>
    </dsp:sp>
    <dsp:sp modelId="{7ED15422-BFC0-4E5B-BB8B-20B0255DDA07}">
      <dsp:nvSpPr>
        <dsp:cNvPr id="0" name=""/>
        <dsp:cNvSpPr/>
      </dsp:nvSpPr>
      <dsp:spPr>
        <a:xfrm>
          <a:off x="0" y="2401254"/>
          <a:ext cx="7632848" cy="551655"/>
        </a:xfrm>
        <a:prstGeom prst="roundRect">
          <a:avLst/>
        </a:prstGeom>
        <a:solidFill>
          <a:schemeClr val="accent3">
            <a:hueOff val="11250266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 smtClean="0"/>
            <a:t>Mapa de Regalías</a:t>
          </a:r>
          <a:endParaRPr lang="es-ES" sz="2300" kern="1200" dirty="0"/>
        </a:p>
      </dsp:txBody>
      <dsp:txXfrm>
        <a:off x="26930" y="2428184"/>
        <a:ext cx="7578988" cy="497795"/>
      </dsp:txXfrm>
    </dsp:sp>
    <dsp:sp modelId="{8EA4D2A9-40EB-4410-B71C-B22D545B5E1B}">
      <dsp:nvSpPr>
        <dsp:cNvPr id="0" name=""/>
        <dsp:cNvSpPr/>
      </dsp:nvSpPr>
      <dsp:spPr>
        <a:xfrm>
          <a:off x="0" y="2952910"/>
          <a:ext cx="7632848" cy="1904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2343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800" kern="1200" dirty="0" smtClean="0"/>
            <a:t> Es una herramienta informática que hace uso de los Sistemas de Información Georreferenciados para presentar información sobre el ciclo de las regalías en Colombia.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800" kern="1200" dirty="0" smtClean="0"/>
            <a:t> Información de forma interactiva sobre la producción de recursos no renovables, las actividades que se desarrollan para fiscalizar la exploración y explotación de recursos, la distribución de los recursos disponibles y la información sobre los proyectos financiados con esos recursos. </a:t>
          </a:r>
          <a:endParaRPr lang="es-ES" sz="1800" kern="1200" dirty="0"/>
        </a:p>
      </dsp:txBody>
      <dsp:txXfrm>
        <a:off x="0" y="2952910"/>
        <a:ext cx="7632848" cy="1904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4D70C7-E667-4269-A158-1EA60E26408F}" type="datetimeFigureOut">
              <a:rPr lang="es-MX" smtClean="0"/>
              <a:t>29/05/20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579D11-DAC5-4335-BF45-C7989603D5CE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89792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11D8B8-6466-455E-BE52-FEC5F8FAC124}" type="datetimeFigureOut">
              <a:rPr lang="es-ES" smtClean="0"/>
              <a:t>29/5/20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46B9528-A53B-4983-801C-2A0F6DBFAB4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7459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11D8B8-6466-455E-BE52-FEC5F8FAC124}" type="datetimeFigureOut">
              <a:rPr lang="es-ES" smtClean="0"/>
              <a:t>29/5/20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46B9528-A53B-4983-801C-2A0F6DBFAB4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2262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11D8B8-6466-455E-BE52-FEC5F8FAC124}" type="datetimeFigureOut">
              <a:rPr lang="es-ES" smtClean="0"/>
              <a:t>29/5/20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46B9528-A53B-4983-801C-2A0F6DBFAB4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1590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11D8B8-6466-455E-BE52-FEC5F8FAC124}" type="datetimeFigureOut">
              <a:rPr lang="es-ES" smtClean="0"/>
              <a:t>29/5/20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46B9528-A53B-4983-801C-2A0F6DBFAB4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4098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11D8B8-6466-455E-BE52-FEC5F8FAC124}" type="datetimeFigureOut">
              <a:rPr lang="es-ES" smtClean="0"/>
              <a:t>29/5/20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46B9528-A53B-4983-801C-2A0F6DBFAB4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0238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11D8B8-6466-455E-BE52-FEC5F8FAC124}" type="datetimeFigureOut">
              <a:rPr lang="es-ES" smtClean="0"/>
              <a:t>29/5/20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46B9528-A53B-4983-801C-2A0F6DBFAB4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7962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11D8B8-6466-455E-BE52-FEC5F8FAC124}" type="datetimeFigureOut">
              <a:rPr lang="es-ES" smtClean="0"/>
              <a:t>29/5/20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46B9528-A53B-4983-801C-2A0F6DBFAB4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129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11D8B8-6466-455E-BE52-FEC5F8FAC124}" type="datetimeFigureOut">
              <a:rPr lang="es-ES" smtClean="0"/>
              <a:t>29/5/20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46B9528-A53B-4983-801C-2A0F6DBFAB4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6963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11D8B8-6466-455E-BE52-FEC5F8FAC124}" type="datetimeFigureOut">
              <a:rPr lang="es-ES" smtClean="0"/>
              <a:t>29/5/20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46B9528-A53B-4983-801C-2A0F6DBFAB4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6365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11D8B8-6466-455E-BE52-FEC5F8FAC124}" type="datetimeFigureOut">
              <a:rPr lang="es-ES" smtClean="0"/>
              <a:t>29/5/20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46B9528-A53B-4983-801C-2A0F6DBFAB4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5065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11D8B8-6466-455E-BE52-FEC5F8FAC124}" type="datetimeFigureOut">
              <a:rPr lang="es-ES" smtClean="0"/>
              <a:t>29/5/20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46B9528-A53B-4983-801C-2A0F6DBFAB4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9151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microsoft.com/office/2007/relationships/hdphoto" Target="../media/hdphoto1.wdp"/><Relationship Id="rId1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 userDrawn="1"/>
        </p:nvPicPr>
        <p:blipFill rotWithShape="1">
          <a:blip r:embed="rId1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405"/>
          <a:stretch/>
        </p:blipFill>
        <p:spPr>
          <a:xfrm>
            <a:off x="-38104" y="-5"/>
            <a:ext cx="4837584" cy="6858000"/>
          </a:xfrm>
          <a:prstGeom prst="rect">
            <a:avLst/>
          </a:prstGeom>
        </p:spPr>
      </p:pic>
      <p:sp>
        <p:nvSpPr>
          <p:cNvPr id="5" name="Triángulo isósceles 14"/>
          <p:cNvSpPr/>
          <p:nvPr userDrawn="1"/>
        </p:nvSpPr>
        <p:spPr>
          <a:xfrm rot="16200000" flipH="1" flipV="1">
            <a:off x="-2595561" y="2566985"/>
            <a:ext cx="6858000" cy="1724029"/>
          </a:xfrm>
          <a:custGeom>
            <a:avLst/>
            <a:gdLst>
              <a:gd name="connsiteX0" fmla="*/ 0 w 4362448"/>
              <a:gd name="connsiteY0" fmla="*/ 2533652 h 2533652"/>
              <a:gd name="connsiteX1" fmla="*/ 4362448 w 4362448"/>
              <a:gd name="connsiteY1" fmla="*/ 0 h 2533652"/>
              <a:gd name="connsiteX2" fmla="*/ 4362448 w 4362448"/>
              <a:gd name="connsiteY2" fmla="*/ 2533652 h 2533652"/>
              <a:gd name="connsiteX3" fmla="*/ 0 w 4362448"/>
              <a:gd name="connsiteY3" fmla="*/ 2533652 h 2533652"/>
              <a:gd name="connsiteX0" fmla="*/ 0 w 4362448"/>
              <a:gd name="connsiteY0" fmla="*/ 1600202 h 1600202"/>
              <a:gd name="connsiteX1" fmla="*/ 4324348 w 4362448"/>
              <a:gd name="connsiteY1" fmla="*/ 0 h 1600202"/>
              <a:gd name="connsiteX2" fmla="*/ 4362448 w 4362448"/>
              <a:gd name="connsiteY2" fmla="*/ 1600202 h 1600202"/>
              <a:gd name="connsiteX3" fmla="*/ 0 w 4362448"/>
              <a:gd name="connsiteY3" fmla="*/ 1600202 h 1600202"/>
              <a:gd name="connsiteX0" fmla="*/ 0 w 4381498"/>
              <a:gd name="connsiteY0" fmla="*/ 1752602 h 1752602"/>
              <a:gd name="connsiteX1" fmla="*/ 4381498 w 4381498"/>
              <a:gd name="connsiteY1" fmla="*/ 0 h 1752602"/>
              <a:gd name="connsiteX2" fmla="*/ 4362448 w 4381498"/>
              <a:gd name="connsiteY2" fmla="*/ 1752602 h 1752602"/>
              <a:gd name="connsiteX3" fmla="*/ 0 w 4381498"/>
              <a:gd name="connsiteY3" fmla="*/ 1752602 h 1752602"/>
              <a:gd name="connsiteX0" fmla="*/ 0 w 4369361"/>
              <a:gd name="connsiteY0" fmla="*/ 1733552 h 1733552"/>
              <a:gd name="connsiteX1" fmla="*/ 4369361 w 4369361"/>
              <a:gd name="connsiteY1" fmla="*/ 0 h 1733552"/>
              <a:gd name="connsiteX2" fmla="*/ 4362448 w 4369361"/>
              <a:gd name="connsiteY2" fmla="*/ 1733552 h 1733552"/>
              <a:gd name="connsiteX3" fmla="*/ 0 w 4369361"/>
              <a:gd name="connsiteY3" fmla="*/ 1733552 h 173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69361" h="1733552">
                <a:moveTo>
                  <a:pt x="0" y="1733552"/>
                </a:moveTo>
                <a:lnTo>
                  <a:pt x="4369361" y="0"/>
                </a:lnTo>
                <a:cubicBezTo>
                  <a:pt x="4367057" y="577851"/>
                  <a:pt x="4364752" y="1155701"/>
                  <a:pt x="4362448" y="1733552"/>
                </a:cubicBezTo>
                <a:lnTo>
                  <a:pt x="0" y="173355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/>
              <a:t>Xº</a:t>
            </a:r>
            <a:endParaRPr lang="es-ES" dirty="0"/>
          </a:p>
        </p:txBody>
      </p:sp>
      <p:sp>
        <p:nvSpPr>
          <p:cNvPr id="6" name="Triángulo isósceles 14"/>
          <p:cNvSpPr/>
          <p:nvPr userDrawn="1"/>
        </p:nvSpPr>
        <p:spPr>
          <a:xfrm rot="16200000" flipV="1">
            <a:off x="-2600323" y="2562225"/>
            <a:ext cx="6857999" cy="1733552"/>
          </a:xfrm>
          <a:custGeom>
            <a:avLst/>
            <a:gdLst>
              <a:gd name="connsiteX0" fmla="*/ 0 w 4362448"/>
              <a:gd name="connsiteY0" fmla="*/ 2533652 h 2533652"/>
              <a:gd name="connsiteX1" fmla="*/ 4362448 w 4362448"/>
              <a:gd name="connsiteY1" fmla="*/ 0 h 2533652"/>
              <a:gd name="connsiteX2" fmla="*/ 4362448 w 4362448"/>
              <a:gd name="connsiteY2" fmla="*/ 2533652 h 2533652"/>
              <a:gd name="connsiteX3" fmla="*/ 0 w 4362448"/>
              <a:gd name="connsiteY3" fmla="*/ 2533652 h 2533652"/>
              <a:gd name="connsiteX0" fmla="*/ 0 w 4362448"/>
              <a:gd name="connsiteY0" fmla="*/ 1600202 h 1600202"/>
              <a:gd name="connsiteX1" fmla="*/ 4324348 w 4362448"/>
              <a:gd name="connsiteY1" fmla="*/ 0 h 1600202"/>
              <a:gd name="connsiteX2" fmla="*/ 4362448 w 4362448"/>
              <a:gd name="connsiteY2" fmla="*/ 1600202 h 1600202"/>
              <a:gd name="connsiteX3" fmla="*/ 0 w 4362448"/>
              <a:gd name="connsiteY3" fmla="*/ 1600202 h 1600202"/>
              <a:gd name="connsiteX0" fmla="*/ 0 w 4381498"/>
              <a:gd name="connsiteY0" fmla="*/ 1752602 h 1752602"/>
              <a:gd name="connsiteX1" fmla="*/ 4381498 w 4381498"/>
              <a:gd name="connsiteY1" fmla="*/ 0 h 1752602"/>
              <a:gd name="connsiteX2" fmla="*/ 4362448 w 4381498"/>
              <a:gd name="connsiteY2" fmla="*/ 1752602 h 1752602"/>
              <a:gd name="connsiteX3" fmla="*/ 0 w 4381498"/>
              <a:gd name="connsiteY3" fmla="*/ 1752602 h 1752602"/>
              <a:gd name="connsiteX0" fmla="*/ 0 w 4369361"/>
              <a:gd name="connsiteY0" fmla="*/ 1733552 h 1733552"/>
              <a:gd name="connsiteX1" fmla="*/ 4369361 w 4369361"/>
              <a:gd name="connsiteY1" fmla="*/ 0 h 1733552"/>
              <a:gd name="connsiteX2" fmla="*/ 4362448 w 4369361"/>
              <a:gd name="connsiteY2" fmla="*/ 1733552 h 1733552"/>
              <a:gd name="connsiteX3" fmla="*/ 0 w 4369361"/>
              <a:gd name="connsiteY3" fmla="*/ 1733552 h 173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69361" h="1733552">
                <a:moveTo>
                  <a:pt x="0" y="1733552"/>
                </a:moveTo>
                <a:lnTo>
                  <a:pt x="4369361" y="0"/>
                </a:lnTo>
                <a:cubicBezTo>
                  <a:pt x="4367057" y="577851"/>
                  <a:pt x="4364752" y="1155701"/>
                  <a:pt x="4362448" y="1733552"/>
                </a:cubicBezTo>
                <a:lnTo>
                  <a:pt x="0" y="1733552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Triángulo isósceles 14"/>
          <p:cNvSpPr/>
          <p:nvPr userDrawn="1"/>
        </p:nvSpPr>
        <p:spPr>
          <a:xfrm rot="16200000" flipH="1" flipV="1">
            <a:off x="-981075" y="4867275"/>
            <a:ext cx="2952750" cy="1028700"/>
          </a:xfrm>
          <a:custGeom>
            <a:avLst/>
            <a:gdLst>
              <a:gd name="connsiteX0" fmla="*/ 0 w 4362448"/>
              <a:gd name="connsiteY0" fmla="*/ 2533652 h 2533652"/>
              <a:gd name="connsiteX1" fmla="*/ 4362448 w 4362448"/>
              <a:gd name="connsiteY1" fmla="*/ 0 h 2533652"/>
              <a:gd name="connsiteX2" fmla="*/ 4362448 w 4362448"/>
              <a:gd name="connsiteY2" fmla="*/ 2533652 h 2533652"/>
              <a:gd name="connsiteX3" fmla="*/ 0 w 4362448"/>
              <a:gd name="connsiteY3" fmla="*/ 2533652 h 2533652"/>
              <a:gd name="connsiteX0" fmla="*/ 0 w 4362448"/>
              <a:gd name="connsiteY0" fmla="*/ 1600202 h 1600202"/>
              <a:gd name="connsiteX1" fmla="*/ 4324348 w 4362448"/>
              <a:gd name="connsiteY1" fmla="*/ 0 h 1600202"/>
              <a:gd name="connsiteX2" fmla="*/ 4362448 w 4362448"/>
              <a:gd name="connsiteY2" fmla="*/ 1600202 h 1600202"/>
              <a:gd name="connsiteX3" fmla="*/ 0 w 4362448"/>
              <a:gd name="connsiteY3" fmla="*/ 1600202 h 1600202"/>
              <a:gd name="connsiteX0" fmla="*/ 0 w 4381498"/>
              <a:gd name="connsiteY0" fmla="*/ 1752602 h 1752602"/>
              <a:gd name="connsiteX1" fmla="*/ 4381498 w 4381498"/>
              <a:gd name="connsiteY1" fmla="*/ 0 h 1752602"/>
              <a:gd name="connsiteX2" fmla="*/ 4362448 w 4381498"/>
              <a:gd name="connsiteY2" fmla="*/ 1752602 h 1752602"/>
              <a:gd name="connsiteX3" fmla="*/ 0 w 4381498"/>
              <a:gd name="connsiteY3" fmla="*/ 1752602 h 1752602"/>
              <a:gd name="connsiteX0" fmla="*/ 0 w 4369361"/>
              <a:gd name="connsiteY0" fmla="*/ 1733552 h 1733552"/>
              <a:gd name="connsiteX1" fmla="*/ 4369361 w 4369361"/>
              <a:gd name="connsiteY1" fmla="*/ 0 h 1733552"/>
              <a:gd name="connsiteX2" fmla="*/ 4362448 w 4369361"/>
              <a:gd name="connsiteY2" fmla="*/ 1733552 h 1733552"/>
              <a:gd name="connsiteX3" fmla="*/ 0 w 4369361"/>
              <a:gd name="connsiteY3" fmla="*/ 1733552 h 173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69361" h="1733552">
                <a:moveTo>
                  <a:pt x="0" y="1733552"/>
                </a:moveTo>
                <a:lnTo>
                  <a:pt x="4369361" y="0"/>
                </a:lnTo>
                <a:cubicBezTo>
                  <a:pt x="4367057" y="577851"/>
                  <a:pt x="4364752" y="1155701"/>
                  <a:pt x="4362448" y="1733552"/>
                </a:cubicBezTo>
                <a:lnTo>
                  <a:pt x="0" y="173355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Triángulo isósceles 14"/>
          <p:cNvSpPr/>
          <p:nvPr userDrawn="1"/>
        </p:nvSpPr>
        <p:spPr>
          <a:xfrm rot="16200000" flipH="1" flipV="1">
            <a:off x="-528635" y="4605335"/>
            <a:ext cx="2781300" cy="1724029"/>
          </a:xfrm>
          <a:custGeom>
            <a:avLst/>
            <a:gdLst>
              <a:gd name="connsiteX0" fmla="*/ 0 w 4362448"/>
              <a:gd name="connsiteY0" fmla="*/ 2533652 h 2533652"/>
              <a:gd name="connsiteX1" fmla="*/ 4362448 w 4362448"/>
              <a:gd name="connsiteY1" fmla="*/ 0 h 2533652"/>
              <a:gd name="connsiteX2" fmla="*/ 4362448 w 4362448"/>
              <a:gd name="connsiteY2" fmla="*/ 2533652 h 2533652"/>
              <a:gd name="connsiteX3" fmla="*/ 0 w 4362448"/>
              <a:gd name="connsiteY3" fmla="*/ 2533652 h 2533652"/>
              <a:gd name="connsiteX0" fmla="*/ 0 w 4362448"/>
              <a:gd name="connsiteY0" fmla="*/ 1600202 h 1600202"/>
              <a:gd name="connsiteX1" fmla="*/ 4324348 w 4362448"/>
              <a:gd name="connsiteY1" fmla="*/ 0 h 1600202"/>
              <a:gd name="connsiteX2" fmla="*/ 4362448 w 4362448"/>
              <a:gd name="connsiteY2" fmla="*/ 1600202 h 1600202"/>
              <a:gd name="connsiteX3" fmla="*/ 0 w 4362448"/>
              <a:gd name="connsiteY3" fmla="*/ 1600202 h 1600202"/>
              <a:gd name="connsiteX0" fmla="*/ 0 w 4381498"/>
              <a:gd name="connsiteY0" fmla="*/ 1752602 h 1752602"/>
              <a:gd name="connsiteX1" fmla="*/ 4381498 w 4381498"/>
              <a:gd name="connsiteY1" fmla="*/ 0 h 1752602"/>
              <a:gd name="connsiteX2" fmla="*/ 4362448 w 4381498"/>
              <a:gd name="connsiteY2" fmla="*/ 1752602 h 1752602"/>
              <a:gd name="connsiteX3" fmla="*/ 0 w 4381498"/>
              <a:gd name="connsiteY3" fmla="*/ 1752602 h 1752602"/>
              <a:gd name="connsiteX0" fmla="*/ 0 w 4369361"/>
              <a:gd name="connsiteY0" fmla="*/ 1733552 h 1733552"/>
              <a:gd name="connsiteX1" fmla="*/ 4369361 w 4369361"/>
              <a:gd name="connsiteY1" fmla="*/ 0 h 1733552"/>
              <a:gd name="connsiteX2" fmla="*/ 4362448 w 4369361"/>
              <a:gd name="connsiteY2" fmla="*/ 1733552 h 1733552"/>
              <a:gd name="connsiteX3" fmla="*/ 0 w 4369361"/>
              <a:gd name="connsiteY3" fmla="*/ 1733552 h 173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69361" h="1733552">
                <a:moveTo>
                  <a:pt x="0" y="1733552"/>
                </a:moveTo>
                <a:lnTo>
                  <a:pt x="4369361" y="0"/>
                </a:lnTo>
                <a:cubicBezTo>
                  <a:pt x="4367057" y="577851"/>
                  <a:pt x="4364752" y="1155701"/>
                  <a:pt x="4362448" y="1733552"/>
                </a:cubicBezTo>
                <a:lnTo>
                  <a:pt x="0" y="1733552"/>
                </a:lnTo>
                <a:close/>
              </a:path>
            </a:pathLst>
          </a:custGeom>
          <a:solidFill>
            <a:schemeClr val="bg1">
              <a:lumMod val="7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Triángulo isósceles 14"/>
          <p:cNvSpPr/>
          <p:nvPr userDrawn="1"/>
        </p:nvSpPr>
        <p:spPr>
          <a:xfrm rot="5400000" flipH="1">
            <a:off x="-2457456" y="2419345"/>
            <a:ext cx="6858008" cy="2019304"/>
          </a:xfrm>
          <a:custGeom>
            <a:avLst/>
            <a:gdLst>
              <a:gd name="connsiteX0" fmla="*/ 0 w 4362448"/>
              <a:gd name="connsiteY0" fmla="*/ 2533652 h 2533652"/>
              <a:gd name="connsiteX1" fmla="*/ 4362448 w 4362448"/>
              <a:gd name="connsiteY1" fmla="*/ 0 h 2533652"/>
              <a:gd name="connsiteX2" fmla="*/ 4362448 w 4362448"/>
              <a:gd name="connsiteY2" fmla="*/ 2533652 h 2533652"/>
              <a:gd name="connsiteX3" fmla="*/ 0 w 4362448"/>
              <a:gd name="connsiteY3" fmla="*/ 2533652 h 2533652"/>
              <a:gd name="connsiteX0" fmla="*/ 0 w 4362448"/>
              <a:gd name="connsiteY0" fmla="*/ 1600202 h 1600202"/>
              <a:gd name="connsiteX1" fmla="*/ 4324348 w 4362448"/>
              <a:gd name="connsiteY1" fmla="*/ 0 h 1600202"/>
              <a:gd name="connsiteX2" fmla="*/ 4362448 w 4362448"/>
              <a:gd name="connsiteY2" fmla="*/ 1600202 h 1600202"/>
              <a:gd name="connsiteX3" fmla="*/ 0 w 4362448"/>
              <a:gd name="connsiteY3" fmla="*/ 1600202 h 1600202"/>
              <a:gd name="connsiteX0" fmla="*/ 0 w 4381498"/>
              <a:gd name="connsiteY0" fmla="*/ 1752602 h 1752602"/>
              <a:gd name="connsiteX1" fmla="*/ 4381498 w 4381498"/>
              <a:gd name="connsiteY1" fmla="*/ 0 h 1752602"/>
              <a:gd name="connsiteX2" fmla="*/ 4362448 w 4381498"/>
              <a:gd name="connsiteY2" fmla="*/ 1752602 h 1752602"/>
              <a:gd name="connsiteX3" fmla="*/ 0 w 4381498"/>
              <a:gd name="connsiteY3" fmla="*/ 1752602 h 1752602"/>
              <a:gd name="connsiteX0" fmla="*/ 0 w 4369361"/>
              <a:gd name="connsiteY0" fmla="*/ 1733552 h 1733552"/>
              <a:gd name="connsiteX1" fmla="*/ 4369361 w 4369361"/>
              <a:gd name="connsiteY1" fmla="*/ 0 h 1733552"/>
              <a:gd name="connsiteX2" fmla="*/ 4362448 w 4369361"/>
              <a:gd name="connsiteY2" fmla="*/ 1733552 h 1733552"/>
              <a:gd name="connsiteX3" fmla="*/ 0 w 4369361"/>
              <a:gd name="connsiteY3" fmla="*/ 1733552 h 173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69361" h="1733552">
                <a:moveTo>
                  <a:pt x="0" y="1733552"/>
                </a:moveTo>
                <a:lnTo>
                  <a:pt x="4369361" y="0"/>
                </a:lnTo>
                <a:cubicBezTo>
                  <a:pt x="4367057" y="577851"/>
                  <a:pt x="4364752" y="1155701"/>
                  <a:pt x="4362448" y="1733552"/>
                </a:cubicBezTo>
                <a:lnTo>
                  <a:pt x="0" y="1733552"/>
                </a:lnTo>
                <a:close/>
              </a:path>
            </a:pathLst>
          </a:custGeom>
          <a:solidFill>
            <a:schemeClr val="accent5">
              <a:lumMod val="7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Imagen 11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7568" y="188640"/>
            <a:ext cx="1131551" cy="67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16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CuadroTexto"/>
          <p:cNvSpPr txBox="1"/>
          <p:nvPr/>
        </p:nvSpPr>
        <p:spPr>
          <a:xfrm>
            <a:off x="3131840" y="177282"/>
            <a:ext cx="35090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 smtClean="0">
                <a:solidFill>
                  <a:schemeClr val="accent1">
                    <a:lumMod val="50000"/>
                  </a:schemeClr>
                </a:solidFill>
              </a:rPr>
              <a:t>Presentación:</a:t>
            </a:r>
            <a:endParaRPr lang="es-ES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4 CuadroTexto"/>
          <p:cNvSpPr txBox="1"/>
          <p:nvPr/>
        </p:nvSpPr>
        <p:spPr>
          <a:xfrm>
            <a:off x="5483660" y="6381328"/>
            <a:ext cx="2695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Paz,  mayo de 2020</a:t>
            </a:r>
            <a:endParaRPr lang="es-ES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864" y="980728"/>
            <a:ext cx="4248472" cy="5199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25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475656" y="1628800"/>
            <a:ext cx="736281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AutoNum type="arabicPeriod"/>
            </a:pPr>
            <a:r>
              <a:rPr lang="es-MX" sz="2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¿Por qué es importante la transparencia y acceso a la información en el sector  hidrocarburos?</a:t>
            </a:r>
          </a:p>
          <a:p>
            <a:pPr marL="342900" indent="-342900">
              <a:spcAft>
                <a:spcPts val="1200"/>
              </a:spcAft>
              <a:buAutoNum type="arabicPeriod"/>
            </a:pPr>
            <a:r>
              <a:rPr lang="es-MX" sz="2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Resumen de las </a:t>
            </a:r>
            <a:r>
              <a:rPr lang="es-MX" sz="2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s-MX" sz="2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uenas prácticas en las industrias extractivas.</a:t>
            </a:r>
          </a:p>
          <a:p>
            <a:pPr marL="342900" indent="-342900">
              <a:spcAft>
                <a:spcPts val="1200"/>
              </a:spcAft>
              <a:buAutoNum type="arabicPeriod"/>
            </a:pPr>
            <a:r>
              <a:rPr lang="es-MX" sz="2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explorarán 2 páginas web de México y Colombia que implementaron políticas de transparencia y acceso a la información.</a:t>
            </a:r>
          </a:p>
          <a:p>
            <a:pPr marL="342900" indent="-342900">
              <a:spcAft>
                <a:spcPts val="1200"/>
              </a:spcAft>
              <a:buAutoNum type="arabicPeriod"/>
            </a:pPr>
            <a:r>
              <a:rPr lang="es-MX" sz="2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Reflexiones finales.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endParaRPr lang="es-MX" sz="24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11 CuadroTexto"/>
          <p:cNvSpPr txBox="1"/>
          <p:nvPr/>
        </p:nvSpPr>
        <p:spPr>
          <a:xfrm>
            <a:off x="1403648" y="548680"/>
            <a:ext cx="5130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2800" b="1" cap="small">
                <a:solidFill>
                  <a:schemeClr val="bg1"/>
                </a:solidFill>
                <a:ea typeface="Tahoma" pitchFamily="34" charset="0"/>
                <a:cs typeface="Tahoma" pitchFamily="34" charset="0"/>
              </a:defRPr>
            </a:lvl1pPr>
          </a:lstStyle>
          <a:p>
            <a:pPr algn="r"/>
            <a:r>
              <a:rPr lang="es-ES" sz="4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Contenido</a:t>
            </a:r>
            <a:endParaRPr lang="es-ES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17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2051720" y="2348880"/>
            <a:ext cx="669674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dirty="0"/>
              <a:t>El objetivo del documento es mostrar las </a:t>
            </a:r>
            <a:r>
              <a:rPr lang="es-ES" sz="2800" b="1" dirty="0"/>
              <a:t>buenas prácticas en IIEE</a:t>
            </a:r>
            <a:r>
              <a:rPr lang="es-ES" sz="2800" dirty="0"/>
              <a:t>, para que con esa base se </a:t>
            </a:r>
            <a:r>
              <a:rPr lang="es-ES" sz="2800" b="1" dirty="0"/>
              <a:t>mejoren en el país las políticas que promueven la transparencia y acceso a la información</a:t>
            </a:r>
            <a:r>
              <a:rPr lang="es-ES" sz="2800" dirty="0"/>
              <a:t> en esos sectores</a:t>
            </a:r>
            <a:r>
              <a:rPr lang="es-ES" sz="2800" dirty="0" smtClean="0"/>
              <a:t>.</a:t>
            </a:r>
          </a:p>
          <a:p>
            <a:endParaRPr lang="es-ES_tradnl" sz="2800" dirty="0"/>
          </a:p>
          <a:p>
            <a:r>
              <a:rPr lang="es-ES" sz="2800" dirty="0"/>
              <a:t>No se busca evaluar a cuál de estas iniciativas se debería alinear Bolivia.</a:t>
            </a:r>
            <a:endParaRPr lang="es-ES_tradnl" sz="28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982" y="908720"/>
            <a:ext cx="1980220" cy="1094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43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CuadroTexto"/>
          <p:cNvSpPr txBox="1"/>
          <p:nvPr/>
        </p:nvSpPr>
        <p:spPr>
          <a:xfrm>
            <a:off x="1835696" y="1492042"/>
            <a:ext cx="69847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BO" sz="2400" b="1" dirty="0"/>
              <a:t>Capacidad de los organismos públicos para dar a conocer información, datos, políticas e incluir la posibilidad de verificar su exactitud por parte de la sociedad civil.</a:t>
            </a:r>
          </a:p>
        </p:txBody>
      </p:sp>
      <p:graphicFrame>
        <p:nvGraphicFramePr>
          <p:cNvPr id="4" name="18 Diagrama"/>
          <p:cNvGraphicFramePr/>
          <p:nvPr>
            <p:extLst>
              <p:ext uri="{D42A27DB-BD31-4B8C-83A1-F6EECF244321}">
                <p14:modId xmlns:p14="http://schemas.microsoft.com/office/powerpoint/2010/main" val="2030771838"/>
              </p:ext>
            </p:extLst>
          </p:nvPr>
        </p:nvGraphicFramePr>
        <p:xfrm>
          <a:off x="2195736" y="3212976"/>
          <a:ext cx="5832648" cy="3312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11 CuadroTexto"/>
          <p:cNvSpPr txBox="1"/>
          <p:nvPr/>
        </p:nvSpPr>
        <p:spPr>
          <a:xfrm>
            <a:off x="1475656" y="832937"/>
            <a:ext cx="68587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2800" b="1" cap="small">
                <a:solidFill>
                  <a:schemeClr val="bg1"/>
                </a:solidFill>
                <a:ea typeface="Tahoma" pitchFamily="34" charset="0"/>
                <a:cs typeface="Tahoma" pitchFamily="34" charset="0"/>
              </a:defRPr>
            </a:lvl1pPr>
          </a:lstStyle>
          <a:p>
            <a:pPr algn="r"/>
            <a:r>
              <a:rPr lang="es-ES" sz="27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Transparencia y Acceso a Información </a:t>
            </a:r>
            <a:endParaRPr lang="es-ES" sz="27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857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1 CuadroTexto"/>
          <p:cNvSpPr txBox="1"/>
          <p:nvPr/>
        </p:nvSpPr>
        <p:spPr>
          <a:xfrm>
            <a:off x="2843808" y="368347"/>
            <a:ext cx="475252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2800" b="1" cap="small">
                <a:solidFill>
                  <a:schemeClr val="bg1"/>
                </a:solidFill>
                <a:ea typeface="Tahoma" pitchFamily="34" charset="0"/>
                <a:cs typeface="Tahoma" pitchFamily="34" charset="0"/>
              </a:defRPr>
            </a:lvl1pPr>
          </a:lstStyle>
          <a:p>
            <a:pPr algn="l"/>
            <a:r>
              <a:rPr lang="es-MX" sz="2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MX" sz="26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lang="es-MX" sz="2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qué </a:t>
            </a:r>
            <a:r>
              <a:rPr lang="es-MX" sz="26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importante la </a:t>
            </a:r>
            <a:br>
              <a:rPr lang="es-MX" sz="26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6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transparencia en el sector hidrocarburos?</a:t>
            </a:r>
            <a:endParaRPr lang="es-ES" sz="2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redondeado 3"/>
          <p:cNvSpPr/>
          <p:nvPr/>
        </p:nvSpPr>
        <p:spPr>
          <a:xfrm>
            <a:off x="395536" y="2350291"/>
            <a:ext cx="3600400" cy="8763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400" dirty="0" smtClean="0"/>
              <a:t>Los hidrocarburos son recursos no renovables</a:t>
            </a:r>
            <a:endParaRPr lang="es-ES" sz="2400" dirty="0"/>
          </a:p>
        </p:txBody>
      </p:sp>
      <p:sp>
        <p:nvSpPr>
          <p:cNvPr id="5" name="Rectángulo redondeado 4"/>
          <p:cNvSpPr/>
          <p:nvPr/>
        </p:nvSpPr>
        <p:spPr>
          <a:xfrm>
            <a:off x="379837" y="3504820"/>
            <a:ext cx="3616099" cy="87634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400" dirty="0" smtClean="0"/>
              <a:t>Manejo de altos montos en pagos e inversiones </a:t>
            </a:r>
            <a:endParaRPr lang="es-ES" sz="2400" dirty="0"/>
          </a:p>
        </p:txBody>
      </p:sp>
      <p:sp>
        <p:nvSpPr>
          <p:cNvPr id="6" name="Rectángulo redondeado 5"/>
          <p:cNvSpPr/>
          <p:nvPr/>
        </p:nvSpPr>
        <p:spPr>
          <a:xfrm>
            <a:off x="377102" y="4712892"/>
            <a:ext cx="3618834" cy="87634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400" dirty="0" smtClean="0"/>
              <a:t>Uso de la renta petrolera</a:t>
            </a:r>
            <a:endParaRPr lang="es-ES" sz="2400" dirty="0"/>
          </a:p>
        </p:txBody>
      </p:sp>
      <p:cxnSp>
        <p:nvCxnSpPr>
          <p:cNvPr id="9" name="Conector recto 8"/>
          <p:cNvCxnSpPr/>
          <p:nvPr/>
        </p:nvCxnSpPr>
        <p:spPr>
          <a:xfrm>
            <a:off x="4211960" y="1916832"/>
            <a:ext cx="72008" cy="4320480"/>
          </a:xfrm>
          <a:prstGeom prst="line">
            <a:avLst/>
          </a:prstGeom>
          <a:ln w="571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aphicFrame>
        <p:nvGraphicFramePr>
          <p:cNvPr id="10" name="Diagrama 9"/>
          <p:cNvGraphicFramePr/>
          <p:nvPr>
            <p:extLst>
              <p:ext uri="{D42A27DB-BD31-4B8C-83A1-F6EECF244321}">
                <p14:modId xmlns:p14="http://schemas.microsoft.com/office/powerpoint/2010/main" val="1207549383"/>
              </p:ext>
            </p:extLst>
          </p:nvPr>
        </p:nvGraphicFramePr>
        <p:xfrm>
          <a:off x="4499992" y="2132856"/>
          <a:ext cx="451182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CuadroTexto 10"/>
          <p:cNvSpPr txBox="1"/>
          <p:nvPr/>
        </p:nvSpPr>
        <p:spPr>
          <a:xfrm>
            <a:off x="4479420" y="1800099"/>
            <a:ext cx="43384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Las buenas prácticas buscan:</a:t>
            </a:r>
            <a:endParaRPr lang="en-US" sz="22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374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Graphic spid="10" grpId="0">
        <p:bldAsOne/>
      </p:bldGraphic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a libre 4"/>
          <p:cNvSpPr/>
          <p:nvPr/>
        </p:nvSpPr>
        <p:spPr>
          <a:xfrm>
            <a:off x="2395479" y="910551"/>
            <a:ext cx="5992950" cy="1908403"/>
          </a:xfrm>
          <a:custGeom>
            <a:avLst/>
            <a:gdLst>
              <a:gd name="connsiteX0" fmla="*/ 0 w 5992950"/>
              <a:gd name="connsiteY0" fmla="*/ 238550 h 1908403"/>
              <a:gd name="connsiteX1" fmla="*/ 5038749 w 5992950"/>
              <a:gd name="connsiteY1" fmla="*/ 238550 h 1908403"/>
              <a:gd name="connsiteX2" fmla="*/ 5038749 w 5992950"/>
              <a:gd name="connsiteY2" fmla="*/ 0 h 1908403"/>
              <a:gd name="connsiteX3" fmla="*/ 5992950 w 5992950"/>
              <a:gd name="connsiteY3" fmla="*/ 954202 h 1908403"/>
              <a:gd name="connsiteX4" fmla="*/ 5038749 w 5992950"/>
              <a:gd name="connsiteY4" fmla="*/ 1908403 h 1908403"/>
              <a:gd name="connsiteX5" fmla="*/ 5038749 w 5992950"/>
              <a:gd name="connsiteY5" fmla="*/ 1669853 h 1908403"/>
              <a:gd name="connsiteX6" fmla="*/ 0 w 5992950"/>
              <a:gd name="connsiteY6" fmla="*/ 1669853 h 1908403"/>
              <a:gd name="connsiteX7" fmla="*/ 0 w 5992950"/>
              <a:gd name="connsiteY7" fmla="*/ 238550 h 190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92950" h="1908403">
                <a:moveTo>
                  <a:pt x="0" y="238550"/>
                </a:moveTo>
                <a:lnTo>
                  <a:pt x="5038749" y="238550"/>
                </a:lnTo>
                <a:lnTo>
                  <a:pt x="5038749" y="0"/>
                </a:lnTo>
                <a:lnTo>
                  <a:pt x="5992950" y="954202"/>
                </a:lnTo>
                <a:lnTo>
                  <a:pt x="5038749" y="1908403"/>
                </a:lnTo>
                <a:lnTo>
                  <a:pt x="5038749" y="1669853"/>
                </a:lnTo>
                <a:lnTo>
                  <a:pt x="0" y="1669853"/>
                </a:lnTo>
                <a:lnTo>
                  <a:pt x="0" y="238550"/>
                </a:lnTo>
                <a:close/>
              </a:path>
            </a:pathLst>
          </a:custGeom>
        </p:spPr>
        <p:style>
          <a:lnRef idx="2"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890" tIns="247440" rIns="724541" bIns="247440" numCol="1" spcCol="1270" anchor="t" anchorCtr="0">
            <a:noAutofit/>
          </a:bodyPr>
          <a:lstStyle/>
          <a:p>
            <a:pPr marL="114300" lvl="1" indent="-114300" algn="l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ES" sz="1400" b="0" kern="1200" dirty="0" smtClean="0"/>
              <a:t>52 países adheridos (Colombia, Argentina, México, Perú).</a:t>
            </a:r>
            <a:endParaRPr lang="es-ES" sz="1400" b="0" kern="1200" dirty="0"/>
          </a:p>
          <a:p>
            <a:pPr marL="114300" lvl="1" indent="-114300" algn="l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ES" sz="1400" b="0" kern="1200" dirty="0" smtClean="0"/>
              <a:t>Se dirige por un Consejo que evalúa el cumplimiento de los estándares.</a:t>
            </a:r>
            <a:endParaRPr lang="es-ES" sz="1400" b="0" kern="1200" dirty="0"/>
          </a:p>
          <a:p>
            <a:pPr marL="114300" lvl="1" indent="-114300" algn="l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ES" sz="1400" b="0" kern="1200" dirty="0" smtClean="0"/>
              <a:t>Solicita implementación de una comisión tripartita, marco legal claro, plan de implementación EITI e información sobre pagos, contratos, producción, licencias de explotación, distribución de ingresos e impactos ambientales.</a:t>
            </a:r>
            <a:endParaRPr lang="es-ES" sz="1400" b="0" kern="1200" dirty="0"/>
          </a:p>
        </p:txBody>
      </p:sp>
      <p:sp>
        <p:nvSpPr>
          <p:cNvPr id="6" name="Forma libre 5"/>
          <p:cNvSpPr/>
          <p:nvPr/>
        </p:nvSpPr>
        <p:spPr>
          <a:xfrm>
            <a:off x="467538" y="1193865"/>
            <a:ext cx="1927941" cy="1341774"/>
          </a:xfrm>
          <a:custGeom>
            <a:avLst/>
            <a:gdLst>
              <a:gd name="connsiteX0" fmla="*/ 0 w 1927941"/>
              <a:gd name="connsiteY0" fmla="*/ 223633 h 1341774"/>
              <a:gd name="connsiteX1" fmla="*/ 223633 w 1927941"/>
              <a:gd name="connsiteY1" fmla="*/ 0 h 1341774"/>
              <a:gd name="connsiteX2" fmla="*/ 1704308 w 1927941"/>
              <a:gd name="connsiteY2" fmla="*/ 0 h 1341774"/>
              <a:gd name="connsiteX3" fmla="*/ 1927941 w 1927941"/>
              <a:gd name="connsiteY3" fmla="*/ 223633 h 1341774"/>
              <a:gd name="connsiteX4" fmla="*/ 1927941 w 1927941"/>
              <a:gd name="connsiteY4" fmla="*/ 1118141 h 1341774"/>
              <a:gd name="connsiteX5" fmla="*/ 1704308 w 1927941"/>
              <a:gd name="connsiteY5" fmla="*/ 1341774 h 1341774"/>
              <a:gd name="connsiteX6" fmla="*/ 223633 w 1927941"/>
              <a:gd name="connsiteY6" fmla="*/ 1341774 h 1341774"/>
              <a:gd name="connsiteX7" fmla="*/ 0 w 1927941"/>
              <a:gd name="connsiteY7" fmla="*/ 1118141 h 1341774"/>
              <a:gd name="connsiteX8" fmla="*/ 0 w 1927941"/>
              <a:gd name="connsiteY8" fmla="*/ 223633 h 1341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27941" h="1341774">
                <a:moveTo>
                  <a:pt x="0" y="223633"/>
                </a:moveTo>
                <a:cubicBezTo>
                  <a:pt x="0" y="100124"/>
                  <a:pt x="100124" y="0"/>
                  <a:pt x="223633" y="0"/>
                </a:cubicBezTo>
                <a:lnTo>
                  <a:pt x="1704308" y="0"/>
                </a:lnTo>
                <a:cubicBezTo>
                  <a:pt x="1827817" y="0"/>
                  <a:pt x="1927941" y="100124"/>
                  <a:pt x="1927941" y="223633"/>
                </a:cubicBezTo>
                <a:lnTo>
                  <a:pt x="1927941" y="1118141"/>
                </a:lnTo>
                <a:cubicBezTo>
                  <a:pt x="1927941" y="1241650"/>
                  <a:pt x="1827817" y="1341774"/>
                  <a:pt x="1704308" y="1341774"/>
                </a:cubicBezTo>
                <a:lnTo>
                  <a:pt x="223633" y="1341774"/>
                </a:lnTo>
                <a:cubicBezTo>
                  <a:pt x="100124" y="1341774"/>
                  <a:pt x="0" y="1241650"/>
                  <a:pt x="0" y="1118141"/>
                </a:cubicBezTo>
                <a:lnTo>
                  <a:pt x="0" y="22363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0270" tIns="97885" rIns="130270" bIns="97885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700" b="1" kern="1200" dirty="0" smtClean="0"/>
              <a:t>Iniciativa para la Transparencia en las Industrias Extractiva (EITI)</a:t>
            </a:r>
            <a:endParaRPr lang="es-ES" sz="1700" b="1" kern="1200" dirty="0"/>
          </a:p>
        </p:txBody>
      </p:sp>
      <p:sp>
        <p:nvSpPr>
          <p:cNvPr id="7" name="Forma libre 6"/>
          <p:cNvSpPr/>
          <p:nvPr/>
        </p:nvSpPr>
        <p:spPr>
          <a:xfrm>
            <a:off x="2397367" y="2987343"/>
            <a:ext cx="5991059" cy="1683890"/>
          </a:xfrm>
          <a:custGeom>
            <a:avLst/>
            <a:gdLst>
              <a:gd name="connsiteX0" fmla="*/ 0 w 5991059"/>
              <a:gd name="connsiteY0" fmla="*/ 210486 h 1683890"/>
              <a:gd name="connsiteX1" fmla="*/ 5149114 w 5991059"/>
              <a:gd name="connsiteY1" fmla="*/ 210486 h 1683890"/>
              <a:gd name="connsiteX2" fmla="*/ 5149114 w 5991059"/>
              <a:gd name="connsiteY2" fmla="*/ 0 h 1683890"/>
              <a:gd name="connsiteX3" fmla="*/ 5991059 w 5991059"/>
              <a:gd name="connsiteY3" fmla="*/ 841945 h 1683890"/>
              <a:gd name="connsiteX4" fmla="*/ 5149114 w 5991059"/>
              <a:gd name="connsiteY4" fmla="*/ 1683890 h 1683890"/>
              <a:gd name="connsiteX5" fmla="*/ 5149114 w 5991059"/>
              <a:gd name="connsiteY5" fmla="*/ 1473404 h 1683890"/>
              <a:gd name="connsiteX6" fmla="*/ 0 w 5991059"/>
              <a:gd name="connsiteY6" fmla="*/ 1473404 h 1683890"/>
              <a:gd name="connsiteX7" fmla="*/ 0 w 5991059"/>
              <a:gd name="connsiteY7" fmla="*/ 210486 h 1683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91059" h="1683890">
                <a:moveTo>
                  <a:pt x="0" y="210486"/>
                </a:moveTo>
                <a:lnTo>
                  <a:pt x="5149114" y="210486"/>
                </a:lnTo>
                <a:lnTo>
                  <a:pt x="5149114" y="0"/>
                </a:lnTo>
                <a:lnTo>
                  <a:pt x="5991059" y="841945"/>
                </a:lnTo>
                <a:lnTo>
                  <a:pt x="5149114" y="1683890"/>
                </a:lnTo>
                <a:lnTo>
                  <a:pt x="5149114" y="1473404"/>
                </a:lnTo>
                <a:lnTo>
                  <a:pt x="0" y="1473404"/>
                </a:lnTo>
                <a:lnTo>
                  <a:pt x="0" y="210486"/>
                </a:lnTo>
                <a:close/>
              </a:path>
            </a:pathLst>
          </a:custGeom>
        </p:spPr>
        <p:style>
          <a:lnRef idx="2"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255" tIns="218741" rIns="639714" bIns="218741" numCol="1" spcCol="1270" anchor="t" anchorCtr="0">
            <a:noAutofit/>
          </a:bodyPr>
          <a:lstStyle/>
          <a:p>
            <a:pPr marL="114300" lvl="1" indent="-11430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ES" sz="1300" b="0" kern="1200" dirty="0" smtClean="0"/>
              <a:t>Red global de 700 organizaciones de la sociedad civil buscan promover la transparencia en más de 40 países.</a:t>
            </a:r>
            <a:endParaRPr lang="es-ES" sz="1300" b="0" kern="1200" dirty="0"/>
          </a:p>
          <a:p>
            <a:pPr marL="114300" lvl="1" indent="-11430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ES" sz="1300" b="0" kern="1200" dirty="0" smtClean="0"/>
              <a:t>Se dirige por un Comité Directivo Global elegido cada 3 años.</a:t>
            </a:r>
            <a:endParaRPr lang="es-ES" sz="1300" b="0" kern="1200" dirty="0"/>
          </a:p>
          <a:p>
            <a:pPr marL="114300" lvl="1" indent="-11430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ES" sz="1300" b="0" kern="1200" dirty="0" smtClean="0"/>
              <a:t> Se solicita a las empresas publicar lo que reciben y cuánto pagan al Estado, contratos de las empresas en cada país,  se promueven plataformas para que sea escuchada la sociedad civil, se capacita periódicamente a los ciudadanos para que usen la información.</a:t>
            </a:r>
            <a:endParaRPr lang="es-ES" sz="1300" b="0" kern="1200" dirty="0"/>
          </a:p>
        </p:txBody>
      </p:sp>
      <p:sp>
        <p:nvSpPr>
          <p:cNvPr id="8" name="Forma libre 7"/>
          <p:cNvSpPr/>
          <p:nvPr/>
        </p:nvSpPr>
        <p:spPr>
          <a:xfrm>
            <a:off x="467541" y="3158401"/>
            <a:ext cx="1929825" cy="1341774"/>
          </a:xfrm>
          <a:custGeom>
            <a:avLst/>
            <a:gdLst>
              <a:gd name="connsiteX0" fmla="*/ 0 w 1929825"/>
              <a:gd name="connsiteY0" fmla="*/ 223633 h 1341774"/>
              <a:gd name="connsiteX1" fmla="*/ 223633 w 1929825"/>
              <a:gd name="connsiteY1" fmla="*/ 0 h 1341774"/>
              <a:gd name="connsiteX2" fmla="*/ 1706192 w 1929825"/>
              <a:gd name="connsiteY2" fmla="*/ 0 h 1341774"/>
              <a:gd name="connsiteX3" fmla="*/ 1929825 w 1929825"/>
              <a:gd name="connsiteY3" fmla="*/ 223633 h 1341774"/>
              <a:gd name="connsiteX4" fmla="*/ 1929825 w 1929825"/>
              <a:gd name="connsiteY4" fmla="*/ 1118141 h 1341774"/>
              <a:gd name="connsiteX5" fmla="*/ 1706192 w 1929825"/>
              <a:gd name="connsiteY5" fmla="*/ 1341774 h 1341774"/>
              <a:gd name="connsiteX6" fmla="*/ 223633 w 1929825"/>
              <a:gd name="connsiteY6" fmla="*/ 1341774 h 1341774"/>
              <a:gd name="connsiteX7" fmla="*/ 0 w 1929825"/>
              <a:gd name="connsiteY7" fmla="*/ 1118141 h 1341774"/>
              <a:gd name="connsiteX8" fmla="*/ 0 w 1929825"/>
              <a:gd name="connsiteY8" fmla="*/ 223633 h 1341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29825" h="1341774">
                <a:moveTo>
                  <a:pt x="0" y="223633"/>
                </a:moveTo>
                <a:cubicBezTo>
                  <a:pt x="0" y="100124"/>
                  <a:pt x="100124" y="0"/>
                  <a:pt x="223633" y="0"/>
                </a:cubicBezTo>
                <a:lnTo>
                  <a:pt x="1706192" y="0"/>
                </a:lnTo>
                <a:cubicBezTo>
                  <a:pt x="1829701" y="0"/>
                  <a:pt x="1929825" y="100124"/>
                  <a:pt x="1929825" y="223633"/>
                </a:cubicBezTo>
                <a:lnTo>
                  <a:pt x="1929825" y="1118141"/>
                </a:lnTo>
                <a:cubicBezTo>
                  <a:pt x="1929825" y="1241650"/>
                  <a:pt x="1829701" y="1341774"/>
                  <a:pt x="1706192" y="1341774"/>
                </a:cubicBezTo>
                <a:lnTo>
                  <a:pt x="223633" y="1341774"/>
                </a:lnTo>
                <a:cubicBezTo>
                  <a:pt x="100124" y="1341774"/>
                  <a:pt x="0" y="1241650"/>
                  <a:pt x="0" y="1118141"/>
                </a:cubicBezTo>
                <a:lnTo>
                  <a:pt x="0" y="22363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4080" tIns="99790" rIns="134080" bIns="9979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800" b="1" kern="1200" smtClean="0"/>
              <a:t>Publica lo que pagas</a:t>
            </a:r>
            <a:endParaRPr lang="es-ES" sz="1800" b="1" kern="1200" dirty="0"/>
          </a:p>
        </p:txBody>
      </p:sp>
      <p:sp>
        <p:nvSpPr>
          <p:cNvPr id="9" name="Forma libre 8"/>
          <p:cNvSpPr/>
          <p:nvPr/>
        </p:nvSpPr>
        <p:spPr>
          <a:xfrm>
            <a:off x="2469378" y="4797152"/>
            <a:ext cx="5847036" cy="1829738"/>
          </a:xfrm>
          <a:custGeom>
            <a:avLst/>
            <a:gdLst>
              <a:gd name="connsiteX0" fmla="*/ 0 w 5847036"/>
              <a:gd name="connsiteY0" fmla="*/ 210486 h 1683890"/>
              <a:gd name="connsiteX1" fmla="*/ 5005091 w 5847036"/>
              <a:gd name="connsiteY1" fmla="*/ 210486 h 1683890"/>
              <a:gd name="connsiteX2" fmla="*/ 5005091 w 5847036"/>
              <a:gd name="connsiteY2" fmla="*/ 0 h 1683890"/>
              <a:gd name="connsiteX3" fmla="*/ 5847036 w 5847036"/>
              <a:gd name="connsiteY3" fmla="*/ 841945 h 1683890"/>
              <a:gd name="connsiteX4" fmla="*/ 5005091 w 5847036"/>
              <a:gd name="connsiteY4" fmla="*/ 1683890 h 1683890"/>
              <a:gd name="connsiteX5" fmla="*/ 5005091 w 5847036"/>
              <a:gd name="connsiteY5" fmla="*/ 1473404 h 1683890"/>
              <a:gd name="connsiteX6" fmla="*/ 0 w 5847036"/>
              <a:gd name="connsiteY6" fmla="*/ 1473404 h 1683890"/>
              <a:gd name="connsiteX7" fmla="*/ 0 w 5847036"/>
              <a:gd name="connsiteY7" fmla="*/ 210486 h 1683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47036" h="1683890">
                <a:moveTo>
                  <a:pt x="0" y="210486"/>
                </a:moveTo>
                <a:lnTo>
                  <a:pt x="5005091" y="210486"/>
                </a:lnTo>
                <a:lnTo>
                  <a:pt x="5005091" y="0"/>
                </a:lnTo>
                <a:lnTo>
                  <a:pt x="5847036" y="841945"/>
                </a:lnTo>
                <a:lnTo>
                  <a:pt x="5005091" y="1683890"/>
                </a:lnTo>
                <a:lnTo>
                  <a:pt x="5005091" y="1473404"/>
                </a:lnTo>
                <a:lnTo>
                  <a:pt x="0" y="1473404"/>
                </a:lnTo>
                <a:lnTo>
                  <a:pt x="0" y="210486"/>
                </a:lnTo>
                <a:close/>
              </a:path>
            </a:pathLst>
          </a:custGeom>
        </p:spPr>
        <p:style>
          <a:lnRef idx="2"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890" tIns="219376" rIns="640349" bIns="219376" numCol="1" spcCol="1270" anchor="t" anchorCtr="0">
            <a:noAutofit/>
          </a:bodyPr>
          <a:lstStyle/>
          <a:p>
            <a:pPr marL="114300" lvl="1" indent="-114300" algn="l" defTabSz="60007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ES" sz="1350" kern="1200" dirty="0" smtClean="0"/>
              <a:t>Son miembros 79 países, 20 gobiernos locales y organizaciones de la sociedad civil.</a:t>
            </a:r>
            <a:endParaRPr lang="es-ES" sz="1350" kern="1200" dirty="0"/>
          </a:p>
          <a:p>
            <a:pPr marL="114300" lvl="1" indent="-114300" algn="l" defTabSz="60007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ES" sz="1350" kern="1200" dirty="0" smtClean="0"/>
              <a:t>Los miembros de la Alianza se comprometen a defender los principios de un gobierno abierto y transparente al aprobar la Declaración de Gobierno Abierto. </a:t>
            </a:r>
            <a:endParaRPr lang="es-ES" sz="1350" kern="1200" dirty="0"/>
          </a:p>
          <a:p>
            <a:pPr marL="114300" lvl="1" indent="-114300" algn="l" defTabSz="60007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ES" sz="1350" kern="1200" dirty="0" smtClean="0"/>
              <a:t>Cada 2 años. los miembros, junto a la sociedad civil, presentan un plan de mejoras sobre transparencia.</a:t>
            </a:r>
            <a:endParaRPr lang="es-ES" sz="1350" kern="1200" dirty="0"/>
          </a:p>
        </p:txBody>
      </p:sp>
      <p:sp>
        <p:nvSpPr>
          <p:cNvPr id="10" name="Forma libre 9"/>
          <p:cNvSpPr/>
          <p:nvPr/>
        </p:nvSpPr>
        <p:spPr>
          <a:xfrm>
            <a:off x="539553" y="5010680"/>
            <a:ext cx="1929825" cy="1341774"/>
          </a:xfrm>
          <a:custGeom>
            <a:avLst/>
            <a:gdLst>
              <a:gd name="connsiteX0" fmla="*/ 0 w 1929825"/>
              <a:gd name="connsiteY0" fmla="*/ 223633 h 1341774"/>
              <a:gd name="connsiteX1" fmla="*/ 223633 w 1929825"/>
              <a:gd name="connsiteY1" fmla="*/ 0 h 1341774"/>
              <a:gd name="connsiteX2" fmla="*/ 1706192 w 1929825"/>
              <a:gd name="connsiteY2" fmla="*/ 0 h 1341774"/>
              <a:gd name="connsiteX3" fmla="*/ 1929825 w 1929825"/>
              <a:gd name="connsiteY3" fmla="*/ 223633 h 1341774"/>
              <a:gd name="connsiteX4" fmla="*/ 1929825 w 1929825"/>
              <a:gd name="connsiteY4" fmla="*/ 1118141 h 1341774"/>
              <a:gd name="connsiteX5" fmla="*/ 1706192 w 1929825"/>
              <a:gd name="connsiteY5" fmla="*/ 1341774 h 1341774"/>
              <a:gd name="connsiteX6" fmla="*/ 223633 w 1929825"/>
              <a:gd name="connsiteY6" fmla="*/ 1341774 h 1341774"/>
              <a:gd name="connsiteX7" fmla="*/ 0 w 1929825"/>
              <a:gd name="connsiteY7" fmla="*/ 1118141 h 1341774"/>
              <a:gd name="connsiteX8" fmla="*/ 0 w 1929825"/>
              <a:gd name="connsiteY8" fmla="*/ 223633 h 1341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29825" h="1341774">
                <a:moveTo>
                  <a:pt x="0" y="223633"/>
                </a:moveTo>
                <a:cubicBezTo>
                  <a:pt x="0" y="100124"/>
                  <a:pt x="100124" y="0"/>
                  <a:pt x="223633" y="0"/>
                </a:cubicBezTo>
                <a:lnTo>
                  <a:pt x="1706192" y="0"/>
                </a:lnTo>
                <a:cubicBezTo>
                  <a:pt x="1829701" y="0"/>
                  <a:pt x="1929825" y="100124"/>
                  <a:pt x="1929825" y="223633"/>
                </a:cubicBezTo>
                <a:lnTo>
                  <a:pt x="1929825" y="1118141"/>
                </a:lnTo>
                <a:cubicBezTo>
                  <a:pt x="1929825" y="1241650"/>
                  <a:pt x="1829701" y="1341774"/>
                  <a:pt x="1706192" y="1341774"/>
                </a:cubicBezTo>
                <a:lnTo>
                  <a:pt x="223633" y="1341774"/>
                </a:lnTo>
                <a:cubicBezTo>
                  <a:pt x="100124" y="1341774"/>
                  <a:pt x="0" y="1241650"/>
                  <a:pt x="0" y="1118141"/>
                </a:cubicBezTo>
                <a:lnTo>
                  <a:pt x="0" y="22363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4080" tIns="99790" rIns="134080" bIns="9979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800" b="1" kern="1200" smtClean="0"/>
              <a:t>Alianza para el gobierno abierto</a:t>
            </a:r>
            <a:endParaRPr lang="es-ES" sz="1800" b="1" kern="1200" dirty="0"/>
          </a:p>
        </p:txBody>
      </p:sp>
      <p:sp>
        <p:nvSpPr>
          <p:cNvPr id="3" name="11 CuadroTexto"/>
          <p:cNvSpPr txBox="1"/>
          <p:nvPr/>
        </p:nvSpPr>
        <p:spPr>
          <a:xfrm>
            <a:off x="1331640" y="260648"/>
            <a:ext cx="6048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2800" b="1" cap="small">
                <a:solidFill>
                  <a:schemeClr val="bg1"/>
                </a:solidFill>
                <a:ea typeface="Tahoma" pitchFamily="34" charset="0"/>
                <a:cs typeface="Tahoma" pitchFamily="34" charset="0"/>
              </a:defRPr>
            </a:lvl1pPr>
          </a:lstStyle>
          <a:p>
            <a:pPr algn="r"/>
            <a:r>
              <a:rPr lang="es-MX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Resumen Buenas Prácticas</a:t>
            </a:r>
            <a:endParaRPr lang="es-ES" sz="27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329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311590602"/>
              </p:ext>
            </p:extLst>
          </p:nvPr>
        </p:nvGraphicFramePr>
        <p:xfrm>
          <a:off x="1043608" y="1196752"/>
          <a:ext cx="7632848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11 CuadroTexto"/>
          <p:cNvSpPr txBox="1"/>
          <p:nvPr/>
        </p:nvSpPr>
        <p:spPr>
          <a:xfrm>
            <a:off x="1403648" y="601524"/>
            <a:ext cx="6192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2800" b="1" cap="small">
                <a:solidFill>
                  <a:schemeClr val="bg1"/>
                </a:solidFill>
                <a:ea typeface="Tahoma" pitchFamily="34" charset="0"/>
                <a:cs typeface="Tahoma" pitchFamily="34" charset="0"/>
              </a:defRPr>
            </a:lvl1pPr>
          </a:lstStyle>
          <a:p>
            <a:pPr algn="r"/>
            <a:r>
              <a:rPr lang="es-MX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Resumen Buenas Prácticas</a:t>
            </a:r>
            <a:endParaRPr lang="es-ES" sz="27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15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7" y="836712"/>
            <a:ext cx="9134903" cy="602128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5" name="Elipse 4"/>
          <p:cNvSpPr/>
          <p:nvPr/>
        </p:nvSpPr>
        <p:spPr>
          <a:xfrm>
            <a:off x="7433097" y="1941206"/>
            <a:ext cx="1048295" cy="31429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11 CuadroTexto"/>
          <p:cNvSpPr txBox="1"/>
          <p:nvPr/>
        </p:nvSpPr>
        <p:spPr>
          <a:xfrm>
            <a:off x="1331640" y="260648"/>
            <a:ext cx="61014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2800" b="1" cap="small">
                <a:solidFill>
                  <a:schemeClr val="bg1"/>
                </a:solidFill>
                <a:ea typeface="Tahoma" pitchFamily="34" charset="0"/>
                <a:cs typeface="Tahoma" pitchFamily="34" charset="0"/>
              </a:defRPr>
            </a:lvl1pPr>
          </a:lstStyle>
          <a:p>
            <a:pPr algn="r"/>
            <a:r>
              <a:rPr lang="es-MX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Páginas web exploradas</a:t>
            </a:r>
            <a:endParaRPr lang="es-ES" sz="27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3509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520" y="1018456"/>
            <a:ext cx="9144000" cy="5839544"/>
          </a:xfrm>
          <a:prstGeom prst="rect">
            <a:avLst/>
          </a:prstGeom>
        </p:spPr>
      </p:pic>
      <p:sp>
        <p:nvSpPr>
          <p:cNvPr id="5" name="Elipse 4"/>
          <p:cNvSpPr/>
          <p:nvPr/>
        </p:nvSpPr>
        <p:spPr>
          <a:xfrm>
            <a:off x="1619672" y="2132856"/>
            <a:ext cx="901337" cy="39607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11 CuadroTexto"/>
          <p:cNvSpPr txBox="1"/>
          <p:nvPr/>
        </p:nvSpPr>
        <p:spPr>
          <a:xfrm>
            <a:off x="1331640" y="260648"/>
            <a:ext cx="61014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2800" b="1" cap="small">
                <a:solidFill>
                  <a:schemeClr val="bg1"/>
                </a:solidFill>
                <a:ea typeface="Tahoma" pitchFamily="34" charset="0"/>
                <a:cs typeface="Tahoma" pitchFamily="34" charset="0"/>
              </a:defRPr>
            </a:lvl1pPr>
          </a:lstStyle>
          <a:p>
            <a:pPr algn="r"/>
            <a:r>
              <a:rPr lang="es-MX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Páginas web exploradas</a:t>
            </a:r>
            <a:endParaRPr lang="es-ES" sz="27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76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48110" y="953894"/>
            <a:ext cx="7218802" cy="5112568"/>
          </a:xfrm>
        </p:spPr>
        <p:txBody>
          <a:bodyPr/>
          <a:lstStyle/>
          <a:p>
            <a:r>
              <a:rPr lang="es-ES" sz="2800" dirty="0" smtClean="0"/>
              <a:t>La alta politización, desinstitucionalización y falta de instrumentos de control hacen que el sector sea vulnerable a la corrupción</a:t>
            </a:r>
            <a:r>
              <a:rPr lang="es-ES" sz="2800" dirty="0" smtClean="0"/>
              <a:t>.</a:t>
            </a:r>
            <a:br>
              <a:rPr lang="es-ES" sz="2800" dirty="0" smtClean="0"/>
            </a:br>
            <a:endParaRPr lang="es-ES" sz="1000" dirty="0" smtClean="0"/>
          </a:p>
          <a:p>
            <a:r>
              <a:rPr lang="es-ES" sz="2800" dirty="0"/>
              <a:t>Ante una urgente necesidad de reestructurar </a:t>
            </a:r>
            <a:r>
              <a:rPr lang="es-ES" sz="2800" dirty="0" smtClean="0"/>
              <a:t>YPFB, </a:t>
            </a:r>
            <a:r>
              <a:rPr lang="es-ES" sz="2800" dirty="0"/>
              <a:t>un pilar fundamental a trabajar debe ser la transparencia</a:t>
            </a:r>
            <a:r>
              <a:rPr lang="es-ES" sz="2800" dirty="0" smtClean="0"/>
              <a:t>.</a:t>
            </a:r>
            <a:br>
              <a:rPr lang="es-ES" sz="2800" dirty="0" smtClean="0"/>
            </a:br>
            <a:endParaRPr lang="es-ES" sz="1000" dirty="0" smtClean="0"/>
          </a:p>
          <a:p>
            <a:r>
              <a:rPr lang="es-ES" sz="2800" dirty="0" smtClean="0"/>
              <a:t>Las políticas de transparencia deben abarcar desde la exploración hasta el gasto de la renta petrolera.</a:t>
            </a:r>
            <a:r>
              <a:rPr lang="en-US" dirty="0"/>
              <a:t>	</a:t>
            </a: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sz="1600" i="1" dirty="0" smtClean="0"/>
              <a:t>Mayo </a:t>
            </a:r>
            <a:r>
              <a:rPr lang="es-ES" sz="1600" i="1" dirty="0" smtClean="0"/>
              <a:t>2020</a:t>
            </a:r>
            <a:endParaRPr lang="en-US" sz="1600" i="1" dirty="0" smtClean="0"/>
          </a:p>
        </p:txBody>
      </p:sp>
      <p:sp>
        <p:nvSpPr>
          <p:cNvPr id="4" name="11 CuadroTexto"/>
          <p:cNvSpPr txBox="1"/>
          <p:nvPr/>
        </p:nvSpPr>
        <p:spPr>
          <a:xfrm>
            <a:off x="-756592" y="404664"/>
            <a:ext cx="7506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2800" b="1" cap="small">
                <a:solidFill>
                  <a:schemeClr val="bg1"/>
                </a:solidFill>
                <a:ea typeface="Tahoma" pitchFamily="34" charset="0"/>
                <a:cs typeface="Tahoma" pitchFamily="34" charset="0"/>
              </a:defRPr>
            </a:lvl1pPr>
          </a:lstStyle>
          <a:p>
            <a:pPr algn="r"/>
            <a:r>
              <a:rPr lang="es-MX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Reflexiones Finales</a:t>
            </a:r>
            <a:endParaRPr lang="es-ES" sz="27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2 Imagen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80" b="15448"/>
          <a:stretch/>
        </p:blipFill>
        <p:spPr>
          <a:xfrm>
            <a:off x="4788024" y="5373215"/>
            <a:ext cx="3742202" cy="1246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29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2129</TotalTime>
  <Words>628</Words>
  <Application>Microsoft Macintosh PowerPoint</Application>
  <PresentationFormat>Presentación en pantalla (4:3)</PresentationFormat>
  <Paragraphs>48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Calibri</vt:lpstr>
      <vt:lpstr>Tahoma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Fundacion Jubileo</Company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Raul</dc:creator>
  <cp:lastModifiedBy>Usuario de Microsoft Office</cp:lastModifiedBy>
  <cp:revision>128</cp:revision>
  <dcterms:created xsi:type="dcterms:W3CDTF">2015-06-22T14:17:21Z</dcterms:created>
  <dcterms:modified xsi:type="dcterms:W3CDTF">2020-05-29T16:29:53Z</dcterms:modified>
</cp:coreProperties>
</file>