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8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9.xml" ContentType="application/vnd.openxmlformats-officedocument.drawingml.chartshapes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drawings/drawing10.xml" ContentType="application/vnd.openxmlformats-officedocument.drawingml.chartshapes+xml"/>
  <Override PartName="/ppt/charts/chart16.xml" ContentType="application/vnd.openxmlformats-officedocument.drawingml.chart+xml"/>
  <Override PartName="/ppt/drawings/drawing11.xml" ContentType="application/vnd.openxmlformats-officedocument.drawingml.chartshapes+xml"/>
  <Override PartName="/ppt/charts/chart17.xml" ContentType="application/vnd.openxmlformats-officedocument.drawingml.chart+xml"/>
  <Override PartName="/ppt/drawings/drawing12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4.xml" ContentType="application/vnd.openxmlformats-officedocument.presentationml.notesSlide+xml"/>
  <Override PartName="/ppt/charts/chart18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9.xml" ContentType="application/vnd.openxmlformats-officedocument.drawingml.chart+xml"/>
  <Override PartName="/ppt/drawings/drawing13.xml" ContentType="application/vnd.openxmlformats-officedocument.drawingml.chartshapes+xml"/>
  <Override PartName="/ppt/charts/chart2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drawings/drawing14.xml" ContentType="application/vnd.openxmlformats-officedocument.drawingml.chartshapes+xml"/>
  <Override PartName="/ppt/notesSlides/notesSlide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23.xml" ContentType="application/vnd.openxmlformats-officedocument.drawingml.chart+xml"/>
  <Override PartName="/ppt/notesSlides/notesSlide10.xml" ContentType="application/vnd.openxmlformats-officedocument.presentationml.notesSlide+xml"/>
  <Override PartName="/ppt/charts/chart2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5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drawings/drawing16.xml" ContentType="application/vnd.openxmlformats-officedocument.drawingml.chartshapes+xml"/>
  <Override PartName="/ppt/charts/chart27.xml" ContentType="application/vnd.openxmlformats-officedocument.drawingml.chart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28.xml" ContentType="application/vnd.openxmlformats-officedocument.drawingml.chart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2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30.xml" ContentType="application/vnd.openxmlformats-officedocument.drawingml.chart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rts/chart31.xml" ContentType="application/vnd.openxmlformats-officedocument.drawingml.chart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charts/chart32.xml" ContentType="application/vnd.openxmlformats-officedocument.drawingml.chart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rts/chart3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3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37.xml" ContentType="application/vnd.openxmlformats-officedocument.drawingml.chart+xml"/>
  <Override PartName="/ppt/drawings/drawing17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8.xml" ContentType="application/vnd.openxmlformats-officedocument.drawingml.chart+xml"/>
  <Override PartName="/ppt/drawings/drawing18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9.xml" ContentType="application/vnd.openxmlformats-officedocument.drawingml.chartshapes+xml"/>
  <Override PartName="/ppt/charts/chart41.xml" ContentType="application/vnd.openxmlformats-officedocument.drawingml.chart+xml"/>
  <Override PartName="/ppt/drawings/drawing20.xml" ContentType="application/vnd.openxmlformats-officedocument.drawingml.chartshapes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notesSlides/notesSlide14.xml" ContentType="application/vnd.openxmlformats-officedocument.presentationml.notesSlide+xml"/>
  <Override PartName="/ppt/charts/chart46.xml" ContentType="application/vnd.openxmlformats-officedocument.drawingml.chart+xml"/>
  <Override PartName="/ppt/notesSlides/notesSlide15.xml" ContentType="application/vnd.openxmlformats-officedocument.presentationml.notesSlide+xml"/>
  <Override PartName="/ppt/charts/chart47.xml" ContentType="application/vnd.openxmlformats-officedocument.drawingml.chart+xml"/>
  <Override PartName="/ppt/drawings/drawing21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8.xml" ContentType="application/vnd.openxmlformats-officedocument.drawingml.chart+xml"/>
  <Override PartName="/ppt/drawings/drawing22.xml" ContentType="application/vnd.openxmlformats-officedocument.drawingml.chartshapes+xml"/>
  <Override PartName="/ppt/charts/chart49.xml" ContentType="application/vnd.openxmlformats-officedocument.drawingml.chart+xml"/>
  <Override PartName="/ppt/drawings/drawing23.xml" ContentType="application/vnd.openxmlformats-officedocument.drawingml.chartshapes+xml"/>
  <Override PartName="/ppt/charts/chart5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24.xml" ContentType="application/vnd.openxmlformats-officedocument.drawingml.chartshapes+xml"/>
  <Override PartName="/ppt/charts/chart51.xml" ContentType="application/vnd.openxmlformats-officedocument.drawingml.chart+xml"/>
  <Override PartName="/ppt/drawings/drawing25.xml" ContentType="application/vnd.openxmlformats-officedocument.drawingml.chartshapes+xml"/>
  <Override PartName="/ppt/charts/chart52.xml" ContentType="application/vnd.openxmlformats-officedocument.drawingml.chart+xml"/>
  <Override PartName="/ppt/theme/themeOverride3.xml" ContentType="application/vnd.openxmlformats-officedocument.themeOverride+xml"/>
  <Override PartName="/ppt/drawings/drawing26.xml" ContentType="application/vnd.openxmlformats-officedocument.drawingml.chartshapes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theme/themeOverride4.xml" ContentType="application/vnd.openxmlformats-officedocument.themeOverride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drawings/drawing27.xml" ContentType="application/vnd.openxmlformats-officedocument.drawingml.chartshapes+xml"/>
  <Override PartName="/ppt/charts/chart5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28.xml" ContentType="application/vnd.openxmlformats-officedocument.drawingml.chartshapes+xml"/>
  <Override PartName="/ppt/charts/chart59.xml" ContentType="application/vnd.openxmlformats-officedocument.drawingml.chart+xml"/>
  <Override PartName="/ppt/drawings/drawing29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60.xml" ContentType="application/vnd.openxmlformats-officedocument.drawingml.chart+xml"/>
  <Override PartName="/ppt/drawings/drawing30.xml" ContentType="application/vnd.openxmlformats-officedocument.drawingml.chartshapes+xml"/>
  <Override PartName="/ppt/charts/chart6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31.xml" ContentType="application/vnd.openxmlformats-officedocument.drawingml.chartshapes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drawings/drawing32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drawings/drawing33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66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34.xml" ContentType="application/vnd.openxmlformats-officedocument.drawingml.chartshape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67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35.xml" ContentType="application/vnd.openxmlformats-officedocument.drawingml.chartshapes+xml"/>
  <Override PartName="/ppt/notesSlides/notesSlide31.xml" ContentType="application/vnd.openxmlformats-officedocument.presentationml.notesSlide+xml"/>
  <Override PartName="/ppt/charts/chart68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36.xml" ContentType="application/vnd.openxmlformats-officedocument.drawingml.chartshapes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32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0"/>
  </p:notesMasterIdLst>
  <p:sldIdLst>
    <p:sldId id="263" r:id="rId2"/>
    <p:sldId id="481" r:id="rId3"/>
    <p:sldId id="299" r:id="rId4"/>
    <p:sldId id="300" r:id="rId5"/>
    <p:sldId id="321" r:id="rId6"/>
    <p:sldId id="327" r:id="rId7"/>
    <p:sldId id="562" r:id="rId8"/>
    <p:sldId id="332" r:id="rId9"/>
    <p:sldId id="333" r:id="rId10"/>
    <p:sldId id="334" r:id="rId11"/>
    <p:sldId id="550" r:id="rId12"/>
    <p:sldId id="551" r:id="rId13"/>
    <p:sldId id="335" r:id="rId14"/>
    <p:sldId id="564" r:id="rId15"/>
    <p:sldId id="566" r:id="rId16"/>
    <p:sldId id="336" r:id="rId17"/>
    <p:sldId id="337" r:id="rId18"/>
    <p:sldId id="567" r:id="rId19"/>
    <p:sldId id="339" r:id="rId20"/>
    <p:sldId id="340" r:id="rId21"/>
    <p:sldId id="341" r:id="rId22"/>
    <p:sldId id="344" r:id="rId23"/>
    <p:sldId id="346" r:id="rId24"/>
    <p:sldId id="554" r:id="rId25"/>
    <p:sldId id="552" r:id="rId26"/>
    <p:sldId id="555" r:id="rId27"/>
    <p:sldId id="553" r:id="rId28"/>
    <p:sldId id="351" r:id="rId29"/>
    <p:sldId id="352" r:id="rId30"/>
    <p:sldId id="568" r:id="rId31"/>
    <p:sldId id="353" r:id="rId32"/>
    <p:sldId id="354" r:id="rId33"/>
    <p:sldId id="355" r:id="rId34"/>
    <p:sldId id="357" r:id="rId35"/>
    <p:sldId id="356" r:id="rId36"/>
    <p:sldId id="569" r:id="rId37"/>
    <p:sldId id="570" r:id="rId38"/>
    <p:sldId id="571" r:id="rId39"/>
    <p:sldId id="573" r:id="rId40"/>
    <p:sldId id="574" r:id="rId41"/>
    <p:sldId id="664" r:id="rId42"/>
    <p:sldId id="665" r:id="rId43"/>
    <p:sldId id="575" r:id="rId44"/>
    <p:sldId id="576" r:id="rId45"/>
    <p:sldId id="577" r:id="rId46"/>
    <p:sldId id="578" r:id="rId47"/>
    <p:sldId id="579" r:id="rId48"/>
    <p:sldId id="580" r:id="rId49"/>
    <p:sldId id="581" r:id="rId50"/>
    <p:sldId id="582" r:id="rId51"/>
    <p:sldId id="583" r:id="rId52"/>
    <p:sldId id="584" r:id="rId53"/>
    <p:sldId id="585" r:id="rId54"/>
    <p:sldId id="586" r:id="rId55"/>
    <p:sldId id="587" r:id="rId56"/>
    <p:sldId id="588" r:id="rId57"/>
    <p:sldId id="589" r:id="rId58"/>
    <p:sldId id="590" r:id="rId59"/>
    <p:sldId id="591" r:id="rId60"/>
    <p:sldId id="592" r:id="rId61"/>
    <p:sldId id="593" r:id="rId62"/>
    <p:sldId id="594" r:id="rId63"/>
    <p:sldId id="595" r:id="rId64"/>
    <p:sldId id="596" r:id="rId65"/>
    <p:sldId id="597" r:id="rId66"/>
    <p:sldId id="598" r:id="rId67"/>
    <p:sldId id="599" r:id="rId68"/>
    <p:sldId id="600" r:id="rId69"/>
    <p:sldId id="601" r:id="rId70"/>
    <p:sldId id="602" r:id="rId71"/>
    <p:sldId id="667" r:id="rId72"/>
    <p:sldId id="603" r:id="rId73"/>
    <p:sldId id="604" r:id="rId74"/>
    <p:sldId id="605" r:id="rId75"/>
    <p:sldId id="606" r:id="rId76"/>
    <p:sldId id="607" r:id="rId77"/>
    <p:sldId id="662" r:id="rId78"/>
    <p:sldId id="663" r:id="rId79"/>
    <p:sldId id="608" r:id="rId80"/>
    <p:sldId id="609" r:id="rId81"/>
    <p:sldId id="610" r:id="rId82"/>
    <p:sldId id="611" r:id="rId83"/>
    <p:sldId id="612" r:id="rId84"/>
    <p:sldId id="613" r:id="rId85"/>
    <p:sldId id="614" r:id="rId86"/>
    <p:sldId id="615" r:id="rId87"/>
    <p:sldId id="616" r:id="rId88"/>
    <p:sldId id="617" r:id="rId89"/>
    <p:sldId id="618" r:id="rId90"/>
    <p:sldId id="619" r:id="rId91"/>
    <p:sldId id="620" r:id="rId92"/>
    <p:sldId id="621" r:id="rId93"/>
    <p:sldId id="622" r:id="rId94"/>
    <p:sldId id="666" r:id="rId95"/>
    <p:sldId id="624" r:id="rId96"/>
    <p:sldId id="625" r:id="rId97"/>
    <p:sldId id="627" r:id="rId98"/>
    <p:sldId id="629" r:id="rId99"/>
    <p:sldId id="630" r:id="rId100"/>
    <p:sldId id="631" r:id="rId101"/>
    <p:sldId id="632" r:id="rId102"/>
    <p:sldId id="633" r:id="rId103"/>
    <p:sldId id="634" r:id="rId104"/>
    <p:sldId id="635" r:id="rId105"/>
    <p:sldId id="636" r:id="rId106"/>
    <p:sldId id="637" r:id="rId107"/>
    <p:sldId id="639" r:id="rId108"/>
    <p:sldId id="640" r:id="rId109"/>
    <p:sldId id="641" r:id="rId110"/>
    <p:sldId id="642" r:id="rId111"/>
    <p:sldId id="643" r:id="rId112"/>
    <p:sldId id="644" r:id="rId113"/>
    <p:sldId id="645" r:id="rId114"/>
    <p:sldId id="646" r:id="rId115"/>
    <p:sldId id="647" r:id="rId116"/>
    <p:sldId id="648" r:id="rId117"/>
    <p:sldId id="649" r:id="rId118"/>
    <p:sldId id="650" r:id="rId119"/>
    <p:sldId id="651" r:id="rId120"/>
    <p:sldId id="652" r:id="rId121"/>
    <p:sldId id="653" r:id="rId122"/>
    <p:sldId id="654" r:id="rId123"/>
    <p:sldId id="655" r:id="rId124"/>
    <p:sldId id="661" r:id="rId125"/>
    <p:sldId id="657" r:id="rId126"/>
    <p:sldId id="658" r:id="rId127"/>
    <p:sldId id="659" r:id="rId128"/>
    <p:sldId id="660" r:id="rId1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988E"/>
    <a:srgbClr val="ED7D31"/>
    <a:srgbClr val="5B9BD5"/>
    <a:srgbClr val="BB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39" autoAdjust="0"/>
    <p:restoredTop sz="93295" autoAdjust="0"/>
  </p:normalViewPr>
  <p:slideViewPr>
    <p:cSldViewPr snapToGrid="0">
      <p:cViewPr varScale="1">
        <p:scale>
          <a:sx n="177" d="100"/>
          <a:sy n="177" d="100"/>
        </p:scale>
        <p:origin x="200" y="3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1214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openxmlformats.org/officeDocument/2006/relationships/image" Target="../media/image5.png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mpinaya.ANH\Desktop\Nueva%20carpeta\Libro1%20(4).xlsx" TargetMode="External"/><Relationship Id="rId2" Type="http://schemas.openxmlformats.org/officeDocument/2006/relationships/image" Target="../media/image7.png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/C:\Users\cburgoa\AppData\Local\Microsoft\Windows\Temporary%20Internet%20Files\Content.Outlook\R9P1W3TY\Libro1%20(004).xlsx" TargetMode="External"/><Relationship Id="rId1" Type="http://schemas.openxmlformats.org/officeDocument/2006/relationships/image" Target="../media/image8.pn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/C:\Users\cburgoa\AppData\Local\Microsoft\Windows\Temporary%20Internet%20Files\Content.Outlook\R9P1W3TY\Libro1%20(004).xlsx" TargetMode="External"/><Relationship Id="rId1" Type="http://schemas.openxmlformats.org/officeDocument/2006/relationships/image" Target="../media/image7.pn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/C:\Users\cburgoa\Desktop\Copia%20de%20PRODUCCION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172.27.30.4\doc_dpup\UIO\PRESENTACIONES\00.%20DIAGN&#211;STICO%20(SH)\00.%20Presentaciones%20Previas\00.%20GRAFICOS%20DIAGNOSTICO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AppData\Local\Microsoft\Windows\Temporary%20Internet%20Files\Content.Outlook\R9P1W3TY\GR&#193;FICA%20SUBVENCI&#211;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Libro1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/C:\Users\cburgoa\Desktop\Copia%20de%20PRODUCCION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/C:\Users\cburgoa\Desktop\Copia%20de%20PRODUCCION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/C:\Users\cburgoa\Desktop\Copia%20de%20PRODUCCION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/C:\Users\cburgoa\Desktop\Copia%20de%20PRODUCCION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/172.27.30.4\doc_dpup\UIO\PRESENTACIONES\00.%20DIAGN&#211;STICO%20(SH)\00.%20Presentaciones%20Previas\00.%20GRAFICOS%20DIAGNOSTICO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5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/C:\Users\cburgoa\Desktop\Copia%20de%20PRODUCCION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cburgoa\Desktop\DIAGNOSTICO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cburgoa\Desktop\DIAGNOSTICO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DIAGNOSTICO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/K:\PRESENTACIONES\00.%20DIAGN&#211;STICO%20(SH)\00.%20GRAFICOS%20DIAGNOSTICO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cburgoa\Desktop\DIAGNOSTICO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cburgoa\Desktop\DIAGNOSTICO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AppData\Local\Microsoft\Windows\Temporary%20Internet%20Files\Content.Outlook\R9P1W3TY\PORCENTAJE%20DE%20PARTICIPACI&#211;N%20DE%20LAS%20OPERADORAS%20EN%20PLANTA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AppData\Local\Microsoft\Windows\Temporary%20Internet%20Files\Content.Outlook\R9P1W3TY\PORCENTAJE%20DE%20PARTICIPACI&#211;N%20DE%20LAS%20OPERADORAS%20EN%20PLANTA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AppData\Local\Microsoft\Windows\Temporary%20Internet%20Files\Content.Outlook\R9P1W3TY\PORCENTAJE%20DE%20PARTICIPACI&#211;N%20DE%20LAS%20OPERADORAS%20EN%20PLANTA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/172.27.30.4\doc_dpup\UIO\PRESENTACIONES\00.%20DIAGN&#211;STICO%20(SH)\00.%20Presentaciones%20Previas\00.%20GRAFICOS%20DIAGNOSTICO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/C:\Users\cburgoa\Desktop\Copia%20de%20PRODUCCION.xlsx" TargetMode="Externa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/C:\Users\cburgoa\Desktop\Copia%20de%20PRODUCCION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/G:\Copia%20de%20demanda%20proyectada%20IEASA%20MI.xlsx" TargetMode="Externa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/172.27.30.4\doc_dpup\UIO\PRESENTACIONES\00.%20DIAGN&#211;STICO%20(SH)\00.%20Presentaciones%20Previas\00.%20GRAFICOS%20DIAGNOSTICO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9.xm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oleObject" Target="file:////C:\Users\cburgoa\Desktop\Copia%20de%20PRODUCCION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/G:\Copia%20de%20demanda%20proyectada%20IEASA%20MI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/H:\Copia%20de%20demanda%20proyectada%20IEASA%20MI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/H:\Copia%20de%20demanda%20proyectada%20IEASA%20MI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/H:\Copia%20de%20demanda%20proyectada%20IEASA%20MI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mivargas\Desktop\COMER.%20MERCADOS\INF%20ANH%20GN%20EXPO%202019.xls" TargetMode="External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oleObject" Target="file:////C:\Users\pzuniga\Downloads\Comercializaci&#243;n.xlsx" TargetMode="Externa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oleObject" Target="file:////C:\Users\cburgoa\Desktop\Copia%20de%20PRODUCCION.xlsx" TargetMode="External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oleObject" Target="file:////C:\Users\cburgoa\Desktop\Copia%20de%20PRODUCCION.xlsx" TargetMode="Externa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24.xml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5.xml"/><Relationship Id="rId1" Type="http://schemas.openxmlformats.org/officeDocument/2006/relationships/oleObject" Target="file:////C:\Users\cburgoa\Desktop\Copia%20de%20PRODUCCION.xlsx" TargetMode="Externa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6.xml"/><Relationship Id="rId2" Type="http://schemas.openxmlformats.org/officeDocument/2006/relationships/package" Target="../embeddings/Hoja_de_c_lculo_de_Microsoft_Excel5.xlsx"/><Relationship Id="rId1" Type="http://schemas.openxmlformats.org/officeDocument/2006/relationships/themeOverride" Target="../theme/themeOverride3.xm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6.xlsx"/><Relationship Id="rId1" Type="http://schemas.openxmlformats.org/officeDocument/2006/relationships/themeOverride" Target="../theme/themeOverride4.xm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cburgoa\Desktop\DIAGNOSTICO.xlsx" TargetMode="Externa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oleObject" Target="file:////D:\2019-AU-004-FPIEEH\2019-10\Graficos%20para%20informe%20(a%20OCT-2019).xlsx" TargetMode="External"/></Relationships>
</file>

<file path=ppt/charts/_rels/chart5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7.xml"/><Relationship Id="rId1" Type="http://schemas.openxmlformats.org/officeDocument/2006/relationships/oleObject" Target="file:////C:\Users\cburgoa\Desktop\Copia%20de%20PRODUCCION.xlsx" TargetMode="Externa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oleObject" Target="file:////172.27.30.4\doc_dpup\UIO\PRESENTACIONES\00.%20DIAGN&#211;STICO%20(SH)\00.%20Presentaciones%20Previas\00.%20GRAFICOS%20DIAGNOSTICO.xlsx" TargetMode="Externa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28.xml"/></Relationships>
</file>

<file path=ppt/charts/_rels/chart5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9.xml"/><Relationship Id="rId1" Type="http://schemas.openxmlformats.org/officeDocument/2006/relationships/oleObject" Target="file:////C:\Users\cburgoa\Desktop\Copia%20de%20PRODUCCION.xlsx" TargetMode="External"/></Relationships>
</file>

<file path=ppt/charts/_rels/chart6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0.xml"/><Relationship Id="rId1" Type="http://schemas.openxmlformats.org/officeDocument/2006/relationships/oleObject" Target="file:////C:\Users\cburgoa\Desktop\Copia%20de%20PRODUCCION.xlsx" TargetMode="Externa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31.xm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6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2.xml"/><Relationship Id="rId1" Type="http://schemas.openxmlformats.org/officeDocument/2006/relationships/oleObject" Target="file:////C:\Users\cburgoa\Desktop\Copia%20de%20PRODUCCION.xlsx" TargetMode="External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oleObject" Target="file:////J:\a.documentos\anh\a.dri-dpup\t.present\2020\2020.01.29%20diagnostico.URI\antecedentes\ypfb\INVER.xlsx" TargetMode="External"/></Relationships>
</file>

<file path=ppt/charts/_rels/chart6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3.xml"/><Relationship Id="rId1" Type="http://schemas.openxmlformats.org/officeDocument/2006/relationships/oleObject" Target="file:////C:\Users\cburgoa\Desktop\Copia%20de%20PRODUCCION.xlsx" TargetMode="Externa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34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35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cburgoa\Desktop\Copia%20de%20PRODUCCION.xlsx" TargetMode="Externa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chartUserShapes" Target="../drawings/drawing36.xm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oleObject" Target="file:////172.27.30.4\doc_dpup\UIO\PRESENTACIONES\03.%20RENDICI&#211;N%20DE%20CUENTAS\Graficas.xlsx" TargetMode="Externa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etorrez\Desktop\diagnostico.b\ypfbr\GRAFICAS%20PROD%20TERMINADOS(1)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1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13-274D-9107-0963C317B82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13-274D-9107-0963C317B82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13-274D-9107-0963C317B82B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13-274D-9107-0963C317B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1803656"/>
        <c:axId val="901801304"/>
      </c:barChart>
      <c:catAx>
        <c:axId val="90180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01304"/>
        <c:crosses val="autoZero"/>
        <c:auto val="1"/>
        <c:lblAlgn val="ctr"/>
        <c:lblOffset val="100"/>
        <c:noMultiLvlLbl val="0"/>
      </c:catAx>
      <c:valAx>
        <c:axId val="90180130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03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3E-E645-A009-0D29CF6DA27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3E-E645-A009-0D29CF6DA27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3E-E645-A009-0D29CF6DA27D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3E-E645-A009-0D29CF6DA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72240"/>
        <c:axId val="760870672"/>
      </c:barChart>
      <c:catAx>
        <c:axId val="76087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0672"/>
        <c:crosses val="autoZero"/>
        <c:auto val="1"/>
        <c:lblAlgn val="ctr"/>
        <c:lblOffset val="100"/>
        <c:noMultiLvlLbl val="0"/>
      </c:catAx>
      <c:valAx>
        <c:axId val="7608706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A7-4048-88A0-6C2F3EA7B64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8A7-4048-88A0-6C2F3EA7B64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8A7-4048-88A0-6C2F3EA7B644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A7-4048-88A0-6C2F3EA7B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76552"/>
        <c:axId val="760871064"/>
      </c:barChart>
      <c:catAx>
        <c:axId val="76087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1064"/>
        <c:crosses val="autoZero"/>
        <c:auto val="1"/>
        <c:lblAlgn val="ctr"/>
        <c:lblOffset val="100"/>
        <c:noMultiLvlLbl val="0"/>
      </c:catAx>
      <c:valAx>
        <c:axId val="7608710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6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31-E04A-AEFD-B4FD19A0B26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31-E04A-AEFD-B4FD19A0B26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31-E04A-AEFD-B4FD19A0B261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31-E04A-AEFD-B4FD19A0B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1640264"/>
        <c:axId val="611645360"/>
      </c:barChart>
      <c:catAx>
        <c:axId val="61164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5360"/>
        <c:crosses val="autoZero"/>
        <c:auto val="1"/>
        <c:lblAlgn val="ctr"/>
        <c:lblOffset val="100"/>
        <c:noMultiLvlLbl val="0"/>
      </c:catAx>
      <c:valAx>
        <c:axId val="6116453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0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ubbleChart>
        <c:varyColors val="0"/>
        <c:ser>
          <c:idx val="0"/>
          <c:order val="0"/>
          <c:tx>
            <c:strRef>
              <c:f>'RESERVAS GN'!$H$4</c:f>
              <c:strCache>
                <c:ptCount val="1"/>
                <c:pt idx="0">
                  <c:v>Russian Federation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0.14151730643044638"/>
                  <c:y val="-5.5608315072918406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GN'!$I$4</c:f>
              <c:numCache>
                <c:formatCode>General</c:formatCode>
                <c:ptCount val="1"/>
                <c:pt idx="0">
                  <c:v>65</c:v>
                </c:pt>
              </c:numCache>
            </c:numRef>
          </c:xVal>
          <c:yVal>
            <c:numRef>
              <c:f>'RESERVAS GN'!$J$4</c:f>
              <c:numCache>
                <c:formatCode>General</c:formatCode>
                <c:ptCount val="1"/>
                <c:pt idx="0">
                  <c:v>85</c:v>
                </c:pt>
              </c:numCache>
            </c:numRef>
          </c:yVal>
          <c:bubbleSize>
            <c:numRef>
              <c:f>'RESERVAS GN'!$K$4</c:f>
              <c:numCache>
                <c:formatCode>#,##0.00</c:formatCode>
                <c:ptCount val="1"/>
                <c:pt idx="0">
                  <c:v>1375.015551102146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7C68-9A49-A87F-F03E7FD7F180}"/>
            </c:ext>
          </c:extLst>
        </c:ser>
        <c:ser>
          <c:idx val="1"/>
          <c:order val="1"/>
          <c:tx>
            <c:strRef>
              <c:f>'RESERVAS GN'!$H$5</c:f>
              <c:strCache>
                <c:ptCount val="1"/>
                <c:pt idx="0">
                  <c:v>Iran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0320127952755907E-2"/>
                  <c:y val="2.0807304944388403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68-9A49-A87F-F03E7FD7F180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GN'!$I$5</c:f>
              <c:numCache>
                <c:formatCode>General</c:formatCode>
                <c:ptCount val="1"/>
                <c:pt idx="0">
                  <c:v>57</c:v>
                </c:pt>
              </c:numCache>
            </c:numRef>
          </c:xVal>
          <c:yVal>
            <c:numRef>
              <c:f>'RESERVAS GN'!$J$5</c:f>
              <c:numCache>
                <c:formatCode>General</c:formatCode>
                <c:ptCount val="1"/>
                <c:pt idx="0">
                  <c:v>66</c:v>
                </c:pt>
              </c:numCache>
            </c:numRef>
          </c:yVal>
          <c:bubbleSize>
            <c:numRef>
              <c:f>'RESERVAS GN'!$K$5</c:f>
              <c:numCache>
                <c:formatCode>#,##0.00</c:formatCode>
                <c:ptCount val="1"/>
                <c:pt idx="0">
                  <c:v>1127.7223694523675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7C68-9A49-A87F-F03E7FD7F180}"/>
            </c:ext>
          </c:extLst>
        </c:ser>
        <c:ser>
          <c:idx val="2"/>
          <c:order val="2"/>
          <c:tx>
            <c:strRef>
              <c:f>'RESERVAS GN'!$H$6</c:f>
              <c:strCache>
                <c:ptCount val="1"/>
                <c:pt idx="0">
                  <c:v>Qatar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3.8777969160105001E-2"/>
                  <c:y val="1.7535836469713743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GN'!$I$6</c:f>
              <c:numCache>
                <c:formatCode>General</c:formatCode>
                <c:ptCount val="1"/>
                <c:pt idx="0">
                  <c:v>55</c:v>
                </c:pt>
              </c:numCache>
            </c:numRef>
          </c:xVal>
          <c:yVal>
            <c:numRef>
              <c:f>'RESERVAS GN'!$J$6</c:f>
              <c:numCache>
                <c:formatCode>General</c:formatCode>
                <c:ptCount val="1"/>
                <c:pt idx="0">
                  <c:v>62</c:v>
                </c:pt>
              </c:numCache>
            </c:numRef>
          </c:yVal>
          <c:bubbleSize>
            <c:numRef>
              <c:f>'RESERVAS GN'!$K$6</c:f>
              <c:numCache>
                <c:formatCode>#,##0.00</c:formatCode>
                <c:ptCount val="1"/>
                <c:pt idx="0">
                  <c:v>872.13567671599048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5-7C68-9A49-A87F-F03E7FD7F180}"/>
            </c:ext>
          </c:extLst>
        </c:ser>
        <c:ser>
          <c:idx val="3"/>
          <c:order val="3"/>
          <c:tx>
            <c:strRef>
              <c:f>'RESERVAS GN'!$H$7</c:f>
              <c:strCache>
                <c:ptCount val="1"/>
                <c:pt idx="0">
                  <c:v>Turkmenistan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5073736876640416E-2"/>
                  <c:y val="-2.0654864535614631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68-9A49-A87F-F03E7FD7F180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GN'!$I$7</c:f>
              <c:numCache>
                <c:formatCode>General</c:formatCode>
                <c:ptCount val="1"/>
                <c:pt idx="0">
                  <c:v>58</c:v>
                </c:pt>
              </c:numCache>
            </c:numRef>
          </c:xVal>
          <c:yVal>
            <c:numRef>
              <c:f>'RESERVAS GN'!$J$7</c:f>
              <c:numCache>
                <c:formatCode>General</c:formatCode>
                <c:ptCount val="1"/>
                <c:pt idx="0">
                  <c:v>71</c:v>
                </c:pt>
              </c:numCache>
            </c:numRef>
          </c:yVal>
          <c:bubbleSize>
            <c:numRef>
              <c:f>'RESERVAS GN'!$K$7</c:f>
              <c:numCache>
                <c:formatCode>#,##0.00</c:formatCode>
                <c:ptCount val="1"/>
                <c:pt idx="0">
                  <c:v>688.13066633046378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7-7C68-9A49-A87F-F03E7FD7F180}"/>
            </c:ext>
          </c:extLst>
        </c:ser>
        <c:ser>
          <c:idx val="4"/>
          <c:order val="4"/>
          <c:tx>
            <c:strRef>
              <c:f>'RESERVAS GN'!$H$8</c:f>
              <c:strCache>
                <c:ptCount val="1"/>
                <c:pt idx="0">
                  <c:v>US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7.297637795275598E-2"/>
                  <c:y val="0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GN'!$I$8</c:f>
              <c:numCache>
                <c:formatCode>General</c:formatCode>
                <c:ptCount val="1"/>
                <c:pt idx="0">
                  <c:v>13</c:v>
                </c:pt>
              </c:numCache>
            </c:numRef>
          </c:xVal>
          <c:yVal>
            <c:numRef>
              <c:f>'RESERVAS GN'!$J$8</c:f>
              <c:numCache>
                <c:formatCode>General</c:formatCode>
                <c:ptCount val="1"/>
                <c:pt idx="0">
                  <c:v>71</c:v>
                </c:pt>
              </c:numCache>
            </c:numRef>
          </c:yVal>
          <c:bubbleSize>
            <c:numRef>
              <c:f>'RESERVAS GN'!$K$8</c:f>
              <c:numCache>
                <c:formatCode>#,##0.00</c:formatCode>
                <c:ptCount val="1"/>
                <c:pt idx="0">
                  <c:v>419.82545233260913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9-7C68-9A49-A87F-F03E7FD7F180}"/>
            </c:ext>
          </c:extLst>
        </c:ser>
        <c:ser>
          <c:idx val="5"/>
          <c:order val="5"/>
          <c:tx>
            <c:strRef>
              <c:f>'RESERVAS GN'!$H$9</c:f>
              <c:strCache>
                <c:ptCount val="1"/>
                <c:pt idx="0">
                  <c:v>Venezuela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7.9846620734908245E-3"/>
                  <c:y val="-3.5012642823689474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GN'!$I$9</c:f>
              <c:numCache>
                <c:formatCode>General</c:formatCode>
                <c:ptCount val="1"/>
                <c:pt idx="0">
                  <c:v>20</c:v>
                </c:pt>
              </c:numCache>
            </c:numRef>
          </c:xVal>
          <c:yVal>
            <c:numRef>
              <c:f>'RESERVAS GN'!$J$9</c:f>
              <c:numCache>
                <c:formatCode>General</c:formatCode>
                <c:ptCount val="1"/>
                <c:pt idx="0">
                  <c:v>50</c:v>
                </c:pt>
              </c:numCache>
            </c:numRef>
          </c:yVal>
          <c:bubbleSize>
            <c:numRef>
              <c:f>'RESERVAS GN'!$K$9</c:f>
              <c:numCache>
                <c:formatCode>#,##0.00</c:formatCode>
                <c:ptCount val="1"/>
                <c:pt idx="0">
                  <c:v>223.7682312432878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B-7C68-9A49-A87F-F03E7FD7F180}"/>
            </c:ext>
          </c:extLst>
        </c:ser>
        <c:ser>
          <c:idx val="6"/>
          <c:order val="6"/>
          <c:tx>
            <c:strRef>
              <c:f>'RESERVAS GN'!$H$10</c:f>
              <c:strCache>
                <c:ptCount val="1"/>
                <c:pt idx="0">
                  <c:v>China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9.5723379405160663E-3"/>
                  <c:y val="-1.5900056785917108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GN'!$I$10</c:f>
              <c:numCache>
                <c:formatCode>General</c:formatCode>
                <c:ptCount val="1"/>
                <c:pt idx="0">
                  <c:v>70</c:v>
                </c:pt>
              </c:numCache>
            </c:numRef>
          </c:xVal>
          <c:yVal>
            <c:numRef>
              <c:f>'RESERVAS GN'!$J$10</c:f>
              <c:numCache>
                <c:formatCode>General</c:formatCode>
                <c:ptCount val="1"/>
                <c:pt idx="0">
                  <c:v>68</c:v>
                </c:pt>
              </c:numCache>
            </c:numRef>
          </c:yVal>
          <c:bubbleSize>
            <c:numRef>
              <c:f>'RESERVAS GN'!$K$10</c:f>
              <c:numCache>
                <c:formatCode>#,##0.00</c:formatCode>
                <c:ptCount val="1"/>
                <c:pt idx="0">
                  <c:v>214.37052386938075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D-7C68-9A49-A87F-F03E7FD7F180}"/>
            </c:ext>
          </c:extLst>
        </c:ser>
        <c:ser>
          <c:idx val="7"/>
          <c:order val="7"/>
          <c:tx>
            <c:strRef>
              <c:f>'RESERVAS GN'!$H$11</c:f>
              <c:strCache>
                <c:ptCount val="1"/>
                <c:pt idx="0">
                  <c:v>United Arab Emirates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6.8108727788336904E-2"/>
                  <c:y val="2.9528676888131739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GN'!$I$11</c:f>
              <c:numCache>
                <c:formatCode>General</c:formatCode>
                <c:ptCount val="1"/>
                <c:pt idx="0">
                  <c:v>60</c:v>
                </c:pt>
              </c:numCache>
            </c:numRef>
          </c:xVal>
          <c:yVal>
            <c:numRef>
              <c:f>'RESERVAS GN'!$J$11</c:f>
              <c:numCache>
                <c:formatCode>General</c:formatCode>
                <c:ptCount val="1"/>
                <c:pt idx="0">
                  <c:v>57</c:v>
                </c:pt>
              </c:numCache>
            </c:numRef>
          </c:yVal>
          <c:bubbleSize>
            <c:numRef>
              <c:f>'RESERVAS GN'!$K$11</c:f>
              <c:numCache>
                <c:formatCode>#,##0.00</c:formatCode>
                <c:ptCount val="1"/>
                <c:pt idx="0">
                  <c:v>209.72407005003706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F-7C68-9A49-A87F-F03E7FD7F180}"/>
            </c:ext>
          </c:extLst>
        </c:ser>
        <c:ser>
          <c:idx val="8"/>
          <c:order val="8"/>
          <c:tx>
            <c:strRef>
              <c:f>'RESERVAS GN'!$H$12</c:f>
              <c:strCache>
                <c:ptCount val="1"/>
                <c:pt idx="0">
                  <c:v>Saudi Arabia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7.5007951592257871E-2"/>
                  <c:y val="4.542873367404888E-3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GN'!$I$12</c:f>
              <c:numCache>
                <c:formatCode>General</c:formatCode>
                <c:ptCount val="1"/>
                <c:pt idx="0">
                  <c:v>53</c:v>
                </c:pt>
              </c:numCache>
            </c:numRef>
          </c:xVal>
          <c:yVal>
            <c:numRef>
              <c:f>'RESERVAS GN'!$J$12</c:f>
              <c:numCache>
                <c:formatCode>General</c:formatCode>
                <c:ptCount val="1"/>
                <c:pt idx="0">
                  <c:v>60</c:v>
                </c:pt>
              </c:numCache>
            </c:numRef>
          </c:yVal>
          <c:bubbleSize>
            <c:numRef>
              <c:f>'RESERVAS GN'!$K$12</c:f>
              <c:numCache>
                <c:formatCode>#,##0.00</c:formatCode>
                <c:ptCount val="1"/>
                <c:pt idx="0">
                  <c:v>208.10068947117009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1-7C68-9A49-A87F-F03E7FD7F180}"/>
            </c:ext>
          </c:extLst>
        </c:ser>
        <c:ser>
          <c:idx val="9"/>
          <c:order val="9"/>
          <c:tx>
            <c:strRef>
              <c:f>'RESERVAS GN'!$H$13</c:f>
              <c:strCache>
                <c:ptCount val="1"/>
                <c:pt idx="0">
                  <c:v>Nigeria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4.7959973753280837E-2"/>
                  <c:y val="6.5906151197532861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GN'!$I$13</c:f>
              <c:numCache>
                <c:formatCode>General</c:formatCode>
                <c:ptCount val="1"/>
                <c:pt idx="0">
                  <c:v>42</c:v>
                </c:pt>
              </c:numCache>
            </c:numRef>
          </c:xVal>
          <c:yVal>
            <c:numRef>
              <c:f>'RESERVAS GN'!$J$13</c:f>
              <c:numCache>
                <c:formatCode>General</c:formatCode>
                <c:ptCount val="1"/>
                <c:pt idx="0">
                  <c:v>45</c:v>
                </c:pt>
              </c:numCache>
            </c:numRef>
          </c:yVal>
          <c:bubbleSize>
            <c:numRef>
              <c:f>'RESERVAS GN'!$K$13</c:f>
              <c:numCache>
                <c:formatCode>#,##0.00</c:formatCode>
                <c:ptCount val="1"/>
                <c:pt idx="0">
                  <c:v>188.77546512767111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3-7C68-9A49-A87F-F03E7FD7F180}"/>
            </c:ext>
          </c:extLst>
        </c:ser>
        <c:ser>
          <c:idx val="10"/>
          <c:order val="10"/>
          <c:tx>
            <c:strRef>
              <c:f>'RESERVAS GN'!$H$14</c:f>
              <c:strCache>
                <c:ptCount val="1"/>
                <c:pt idx="0">
                  <c:v>Algeria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5.8899103129350212E-2"/>
                  <c:y val="-1.3628620102214741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GN'!$I$14</c:f>
              <c:numCache>
                <c:formatCode>General</c:formatCode>
                <c:ptCount val="1"/>
                <c:pt idx="0">
                  <c:v>41</c:v>
                </c:pt>
              </c:numCache>
            </c:numRef>
          </c:xVal>
          <c:yVal>
            <c:numRef>
              <c:f>'RESERVAS GN'!$J$14</c:f>
              <c:numCache>
                <c:formatCode>General</c:formatCode>
                <c:ptCount val="1"/>
                <c:pt idx="0">
                  <c:v>63</c:v>
                </c:pt>
              </c:numCache>
            </c:numRef>
          </c:yVal>
          <c:bubbleSize>
            <c:numRef>
              <c:f>'RESERVAS GN'!$K$14</c:f>
              <c:numCache>
                <c:formatCode>#,##0.00</c:formatCode>
                <c:ptCount val="1"/>
                <c:pt idx="0">
                  <c:v>153.09259412987043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5-7C68-9A49-A87F-F03E7FD7F180}"/>
            </c:ext>
          </c:extLst>
        </c:ser>
        <c:ser>
          <c:idx val="11"/>
          <c:order val="11"/>
          <c:tx>
            <c:strRef>
              <c:f>'RESERVAS GN'!$H$2</c:f>
              <c:strCache>
                <c:ptCount val="1"/>
                <c:pt idx="0">
                  <c:v>Control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'RESERVAS GN'!$I$2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xVal>
          <c:yVal>
            <c:numRef>
              <c:f>'RESERVAS GN'!$J$2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yVal>
          <c:bubbleSize>
            <c:numRef>
              <c:f>'RESERVAS GN'!$K$2</c:f>
              <c:numCache>
                <c:formatCode>General</c:formatCode>
                <c:ptCount val="1"/>
                <c:pt idx="0">
                  <c:v>5000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6-7C68-9A49-A87F-F03E7FD7F180}"/>
            </c:ext>
          </c:extLst>
        </c:ser>
        <c:ser>
          <c:idx val="12"/>
          <c:order val="12"/>
          <c:tx>
            <c:strRef>
              <c:f>'RESERVAS GN'!$H$15</c:f>
              <c:strCache>
                <c:ptCount val="1"/>
                <c:pt idx="0">
                  <c:v>Iraq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5.2910368962500461E-2"/>
                  <c:y val="-2.0442930153321996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C68-9A49-A87F-F03E7FD7F180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GN'!$I$15</c:f>
              <c:numCache>
                <c:formatCode>General</c:formatCode>
                <c:ptCount val="1"/>
                <c:pt idx="0">
                  <c:v>55</c:v>
                </c:pt>
              </c:numCache>
            </c:numRef>
          </c:xVal>
          <c:yVal>
            <c:numRef>
              <c:f>'RESERVAS GN'!$J$15</c:f>
              <c:numCache>
                <c:formatCode>General</c:formatCode>
                <c:ptCount val="1"/>
                <c:pt idx="0">
                  <c:v>65</c:v>
                </c:pt>
              </c:numCache>
            </c:numRef>
          </c:yVal>
          <c:bubbleSize>
            <c:numRef>
              <c:f>'RESERVAS GN'!$K$15</c:f>
              <c:numCache>
                <c:formatCode>#,##0.00</c:formatCode>
                <c:ptCount val="1"/>
                <c:pt idx="0">
                  <c:v>125.61121804730099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8-7C68-9A49-A87F-F03E7FD7F180}"/>
            </c:ext>
          </c:extLst>
        </c:ser>
        <c:ser>
          <c:idx val="13"/>
          <c:order val="13"/>
          <c:tx>
            <c:strRef>
              <c:f>'RESERVAS GN'!$H$16</c:f>
              <c:strCache>
                <c:ptCount val="1"/>
                <c:pt idx="0">
                  <c:v>Indonesia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2816070404992481E-2"/>
                  <c:y val="-1.8171493469619545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GN'!$I$16</c:f>
              <c:numCache>
                <c:formatCode>General</c:formatCode>
                <c:ptCount val="1"/>
                <c:pt idx="0">
                  <c:v>78</c:v>
                </c:pt>
              </c:numCache>
            </c:numRef>
          </c:xVal>
          <c:yVal>
            <c:numRef>
              <c:f>'RESERVAS GN'!$J$16</c:f>
              <c:numCache>
                <c:formatCode>General</c:formatCode>
                <c:ptCount val="1"/>
                <c:pt idx="0">
                  <c:v>45</c:v>
                </c:pt>
              </c:numCache>
            </c:numRef>
          </c:yVal>
          <c:bubbleSize>
            <c:numRef>
              <c:f>'RESERVAS GN'!$K$16</c:f>
              <c:numCache>
                <c:formatCode>#,##0.00</c:formatCode>
                <c:ptCount val="1"/>
                <c:pt idx="0">
                  <c:v>97.500900541728683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A-7C68-9A49-A87F-F03E7FD7F180}"/>
            </c:ext>
          </c:extLst>
        </c:ser>
        <c:ser>
          <c:idx val="14"/>
          <c:order val="14"/>
          <c:tx>
            <c:strRef>
              <c:f>'RESERVAS GN'!$H$17</c:f>
              <c:strCache>
                <c:ptCount val="1"/>
                <c:pt idx="0">
                  <c:v>Malaysia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6.6021919673833793E-2"/>
                  <c:y val="-4.542873367404888E-3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C68-9A49-A87F-F03E7FD7F1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GN'!$I$17</c:f>
              <c:numCache>
                <c:formatCode>General</c:formatCode>
                <c:ptCount val="1"/>
                <c:pt idx="0">
                  <c:v>72</c:v>
                </c:pt>
              </c:numCache>
            </c:numRef>
          </c:xVal>
          <c:yVal>
            <c:numRef>
              <c:f>'RESERVAS GN'!$J$17</c:f>
              <c:numCache>
                <c:formatCode>General</c:formatCode>
                <c:ptCount val="1"/>
                <c:pt idx="0">
                  <c:v>47</c:v>
                </c:pt>
              </c:numCache>
            </c:numRef>
          </c:yVal>
          <c:bubbleSize>
            <c:numRef>
              <c:f>'RESERVAS GN'!$K$17</c:f>
              <c:numCache>
                <c:formatCode>#,##0.00</c:formatCode>
                <c:ptCount val="1"/>
                <c:pt idx="0">
                  <c:v>84.471887969337743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C-7C68-9A49-A87F-F03E7FD7F180}"/>
            </c:ext>
          </c:extLst>
        </c:ser>
        <c:ser>
          <c:idx val="15"/>
          <c:order val="15"/>
          <c:tx>
            <c:strRef>
              <c:f>'RESERVAS GN'!$H$18</c:f>
              <c:strCache>
                <c:ptCount val="1"/>
                <c:pt idx="0">
                  <c:v>Australia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GN'!$I$18</c:f>
              <c:numCache>
                <c:formatCode>General</c:formatCode>
                <c:ptCount val="1"/>
                <c:pt idx="0">
                  <c:v>80</c:v>
                </c:pt>
              </c:numCache>
            </c:numRef>
          </c:xVal>
          <c:yVal>
            <c:numRef>
              <c:f>'RESERVAS GN'!$J$18</c:f>
              <c:numCache>
                <c:formatCode>General</c:formatCode>
                <c:ptCount val="1"/>
                <c:pt idx="0">
                  <c:v>25</c:v>
                </c:pt>
              </c:numCache>
            </c:numRef>
          </c:yVal>
          <c:bubbleSize>
            <c:numRef>
              <c:f>'RESERVAS GN'!$K$18</c:f>
              <c:numCache>
                <c:formatCode>#,##0.00</c:formatCode>
                <c:ptCount val="1"/>
                <c:pt idx="0">
                  <c:v>84.387759152117852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D-7C68-9A49-A87F-F03E7FD7F180}"/>
            </c:ext>
          </c:extLst>
        </c:ser>
        <c:ser>
          <c:idx val="16"/>
          <c:order val="16"/>
          <c:tx>
            <c:strRef>
              <c:f>'RESERVAS GN'!$H$19</c:f>
              <c:strCache>
                <c:ptCount val="1"/>
                <c:pt idx="0">
                  <c:v>Bolivia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6.6865813648293984E-2"/>
                  <c:y val="-1.1357134794944946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C68-9A49-A87F-F03E7FD7F180}"/>
                </c:ext>
              </c:extLst>
            </c:dLbl>
            <c:spPr>
              <a:gradFill rotWithShape="1">
                <a:gsLst>
                  <a:gs pos="0">
                    <a:srgbClr val="ED7D31">
                      <a:tint val="50000"/>
                      <a:satMod val="300000"/>
                    </a:srgbClr>
                  </a:gs>
                  <a:gs pos="35000">
                    <a:srgbClr val="ED7D31">
                      <a:tint val="37000"/>
                      <a:satMod val="300000"/>
                    </a:srgbClr>
                  </a:gs>
                  <a:gs pos="100000">
                    <a:srgbClr val="ED7D31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ED7D31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GN'!$I$19</c:f>
              <c:numCache>
                <c:formatCode>General</c:formatCode>
                <c:ptCount val="1"/>
                <c:pt idx="0">
                  <c:v>21</c:v>
                </c:pt>
              </c:numCache>
            </c:numRef>
          </c:xVal>
          <c:yVal>
            <c:numRef>
              <c:f>'RESERVAS GN'!$J$19</c:f>
              <c:numCache>
                <c:formatCode>General</c:formatCode>
                <c:ptCount val="1"/>
                <c:pt idx="0">
                  <c:v>32</c:v>
                </c:pt>
              </c:numCache>
            </c:numRef>
          </c:yVal>
          <c:bubbleSize>
            <c:numRef>
              <c:f>'RESERVAS GN'!$K$19</c:f>
              <c:numCache>
                <c:formatCode>#,##0.00</c:formatCode>
                <c:ptCount val="1"/>
                <c:pt idx="0">
                  <c:v>10.325500057369945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F-7C68-9A49-A87F-F03E7FD7F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768913928"/>
        <c:axId val="768913144"/>
      </c:bubbleChart>
      <c:valAx>
        <c:axId val="768913928"/>
        <c:scaling>
          <c:orientation val="minMax"/>
          <c:max val="10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768913144"/>
        <c:crossesAt val="0"/>
        <c:crossBetween val="midCat"/>
      </c:valAx>
      <c:valAx>
        <c:axId val="768913144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768913928"/>
        <c:crossesAt val="0"/>
        <c:crossBetween val="midCat"/>
      </c:valAx>
      <c:spPr>
        <a:blipFill>
          <a:blip xmlns:r="http://schemas.openxmlformats.org/officeDocument/2006/relationships" r:embed="rId2"/>
          <a:stretch>
            <a:fillRect/>
          </a:stretch>
        </a:blipFill>
      </c:spPr>
    </c:plotArea>
    <c:plotVisOnly val="1"/>
    <c:dispBlanksAs val="gap"/>
    <c:showDLblsOverMax val="0"/>
  </c:chart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ubbleChart>
        <c:varyColors val="0"/>
        <c:ser>
          <c:idx val="0"/>
          <c:order val="0"/>
          <c:tx>
            <c:strRef>
              <c:f>'RESERVAS GN'!$H$64</c:f>
              <c:strCache>
                <c:ptCount val="1"/>
                <c:pt idx="0">
                  <c:v>Argentina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9620250481504981"/>
                  <c:y val="7.8019344140092452E-3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es-BO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FA-904E-805F-09A5F260D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GN'!$I$64</c:f>
              <c:numCache>
                <c:formatCode>General</c:formatCode>
                <c:ptCount val="1"/>
                <c:pt idx="0">
                  <c:v>4.5</c:v>
                </c:pt>
              </c:numCache>
            </c:numRef>
          </c:xVal>
          <c:yVal>
            <c:numRef>
              <c:f>'RESERVAS GN'!$J$64</c:f>
              <c:numCache>
                <c:formatCode>General</c:formatCode>
                <c:ptCount val="1"/>
                <c:pt idx="0">
                  <c:v>14</c:v>
                </c:pt>
              </c:numCache>
            </c:numRef>
          </c:yVal>
          <c:bubbleSize>
            <c:numRef>
              <c:f>'RESERVAS GN'!$K$64</c:f>
              <c:numCache>
                <c:formatCode>[&gt;0.05]0.0;[=0]\-;\^</c:formatCode>
                <c:ptCount val="1"/>
                <c:pt idx="0">
                  <c:v>12.207729099305583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39FA-904E-805F-09A5F260D3D0}"/>
            </c:ext>
          </c:extLst>
        </c:ser>
        <c:ser>
          <c:idx val="1"/>
          <c:order val="1"/>
          <c:tx>
            <c:strRef>
              <c:f>'RESERVAS GN'!$H$65</c:f>
              <c:strCache>
                <c:ptCount val="1"/>
                <c:pt idx="0">
                  <c:v>Bolivia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4491276185523724"/>
                  <c:y val="9.1951492904921144E-3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FA-904E-805F-09A5F260D3D0}"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GN'!$I$65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'RESERVAS GN'!$J$65</c:f>
              <c:numCache>
                <c:formatCode>General</c:formatCode>
                <c:ptCount val="1"/>
                <c:pt idx="0">
                  <c:v>17.5</c:v>
                </c:pt>
              </c:numCache>
            </c:numRef>
          </c:yVal>
          <c:bubbleSize>
            <c:numRef>
              <c:f>'RESERVAS GN'!$K$65</c:f>
              <c:numCache>
                <c:formatCode>[&gt;0.05]0.0;[=0]\-;\^</c:formatCode>
                <c:ptCount val="1"/>
                <c:pt idx="0">
                  <c:v>10.325500057369945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39FA-904E-805F-09A5F260D3D0}"/>
            </c:ext>
          </c:extLst>
        </c:ser>
        <c:ser>
          <c:idx val="2"/>
          <c:order val="2"/>
          <c:tx>
            <c:strRef>
              <c:f>'RESERVAS GN'!$H$66</c:f>
              <c:strCache>
                <c:ptCount val="1"/>
                <c:pt idx="0">
                  <c:v>Brazil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6.2925010418265967E-2"/>
                  <c:y val="-4.5977011494252866E-2"/>
                </c:manualLayout>
              </c:layout>
              <c:spPr/>
              <c:txPr>
                <a:bodyPr/>
                <a:lstStyle/>
                <a:p>
                  <a:pPr>
                    <a:defRPr sz="1200" b="1"/>
                  </a:pPr>
                  <a:endParaRPr lang="es-BO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FA-904E-805F-09A5F260D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GN'!$I$66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'RESERVAS GN'!$J$66</c:f>
              <c:numCache>
                <c:formatCode>General</c:formatCode>
                <c:ptCount val="1"/>
                <c:pt idx="0">
                  <c:v>21</c:v>
                </c:pt>
              </c:numCache>
            </c:numRef>
          </c:yVal>
          <c:bubbleSize>
            <c:numRef>
              <c:f>'RESERVAS GN'!$K$66</c:f>
              <c:numCache>
                <c:formatCode>[&gt;0.05]0.0;[=0]\-;\^</c:formatCode>
                <c:ptCount val="1"/>
                <c:pt idx="0">
                  <c:v>13.431818677638518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5-39FA-904E-805F-09A5F260D3D0}"/>
            </c:ext>
          </c:extLst>
        </c:ser>
        <c:ser>
          <c:idx val="3"/>
          <c:order val="3"/>
          <c:tx>
            <c:strRef>
              <c:f>'RESERVAS GN'!$H$67</c:f>
              <c:strCache>
                <c:ptCount val="1"/>
                <c:pt idx="0">
                  <c:v>Colombia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8592299675053542"/>
                  <c:y val="-5.1689667026983861E-3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es-BO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FA-904E-805F-09A5F260D3D0}"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GN'!$I$67</c:f>
              <c:numCache>
                <c:formatCode>General</c:formatCode>
                <c:ptCount val="1"/>
                <c:pt idx="0">
                  <c:v>2.5</c:v>
                </c:pt>
              </c:numCache>
            </c:numRef>
          </c:xVal>
          <c:yVal>
            <c:numRef>
              <c:f>'RESERVAS GN'!$J$67</c:f>
              <c:numCache>
                <c:formatCode>General</c:formatCode>
                <c:ptCount val="1"/>
                <c:pt idx="0">
                  <c:v>25</c:v>
                </c:pt>
              </c:numCache>
            </c:numRef>
          </c:yVal>
          <c:bubbleSize>
            <c:numRef>
              <c:f>'RESERVAS GN'!$K$67</c:f>
              <c:numCache>
                <c:formatCode>[&gt;0.05]0.0;[=0]\-;\^</c:formatCode>
                <c:ptCount val="1"/>
                <c:pt idx="0">
                  <c:v>3.7499000208349735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7-39FA-904E-805F-09A5F260D3D0}"/>
            </c:ext>
          </c:extLst>
        </c:ser>
        <c:ser>
          <c:idx val="4"/>
          <c:order val="4"/>
          <c:tx>
            <c:strRef>
              <c:f>'RESERVAS GN'!$H$68</c:f>
              <c:strCache>
                <c:ptCount val="1"/>
                <c:pt idx="0">
                  <c:v>Peru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13211899133159821"/>
                  <c:y val="-1.083948387150111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9FA-904E-805F-09A5F260D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GN'!$I$68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'RESERVAS GN'!$J$68</c:f>
              <c:numCache>
                <c:formatCode>General</c:formatCode>
                <c:ptCount val="1"/>
                <c:pt idx="0">
                  <c:v>19</c:v>
                </c:pt>
              </c:numCache>
            </c:numRef>
          </c:yVal>
          <c:bubbleSize>
            <c:numRef>
              <c:f>'RESERVAS GN'!$K$68</c:f>
              <c:numCache>
                <c:formatCode>[&gt;0.05]0.0;[=0]\-;\^</c:formatCode>
                <c:ptCount val="1"/>
                <c:pt idx="0">
                  <c:v>12.392187568852746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9-39FA-904E-805F-09A5F260D3D0}"/>
            </c:ext>
          </c:extLst>
        </c:ser>
        <c:ser>
          <c:idx val="5"/>
          <c:order val="5"/>
          <c:tx>
            <c:strRef>
              <c:f>'RESERVAS GN'!$H$69</c:f>
              <c:strCache>
                <c:ptCount val="1"/>
                <c:pt idx="0">
                  <c:v>Trinidad &amp; Tobago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1137089757930681E-2"/>
                  <c:y val="-2.7586206896551741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9FA-904E-805F-09A5F260D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GN'!$I$69</c:f>
              <c:numCache>
                <c:formatCode>General</c:formatCode>
                <c:ptCount val="1"/>
                <c:pt idx="0">
                  <c:v>6</c:v>
                </c:pt>
              </c:numCache>
            </c:numRef>
          </c:xVal>
          <c:yVal>
            <c:numRef>
              <c:f>'RESERVAS GN'!$J$69</c:f>
              <c:numCache>
                <c:formatCode>General</c:formatCode>
                <c:ptCount val="1"/>
                <c:pt idx="0">
                  <c:v>27.5</c:v>
                </c:pt>
              </c:numCache>
            </c:numRef>
          </c:yVal>
          <c:bubbleSize>
            <c:numRef>
              <c:f>'RESERVAS GN'!$K$69</c:f>
              <c:numCache>
                <c:formatCode>[&gt;0.05]0.0;[=0]\-;\^</c:formatCode>
                <c:ptCount val="1"/>
                <c:pt idx="0">
                  <c:v>10.930900060733618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B-39FA-904E-805F-09A5F260D3D0}"/>
            </c:ext>
          </c:extLst>
        </c:ser>
        <c:ser>
          <c:idx val="6"/>
          <c:order val="6"/>
          <c:tx>
            <c:strRef>
              <c:f>'RESERVAS GN'!$H$70</c:f>
              <c:strCache>
                <c:ptCount val="1"/>
                <c:pt idx="0">
                  <c:v>Venezuela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GN'!$I$70</c:f>
              <c:numCache>
                <c:formatCode>General</c:formatCode>
                <c:ptCount val="1"/>
                <c:pt idx="0">
                  <c:v>3.9</c:v>
                </c:pt>
              </c:numCache>
            </c:numRef>
          </c:xVal>
          <c:yVal>
            <c:numRef>
              <c:f>'RESERVAS GN'!$J$70</c:f>
              <c:numCache>
                <c:formatCode>General</c:formatCode>
                <c:ptCount val="1"/>
                <c:pt idx="0">
                  <c:v>27.5</c:v>
                </c:pt>
              </c:numCache>
            </c:numRef>
          </c:yVal>
          <c:bubbleSize>
            <c:numRef>
              <c:f>'RESERVAS GN'!$K$70</c:f>
              <c:numCache>
                <c:formatCode>[&gt;0.05]0.0;[=0]\-;\^</c:formatCode>
                <c:ptCount val="1"/>
                <c:pt idx="0">
                  <c:v>223.7682312432878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C-39FA-904E-805F-09A5F260D3D0}"/>
            </c:ext>
          </c:extLst>
        </c:ser>
        <c:ser>
          <c:idx val="7"/>
          <c:order val="7"/>
          <c:tx>
            <c:strRef>
              <c:f>'RESERVAS GN'!$H$73</c:f>
              <c:strCache>
                <c:ptCount val="1"/>
                <c:pt idx="0">
                  <c:v>Argentina No Convencionales *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GN'!$I$73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'RESERVAS GN'!$J$73</c:f>
              <c:numCache>
                <c:formatCode>General</c:formatCode>
                <c:ptCount val="1"/>
                <c:pt idx="0">
                  <c:v>8</c:v>
                </c:pt>
              </c:numCache>
            </c:numRef>
          </c:yVal>
          <c:bubbleSize>
            <c:numRef>
              <c:f>'RESERVAS GN'!$K$73</c:f>
              <c:numCache>
                <c:formatCode>[&gt;0.05]0.0;[=0]\-;\^</c:formatCode>
                <c:ptCount val="1"/>
                <c:pt idx="0">
                  <c:v>801.3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D-39FA-904E-805F-09A5F260D3D0}"/>
            </c:ext>
          </c:extLst>
        </c:ser>
        <c:ser>
          <c:idx val="8"/>
          <c:order val="8"/>
          <c:tx>
            <c:strRef>
              <c:f>'RESERVAS GN'!$H$74</c:f>
              <c:strCache>
                <c:ptCount val="1"/>
                <c:pt idx="0">
                  <c:v>Brasil No Convencionales **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2.5752491245001029E-3"/>
                  <c:y val="3.6781609195402636E-3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200" b="1"/>
                  </a:pPr>
                  <a:endParaRPr lang="es-BO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9FA-904E-805F-09A5F260D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'RESERVAS GN'!$I$74</c:f>
              <c:numCache>
                <c:formatCode>General</c:formatCode>
                <c:ptCount val="1"/>
                <c:pt idx="0">
                  <c:v>7</c:v>
                </c:pt>
              </c:numCache>
            </c:numRef>
          </c:xVal>
          <c:yVal>
            <c:numRef>
              <c:f>'RESERVAS GN'!$J$74</c:f>
              <c:numCache>
                <c:formatCode>General</c:formatCode>
                <c:ptCount val="1"/>
                <c:pt idx="0">
                  <c:v>20</c:v>
                </c:pt>
              </c:numCache>
            </c:numRef>
          </c:yVal>
          <c:bubbleSize>
            <c:numRef>
              <c:f>'RESERVAS GN'!$K$74</c:f>
              <c:numCache>
                <c:formatCode>[&gt;0.05]0.0;[=0]\-;\^</c:formatCode>
                <c:ptCount val="1"/>
                <c:pt idx="0">
                  <c:v>245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F-39FA-904E-805F-09A5F260D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611650848"/>
        <c:axId val="611643008"/>
      </c:bubbleChart>
      <c:valAx>
        <c:axId val="611650848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611643008"/>
        <c:crossesAt val="0"/>
        <c:crossBetween val="midCat"/>
      </c:valAx>
      <c:valAx>
        <c:axId val="611643008"/>
        <c:scaling>
          <c:orientation val="minMax"/>
          <c:max val="3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611650848"/>
        <c:crossesAt val="0"/>
        <c:crossBetween val="midCat"/>
      </c:valAx>
      <c:spPr>
        <a:blipFill>
          <a:blip xmlns:r="http://schemas.openxmlformats.org/officeDocument/2006/relationships" r:embed="rId2"/>
          <a:stretch>
            <a:fillRect/>
          </a:stretch>
        </a:blipFill>
      </c:spPr>
    </c:plotArea>
    <c:plotVisOnly val="1"/>
    <c:dispBlanksAs val="gap"/>
    <c:showDLblsOverMax val="0"/>
  </c:chart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ubbleChart>
        <c:varyColors val="0"/>
        <c:ser>
          <c:idx val="0"/>
          <c:order val="0"/>
          <c:tx>
            <c:strRef>
              <c:f>'PRODUCCIÓN GN'!$BD$4</c:f>
              <c:strCache>
                <c:ptCount val="1"/>
                <c:pt idx="0">
                  <c:v>US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GN'!$BE$4</c:f>
              <c:numCache>
                <c:formatCode>General</c:formatCode>
                <c:ptCount val="1"/>
                <c:pt idx="0">
                  <c:v>13</c:v>
                </c:pt>
              </c:numCache>
            </c:numRef>
          </c:xVal>
          <c:yVal>
            <c:numRef>
              <c:f>'PRODUCCIÓN GN'!$BF$4</c:f>
              <c:numCache>
                <c:formatCode>General</c:formatCode>
                <c:ptCount val="1"/>
                <c:pt idx="0">
                  <c:v>71</c:v>
                </c:pt>
              </c:numCache>
            </c:numRef>
          </c:yVal>
          <c:bubbleSize>
            <c:numRef>
              <c:f>'PRODUCCIÓN GN'!$BG$4</c:f>
              <c:numCache>
                <c:formatCode>#,##0.00</c:formatCode>
                <c:ptCount val="1"/>
                <c:pt idx="0">
                  <c:v>2278.8442214220499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EC62-BD45-8EB0-678998979253}"/>
            </c:ext>
          </c:extLst>
        </c:ser>
        <c:ser>
          <c:idx val="1"/>
          <c:order val="1"/>
          <c:tx>
            <c:strRef>
              <c:f>'PRODUCCIÓN GN'!$BD$5</c:f>
              <c:strCache>
                <c:ptCount val="1"/>
                <c:pt idx="0">
                  <c:v>Russian Federation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GN'!$BE$5</c:f>
              <c:numCache>
                <c:formatCode>General</c:formatCode>
                <c:ptCount val="1"/>
                <c:pt idx="0">
                  <c:v>65</c:v>
                </c:pt>
              </c:numCache>
            </c:numRef>
          </c:xVal>
          <c:yVal>
            <c:numRef>
              <c:f>'PRODUCCIÓN GN'!$BF$5</c:f>
              <c:numCache>
                <c:formatCode>General</c:formatCode>
                <c:ptCount val="1"/>
                <c:pt idx="0">
                  <c:v>85</c:v>
                </c:pt>
              </c:numCache>
            </c:numRef>
          </c:yVal>
          <c:bubbleSize>
            <c:numRef>
              <c:f>'PRODUCCIÓN GN'!$BG$5</c:f>
              <c:numCache>
                <c:formatCode>#,##0.00</c:formatCode>
                <c:ptCount val="1"/>
                <c:pt idx="0">
                  <c:v>1834.1920944689734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EC62-BD45-8EB0-678998979253}"/>
            </c:ext>
          </c:extLst>
        </c:ser>
        <c:ser>
          <c:idx val="2"/>
          <c:order val="2"/>
          <c:tx>
            <c:strRef>
              <c:f>'PRODUCCIÓN GN'!$BD$6</c:f>
              <c:strCache>
                <c:ptCount val="1"/>
                <c:pt idx="0">
                  <c:v>Iran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GN'!$BE$6</c:f>
              <c:numCache>
                <c:formatCode>General</c:formatCode>
                <c:ptCount val="1"/>
                <c:pt idx="0">
                  <c:v>57</c:v>
                </c:pt>
              </c:numCache>
            </c:numRef>
          </c:xVal>
          <c:yVal>
            <c:numRef>
              <c:f>'PRODUCCIÓN GN'!$BF$6</c:f>
              <c:numCache>
                <c:formatCode>General</c:formatCode>
                <c:ptCount val="1"/>
                <c:pt idx="0">
                  <c:v>66</c:v>
                </c:pt>
              </c:numCache>
            </c:numRef>
          </c:yVal>
          <c:bubbleSize>
            <c:numRef>
              <c:f>'PRODUCCIÓN GN'!$BG$6</c:f>
              <c:numCache>
                <c:formatCode>#,##0.00</c:formatCode>
                <c:ptCount val="1"/>
                <c:pt idx="0">
                  <c:v>656.12659132603551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2-EC62-BD45-8EB0-678998979253}"/>
            </c:ext>
          </c:extLst>
        </c:ser>
        <c:ser>
          <c:idx val="3"/>
          <c:order val="3"/>
          <c:tx>
            <c:strRef>
              <c:f>'PRODUCCIÓN GN'!$BD$7</c:f>
              <c:strCache>
                <c:ptCount val="1"/>
                <c:pt idx="0">
                  <c:v>Canada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GN'!$BE$7</c:f>
              <c:numCache>
                <c:formatCode>General</c:formatCode>
                <c:ptCount val="1"/>
                <c:pt idx="0">
                  <c:v>15</c:v>
                </c:pt>
              </c:numCache>
            </c:numRef>
          </c:xVal>
          <c:yVal>
            <c:numRef>
              <c:f>'PRODUCCIÓN GN'!$BF$7</c:f>
              <c:numCache>
                <c:formatCode>General</c:formatCode>
                <c:ptCount val="1"/>
                <c:pt idx="0">
                  <c:v>85</c:v>
                </c:pt>
              </c:numCache>
            </c:numRef>
          </c:yVal>
          <c:bubbleSize>
            <c:numRef>
              <c:f>'PRODUCCIÓN GN'!$BG$7</c:f>
              <c:numCache>
                <c:formatCode>#,##0.00</c:formatCode>
                <c:ptCount val="1"/>
                <c:pt idx="0">
                  <c:v>506.08743826388655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EC62-BD45-8EB0-678998979253}"/>
            </c:ext>
          </c:extLst>
        </c:ser>
        <c:ser>
          <c:idx val="4"/>
          <c:order val="4"/>
          <c:tx>
            <c:strRef>
              <c:f>'PRODUCCIÓN GN'!$BD$8</c:f>
              <c:strCache>
                <c:ptCount val="1"/>
                <c:pt idx="0">
                  <c:v>Qatar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6.8987542201396607E-2"/>
                  <c:y val="-4.7700170357751363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62-BD45-8EB0-678998979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GN'!$BE$8</c:f>
              <c:numCache>
                <c:formatCode>General</c:formatCode>
                <c:ptCount val="1"/>
                <c:pt idx="0">
                  <c:v>55</c:v>
                </c:pt>
              </c:numCache>
            </c:numRef>
          </c:xVal>
          <c:yVal>
            <c:numRef>
              <c:f>'PRODUCCIÓN GN'!$BF$8</c:f>
              <c:numCache>
                <c:formatCode>General</c:formatCode>
                <c:ptCount val="1"/>
                <c:pt idx="0">
                  <c:v>62</c:v>
                </c:pt>
              </c:numCache>
            </c:numRef>
          </c:yVal>
          <c:bubbleSize>
            <c:numRef>
              <c:f>'PRODUCCIÓN GN'!$BG$8</c:f>
              <c:numCache>
                <c:formatCode>#,##0.00</c:formatCode>
                <c:ptCount val="1"/>
                <c:pt idx="0">
                  <c:v>480.72454049102026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5-EC62-BD45-8EB0-678998979253}"/>
            </c:ext>
          </c:extLst>
        </c:ser>
        <c:ser>
          <c:idx val="5"/>
          <c:order val="5"/>
          <c:tx>
            <c:strRef>
              <c:f>'PRODUCCIÓN GN'!$BD$9</c:f>
              <c:strCache>
                <c:ptCount val="1"/>
                <c:pt idx="0">
                  <c:v>China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GN'!$BE$9</c:f>
              <c:numCache>
                <c:formatCode>General</c:formatCode>
                <c:ptCount val="1"/>
                <c:pt idx="0">
                  <c:v>70</c:v>
                </c:pt>
              </c:numCache>
            </c:numRef>
          </c:xVal>
          <c:yVal>
            <c:numRef>
              <c:f>'PRODUCCIÓN GN'!$BF$9</c:f>
              <c:numCache>
                <c:formatCode>General</c:formatCode>
                <c:ptCount val="1"/>
                <c:pt idx="0">
                  <c:v>68</c:v>
                </c:pt>
              </c:numCache>
            </c:numRef>
          </c:yVal>
          <c:bubbleSize>
            <c:numRef>
              <c:f>'PRODUCCIÓN GN'!$BG$9</c:f>
              <c:numCache>
                <c:formatCode>#,##0.00</c:formatCode>
                <c:ptCount val="1"/>
                <c:pt idx="0">
                  <c:v>442.54946840190235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6-EC62-BD45-8EB0-678998979253}"/>
            </c:ext>
          </c:extLst>
        </c:ser>
        <c:ser>
          <c:idx val="6"/>
          <c:order val="6"/>
          <c:tx>
            <c:strRef>
              <c:f>'PRODUCCIÓN GN'!$BD$10</c:f>
              <c:strCache>
                <c:ptCount val="1"/>
                <c:pt idx="0">
                  <c:v>Australia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GN'!$BE$10</c:f>
              <c:numCache>
                <c:formatCode>General</c:formatCode>
                <c:ptCount val="1"/>
                <c:pt idx="0">
                  <c:v>80</c:v>
                </c:pt>
              </c:numCache>
            </c:numRef>
          </c:xVal>
          <c:yVal>
            <c:numRef>
              <c:f>'PRODUCCIÓN GN'!$BF$10</c:f>
              <c:numCache>
                <c:formatCode>General</c:formatCode>
                <c:ptCount val="1"/>
                <c:pt idx="0">
                  <c:v>25</c:v>
                </c:pt>
              </c:numCache>
            </c:numRef>
          </c:yVal>
          <c:bubbleSize>
            <c:numRef>
              <c:f>'PRODUCCIÓN GN'!$BG$10</c:f>
              <c:numCache>
                <c:formatCode>#,##0.00</c:formatCode>
                <c:ptCount val="1"/>
                <c:pt idx="0">
                  <c:v>356.44585416600302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7-EC62-BD45-8EB0-678998979253}"/>
            </c:ext>
          </c:extLst>
        </c:ser>
        <c:ser>
          <c:idx val="7"/>
          <c:order val="7"/>
          <c:tx>
            <c:strRef>
              <c:f>'PRODUCCIÓN GN'!$BD$11</c:f>
              <c:strCache>
                <c:ptCount val="1"/>
                <c:pt idx="0">
                  <c:v>Norway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GN'!$BE$11</c:f>
              <c:numCache>
                <c:formatCode>General</c:formatCode>
                <c:ptCount val="1"/>
                <c:pt idx="0">
                  <c:v>45</c:v>
                </c:pt>
              </c:numCache>
            </c:numRef>
          </c:xVal>
          <c:yVal>
            <c:numRef>
              <c:f>'PRODUCCIÓN GN'!$BF$11</c:f>
              <c:numCache>
                <c:formatCode>General</c:formatCode>
                <c:ptCount val="1"/>
                <c:pt idx="0">
                  <c:v>88</c:v>
                </c:pt>
              </c:numCache>
            </c:numRef>
          </c:yVal>
          <c:bubbleSize>
            <c:numRef>
              <c:f>'PRODUCCIÓN GN'!$BG$11</c:f>
              <c:numCache>
                <c:formatCode>#,##0.00</c:formatCode>
                <c:ptCount val="1"/>
                <c:pt idx="0">
                  <c:v>330.54663447114325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8-EC62-BD45-8EB0-678998979253}"/>
            </c:ext>
          </c:extLst>
        </c:ser>
        <c:ser>
          <c:idx val="8"/>
          <c:order val="8"/>
          <c:tx>
            <c:strRef>
              <c:f>'PRODUCCIÓN GN'!$BD$12</c:f>
              <c:strCache>
                <c:ptCount val="1"/>
                <c:pt idx="0">
                  <c:v>Saudi Arabia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9.7996446763173109E-2"/>
                  <c:y val="2.7257240204429354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C62-BD45-8EB0-678998979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GN'!$BE$12</c:f>
              <c:numCache>
                <c:formatCode>General</c:formatCode>
                <c:ptCount val="1"/>
                <c:pt idx="0">
                  <c:v>53</c:v>
                </c:pt>
              </c:numCache>
            </c:numRef>
          </c:xVal>
          <c:yVal>
            <c:numRef>
              <c:f>'PRODUCCIÓN GN'!$BF$12</c:f>
              <c:numCache>
                <c:formatCode>General</c:formatCode>
                <c:ptCount val="1"/>
                <c:pt idx="0">
                  <c:v>60</c:v>
                </c:pt>
              </c:numCache>
            </c:numRef>
          </c:yVal>
          <c:bubbleSize>
            <c:numRef>
              <c:f>'PRODUCCIÓN GN'!$BG$12</c:f>
              <c:numCache>
                <c:formatCode>#,##0.00</c:formatCode>
                <c:ptCount val="1"/>
                <c:pt idx="0">
                  <c:v>307.17555445757188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A-EC62-BD45-8EB0-678998979253}"/>
            </c:ext>
          </c:extLst>
        </c:ser>
        <c:ser>
          <c:idx val="9"/>
          <c:order val="9"/>
          <c:tx>
            <c:strRef>
              <c:f>'PRODUCCIÓN GN'!$BD$13</c:f>
              <c:strCache>
                <c:ptCount val="1"/>
                <c:pt idx="0">
                  <c:v>Algeria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GN'!$BE$13</c:f>
              <c:numCache>
                <c:formatCode>General</c:formatCode>
                <c:ptCount val="1"/>
                <c:pt idx="0">
                  <c:v>41</c:v>
                </c:pt>
              </c:numCache>
            </c:numRef>
          </c:xVal>
          <c:yVal>
            <c:numRef>
              <c:f>'PRODUCCIÓN GN'!$BF$13</c:f>
              <c:numCache>
                <c:formatCode>General</c:formatCode>
                <c:ptCount val="1"/>
                <c:pt idx="0">
                  <c:v>63</c:v>
                </c:pt>
              </c:numCache>
            </c:numRef>
          </c:yVal>
          <c:bubbleSize>
            <c:numRef>
              <c:f>'PRODUCCIÓN GN'!$BG$13</c:f>
              <c:numCache>
                <c:formatCode>#,##0.00</c:formatCode>
                <c:ptCount val="1"/>
                <c:pt idx="0">
                  <c:v>252.8867175507196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B-EC62-BD45-8EB0-678998979253}"/>
            </c:ext>
          </c:extLst>
        </c:ser>
        <c:ser>
          <c:idx val="10"/>
          <c:order val="10"/>
          <c:tx>
            <c:strRef>
              <c:f>'PRODUCCIÓN GN'!$BD$14</c:f>
              <c:strCache>
                <c:ptCount val="1"/>
                <c:pt idx="0">
                  <c:v>Bolivia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GN'!$BE$14</c:f>
              <c:numCache>
                <c:formatCode>General</c:formatCode>
                <c:ptCount val="1"/>
                <c:pt idx="0">
                  <c:v>21</c:v>
                </c:pt>
              </c:numCache>
            </c:numRef>
          </c:xVal>
          <c:yVal>
            <c:numRef>
              <c:f>'PRODUCCIÓN GN'!$BF$14</c:f>
              <c:numCache>
                <c:formatCode>General</c:formatCode>
                <c:ptCount val="1"/>
                <c:pt idx="0">
                  <c:v>32</c:v>
                </c:pt>
              </c:numCache>
            </c:numRef>
          </c:yVal>
          <c:bubbleSize>
            <c:numRef>
              <c:f>'PRODUCCIÓN GN'!$BG$14</c:f>
              <c:numCache>
                <c:formatCode>#,##0.00</c:formatCode>
                <c:ptCount val="1"/>
                <c:pt idx="0">
                  <c:v>43.730031121818868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C-EC62-BD45-8EB0-678998979253}"/>
            </c:ext>
          </c:extLst>
        </c:ser>
        <c:ser>
          <c:idx val="11"/>
          <c:order val="11"/>
          <c:tx>
            <c:strRef>
              <c:f>'PRODUCCIÓN GN'!$BD$2</c:f>
              <c:strCache>
                <c:ptCount val="1"/>
                <c:pt idx="0">
                  <c:v>Control</c:v>
                </c:pt>
              </c:strCache>
            </c:strRef>
          </c:tx>
          <c:spPr>
            <a:ln w="25400">
              <a:noFill/>
            </a:ln>
          </c:spPr>
          <c:invertIfNegative val="0"/>
          <c:xVal>
            <c:numRef>
              <c:f>'PRODUCCIÓN GN'!$BE$2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xVal>
          <c:yVal>
            <c:numRef>
              <c:f>'PRODUCCIÓN GN'!$BF$2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yVal>
          <c:bubbleSize>
            <c:numRef>
              <c:f>'PRODUCCIÓN GN'!$BG$2</c:f>
              <c:numCache>
                <c:formatCode>General</c:formatCode>
                <c:ptCount val="1"/>
                <c:pt idx="0">
                  <c:v>14330.786846947207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D-EC62-BD45-8EB0-678998979253}"/>
            </c:ext>
          </c:extLst>
        </c:ser>
        <c:ser>
          <c:idx val="12"/>
          <c:order val="12"/>
          <c:tx>
            <c:strRef>
              <c:f>'PRODUCCIÓN GN'!$BD$15</c:f>
              <c:strCache>
                <c:ptCount val="1"/>
                <c:pt idx="0">
                  <c:v>Indonesia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GN'!$BE$15</c:f>
              <c:numCache>
                <c:formatCode>General</c:formatCode>
                <c:ptCount val="1"/>
                <c:pt idx="0">
                  <c:v>78</c:v>
                </c:pt>
              </c:numCache>
            </c:numRef>
          </c:xVal>
          <c:yVal>
            <c:numRef>
              <c:f>'PRODUCCIÓN GN'!$BF$15</c:f>
              <c:numCache>
                <c:formatCode>General</c:formatCode>
                <c:ptCount val="1"/>
                <c:pt idx="0">
                  <c:v>45</c:v>
                </c:pt>
              </c:numCache>
            </c:numRef>
          </c:yVal>
          <c:bubbleSize>
            <c:numRef>
              <c:f>'PRODUCCIÓN GN'!$BG$15</c:f>
              <c:numCache>
                <c:formatCode>#,##0.00</c:formatCode>
                <c:ptCount val="1"/>
                <c:pt idx="0">
                  <c:v>200.47584001981977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E-EC62-BD45-8EB0-678998979253}"/>
            </c:ext>
          </c:extLst>
        </c:ser>
        <c:ser>
          <c:idx val="13"/>
          <c:order val="13"/>
          <c:tx>
            <c:strRef>
              <c:f>'PRODUCCIÓN GN'!$BD$16</c:f>
              <c:strCache>
                <c:ptCount val="1"/>
                <c:pt idx="0">
                  <c:v>Malaysia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GN'!$BE$16</c:f>
              <c:numCache>
                <c:formatCode>General</c:formatCode>
                <c:ptCount val="1"/>
                <c:pt idx="0">
                  <c:v>72</c:v>
                </c:pt>
              </c:numCache>
            </c:numRef>
          </c:xVal>
          <c:yVal>
            <c:numRef>
              <c:f>'PRODUCCIÓN GN'!$BF$16</c:f>
              <c:numCache>
                <c:formatCode>General</c:formatCode>
                <c:ptCount val="1"/>
                <c:pt idx="0">
                  <c:v>47</c:v>
                </c:pt>
              </c:numCache>
            </c:numRef>
          </c:yVal>
          <c:bubbleSize>
            <c:numRef>
              <c:f>'PRODUCCIÓN GN'!$BG$16</c:f>
              <c:numCache>
                <c:formatCode>#,##0.00</c:formatCode>
                <c:ptCount val="1"/>
                <c:pt idx="0">
                  <c:v>198.61529672870623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F-EC62-BD45-8EB0-678998979253}"/>
            </c:ext>
          </c:extLst>
        </c:ser>
        <c:ser>
          <c:idx val="14"/>
          <c:order val="14"/>
          <c:tx>
            <c:strRef>
              <c:f>'PRODUCCIÓN GN'!$BD$17</c:f>
              <c:strCache>
                <c:ptCount val="1"/>
                <c:pt idx="0">
                  <c:v>United Arab Emirates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7.8063539603561882E-2"/>
                  <c:y val="5.6785917092561089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C62-BD45-8EB0-678998979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GN'!$BE$17</c:f>
              <c:numCache>
                <c:formatCode>General</c:formatCode>
                <c:ptCount val="1"/>
                <c:pt idx="0">
                  <c:v>60</c:v>
                </c:pt>
              </c:numCache>
            </c:numRef>
          </c:xVal>
          <c:yVal>
            <c:numRef>
              <c:f>'PRODUCCIÓN GN'!$BF$17</c:f>
              <c:numCache>
                <c:formatCode>General</c:formatCode>
                <c:ptCount val="1"/>
                <c:pt idx="0">
                  <c:v>57</c:v>
                </c:pt>
              </c:numCache>
            </c:numRef>
          </c:yVal>
          <c:bubbleSize>
            <c:numRef>
              <c:f>'PRODUCCIÓN GN'!$BG$17</c:f>
              <c:numCache>
                <c:formatCode>#,##0.00</c:formatCode>
                <c:ptCount val="1"/>
                <c:pt idx="0">
                  <c:v>177.21569970797339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1-EC62-BD45-8EB0-678998979253}"/>
            </c:ext>
          </c:extLst>
        </c:ser>
        <c:ser>
          <c:idx val="15"/>
          <c:order val="15"/>
          <c:tx>
            <c:strRef>
              <c:f>'PRODUCCIÓN GN'!$BD$18</c:f>
              <c:strCache>
                <c:ptCount val="1"/>
                <c:pt idx="0">
                  <c:v>Turkmenistan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GN'!$BE$18</c:f>
              <c:numCache>
                <c:formatCode>General</c:formatCode>
                <c:ptCount val="1"/>
                <c:pt idx="0">
                  <c:v>58</c:v>
                </c:pt>
              </c:numCache>
            </c:numRef>
          </c:xVal>
          <c:yVal>
            <c:numRef>
              <c:f>'PRODUCCIÓN GN'!$BF$18</c:f>
              <c:numCache>
                <c:formatCode>General</c:formatCode>
                <c:ptCount val="1"/>
                <c:pt idx="0">
                  <c:v>71</c:v>
                </c:pt>
              </c:numCache>
            </c:numRef>
          </c:yVal>
          <c:bubbleSize>
            <c:numRef>
              <c:f>'PRODUCCIÓN GN'!$BG$18</c:f>
              <c:numCache>
                <c:formatCode>#,##0.00</c:formatCode>
                <c:ptCount val="1"/>
                <c:pt idx="0">
                  <c:v>168.53876837041182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2-EC62-BD45-8EB0-678998979253}"/>
            </c:ext>
          </c:extLst>
        </c:ser>
        <c:ser>
          <c:idx val="16"/>
          <c:order val="16"/>
          <c:tx>
            <c:strRef>
              <c:f>'PRODUCCIÓN GN'!$BD$19</c:f>
              <c:strCache>
                <c:ptCount val="1"/>
                <c:pt idx="0">
                  <c:v>Egypt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4.4990848536571072E-2"/>
                  <c:y val="-1.135718341851231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1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C62-BD45-8EB0-678998979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GN'!$BE$19</c:f>
              <c:numCache>
                <c:formatCode>General</c:formatCode>
                <c:ptCount val="1"/>
                <c:pt idx="0">
                  <c:v>49.5</c:v>
                </c:pt>
              </c:numCache>
            </c:numRef>
          </c:xVal>
          <c:yVal>
            <c:numRef>
              <c:f>'PRODUCCIÓN GN'!$BF$19</c:f>
              <c:numCache>
                <c:formatCode>General</c:formatCode>
                <c:ptCount val="1"/>
                <c:pt idx="0">
                  <c:v>63</c:v>
                </c:pt>
              </c:numCache>
            </c:numRef>
          </c:yVal>
          <c:bubbleSize>
            <c:numRef>
              <c:f>'PRODUCCIÓN GN'!$BG$19</c:f>
              <c:numCache>
                <c:formatCode>#,##0.00</c:formatCode>
                <c:ptCount val="1"/>
                <c:pt idx="0">
                  <c:v>160.43360095645326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4-EC62-BD45-8EB0-678998979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611641832"/>
        <c:axId val="611646536"/>
      </c:bubbleChart>
      <c:valAx>
        <c:axId val="611641832"/>
        <c:scaling>
          <c:orientation val="minMax"/>
          <c:max val="10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611646536"/>
        <c:crossesAt val="0"/>
        <c:crossBetween val="midCat"/>
      </c:valAx>
      <c:valAx>
        <c:axId val="611646536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611641832"/>
        <c:crossesAt val="0"/>
        <c:crossBetween val="midCat"/>
      </c:valAx>
      <c:spPr>
        <a:blipFill>
          <a:blip xmlns:r="http://schemas.openxmlformats.org/officeDocument/2006/relationships" r:embed="rId1"/>
          <a:stretch>
            <a:fillRect/>
          </a:stretch>
        </a:blipFill>
      </c:spPr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ubbleChart>
        <c:varyColors val="0"/>
        <c:ser>
          <c:idx val="0"/>
          <c:order val="0"/>
          <c:tx>
            <c:strRef>
              <c:f>'PRODUCCIÓN GN'!$BD$64</c:f>
              <c:strCache>
                <c:ptCount val="1"/>
                <c:pt idx="0">
                  <c:v>Argentina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GN'!$BE$64</c:f>
              <c:numCache>
                <c:formatCode>General</c:formatCode>
                <c:ptCount val="1"/>
                <c:pt idx="0">
                  <c:v>5</c:v>
                </c:pt>
              </c:numCache>
            </c:numRef>
          </c:xVal>
          <c:yVal>
            <c:numRef>
              <c:f>'PRODUCCIÓN GN'!$BF$64</c:f>
              <c:numCache>
                <c:formatCode>General</c:formatCode>
                <c:ptCount val="1"/>
                <c:pt idx="0">
                  <c:v>10</c:v>
                </c:pt>
              </c:numCache>
            </c:numRef>
          </c:yVal>
          <c:bubbleSize>
            <c:numRef>
              <c:f>'PRODUCCIÓN GN'!$BG$64</c:f>
              <c:numCache>
                <c:formatCode>[&gt;0.05]0.0;[=0]\-;\^</c:formatCode>
                <c:ptCount val="1"/>
                <c:pt idx="0">
                  <c:v>108.01465191539872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18A4-D745-9287-139E6E2C1DF8}"/>
            </c:ext>
          </c:extLst>
        </c:ser>
        <c:ser>
          <c:idx val="1"/>
          <c:order val="1"/>
          <c:tx>
            <c:strRef>
              <c:f>'PRODUCCIÓN GN'!$BD$65</c:f>
              <c:strCache>
                <c:ptCount val="1"/>
                <c:pt idx="0">
                  <c:v>Bolivia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GN'!$BE$65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'PRODUCCIÓN GN'!$BF$65</c:f>
              <c:numCache>
                <c:formatCode>General</c:formatCode>
                <c:ptCount val="1"/>
                <c:pt idx="0">
                  <c:v>17.5</c:v>
                </c:pt>
              </c:numCache>
            </c:numRef>
          </c:yVal>
          <c:bubbleSize>
            <c:numRef>
              <c:f>'PRODUCCIÓN GN'!$BG$65</c:f>
              <c:numCache>
                <c:formatCode>[&gt;0.05]0.0;[=0]\-;\^</c:formatCode>
                <c:ptCount val="1"/>
                <c:pt idx="0">
                  <c:v>43.730031121818868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18A4-D745-9287-139E6E2C1DF8}"/>
            </c:ext>
          </c:extLst>
        </c:ser>
        <c:ser>
          <c:idx val="2"/>
          <c:order val="2"/>
          <c:tx>
            <c:strRef>
              <c:f>'PRODUCCIÓN GN'!$BD$66</c:f>
              <c:strCache>
                <c:ptCount val="1"/>
                <c:pt idx="0">
                  <c:v>Brazil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GN'!$BE$66</c:f>
              <c:numCache>
                <c:formatCode>General</c:formatCode>
                <c:ptCount val="1"/>
                <c:pt idx="0">
                  <c:v>7</c:v>
                </c:pt>
              </c:numCache>
            </c:numRef>
          </c:xVal>
          <c:yVal>
            <c:numRef>
              <c:f>'PRODUCCIÓN GN'!$BF$66</c:f>
              <c:numCache>
                <c:formatCode>General</c:formatCode>
                <c:ptCount val="1"/>
                <c:pt idx="0">
                  <c:v>19</c:v>
                </c:pt>
              </c:numCache>
            </c:numRef>
          </c:yVal>
          <c:bubbleSize>
            <c:numRef>
              <c:f>'PRODUCCIÓN GN'!$BG$66</c:f>
              <c:numCache>
                <c:formatCode>[&gt;0.05]0.0;[=0]\-;\^</c:formatCode>
                <c:ptCount val="1"/>
                <c:pt idx="0">
                  <c:v>68.937890420622267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2-18A4-D745-9287-139E6E2C1DF8}"/>
            </c:ext>
          </c:extLst>
        </c:ser>
        <c:ser>
          <c:idx val="3"/>
          <c:order val="3"/>
          <c:tx>
            <c:strRef>
              <c:f>'PRODUCCIÓN GN'!$BD$67</c:f>
              <c:strCache>
                <c:ptCount val="1"/>
                <c:pt idx="0">
                  <c:v>Colombia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GN'!$BE$67</c:f>
              <c:numCache>
                <c:formatCode>General</c:formatCode>
                <c:ptCount val="1"/>
                <c:pt idx="0">
                  <c:v>2.5</c:v>
                </c:pt>
              </c:numCache>
            </c:numRef>
          </c:xVal>
          <c:yVal>
            <c:numRef>
              <c:f>'PRODUCCIÓN GN'!$BF$67</c:f>
              <c:numCache>
                <c:formatCode>General</c:formatCode>
                <c:ptCount val="1"/>
                <c:pt idx="0">
                  <c:v>25</c:v>
                </c:pt>
              </c:numCache>
            </c:numRef>
          </c:yVal>
          <c:bubbleSize>
            <c:numRef>
              <c:f>'PRODUCCIÓN GN'!$BG$67</c:f>
              <c:numCache>
                <c:formatCode>[&gt;0.05]0.0;[=0]\-;\^</c:formatCode>
                <c:ptCount val="1"/>
                <c:pt idx="0">
                  <c:v>35.223300051470211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18A4-D745-9287-139E6E2C1DF8}"/>
            </c:ext>
          </c:extLst>
        </c:ser>
        <c:ser>
          <c:idx val="4"/>
          <c:order val="4"/>
          <c:tx>
            <c:strRef>
              <c:f>'PRODUCCIÓN GN'!$BD$68</c:f>
              <c:strCache>
                <c:ptCount val="1"/>
                <c:pt idx="0">
                  <c:v>Peru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GN'!$BE$68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'PRODUCCIÓN GN'!$BF$68</c:f>
              <c:numCache>
                <c:formatCode>General</c:formatCode>
                <c:ptCount val="1"/>
                <c:pt idx="0">
                  <c:v>19</c:v>
                </c:pt>
              </c:numCache>
            </c:numRef>
          </c:yVal>
          <c:bubbleSize>
            <c:numRef>
              <c:f>'PRODUCCIÓN GN'!$BG$68</c:f>
              <c:numCache>
                <c:formatCode>[&gt;0.05]0.0;[=0]\-;\^</c:formatCode>
                <c:ptCount val="1"/>
                <c:pt idx="0">
                  <c:v>35.037034363665775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4-18A4-D745-9287-139E6E2C1DF8}"/>
            </c:ext>
          </c:extLst>
        </c:ser>
        <c:ser>
          <c:idx val="5"/>
          <c:order val="5"/>
          <c:tx>
            <c:strRef>
              <c:f>'PRODUCCIÓN GN'!$BD$69</c:f>
              <c:strCache>
                <c:ptCount val="1"/>
                <c:pt idx="0">
                  <c:v>Trinidad &amp; Tobago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GN'!$BE$69</c:f>
              <c:numCache>
                <c:formatCode>General</c:formatCode>
                <c:ptCount val="1"/>
                <c:pt idx="0">
                  <c:v>6</c:v>
                </c:pt>
              </c:numCache>
            </c:numRef>
          </c:xVal>
          <c:yVal>
            <c:numRef>
              <c:f>'PRODUCCIÓN GN'!$BF$69</c:f>
              <c:numCache>
                <c:formatCode>General</c:formatCode>
                <c:ptCount val="1"/>
                <c:pt idx="0">
                  <c:v>27.5</c:v>
                </c:pt>
              </c:numCache>
            </c:numRef>
          </c:yVal>
          <c:bubbleSize>
            <c:numRef>
              <c:f>'PRODUCCIÓN GN'!$BG$69</c:f>
              <c:numCache>
                <c:formatCode>[&gt;0.05]0.0;[=0]\-;\^</c:formatCode>
                <c:ptCount val="1"/>
                <c:pt idx="0">
                  <c:v>93.044046748016513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5-18A4-D745-9287-139E6E2C1DF8}"/>
            </c:ext>
          </c:extLst>
        </c:ser>
        <c:ser>
          <c:idx val="6"/>
          <c:order val="6"/>
          <c:tx>
            <c:strRef>
              <c:f>'PRODUCCIÓN GN'!$BD$70</c:f>
              <c:strCache>
                <c:ptCount val="1"/>
                <c:pt idx="0">
                  <c:v>Venezuela</c:v>
                </c:pt>
              </c:strCache>
            </c:strRef>
          </c:tx>
          <c:spPr>
            <a:ln w="2540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1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'PRODUCCIÓN GN'!$BE$70</c:f>
              <c:numCache>
                <c:formatCode>General</c:formatCode>
                <c:ptCount val="1"/>
                <c:pt idx="0">
                  <c:v>3.9</c:v>
                </c:pt>
              </c:numCache>
            </c:numRef>
          </c:xVal>
          <c:yVal>
            <c:numRef>
              <c:f>'PRODUCCIÓN GN'!$BF$70</c:f>
              <c:numCache>
                <c:formatCode>General</c:formatCode>
                <c:ptCount val="1"/>
                <c:pt idx="0">
                  <c:v>27.5</c:v>
                </c:pt>
              </c:numCache>
            </c:numRef>
          </c:yVal>
          <c:bubbleSize>
            <c:numRef>
              <c:f>'PRODUCCIÓN GN'!$BG$70</c:f>
              <c:numCache>
                <c:formatCode>[&gt;0.05]0.0;[=0]\-;\^</c:formatCode>
                <c:ptCount val="1"/>
                <c:pt idx="0">
                  <c:v>91.030521023751888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6-18A4-D745-9287-139E6E2C1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611644184"/>
        <c:axId val="611646928"/>
      </c:bubbleChart>
      <c:valAx>
        <c:axId val="611644184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611646928"/>
        <c:crossesAt val="0"/>
        <c:crossBetween val="midCat"/>
      </c:valAx>
      <c:valAx>
        <c:axId val="611646928"/>
        <c:scaling>
          <c:orientation val="minMax"/>
          <c:max val="3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611644184"/>
        <c:crossesAt val="0"/>
        <c:crossBetween val="midCat"/>
      </c:valAx>
      <c:spPr>
        <a:blipFill>
          <a:blip xmlns:r="http://schemas.openxmlformats.org/officeDocument/2006/relationships" r:embed="rId1"/>
          <a:stretch>
            <a:fillRect/>
          </a:stretch>
        </a:blipFill>
      </c:spPr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53-7B47-A9F6-FA4347228C2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53-7B47-A9F6-FA4347228C2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C53-7B47-A9F6-FA4347228C22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C53-7B47-A9F6-FA4347228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82040"/>
        <c:axId val="760875768"/>
      </c:barChart>
      <c:catAx>
        <c:axId val="76088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5768"/>
        <c:crosses val="autoZero"/>
        <c:auto val="1"/>
        <c:lblAlgn val="ctr"/>
        <c:lblOffset val="100"/>
        <c:noMultiLvlLbl val="0"/>
      </c:catAx>
      <c:valAx>
        <c:axId val="76087576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82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814-2545-AF2C-4B6C75EBD71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14-2545-AF2C-4B6C75EBD71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814-2545-AF2C-4B6C75EBD714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14-2545-AF2C-4B6C75EBD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82432"/>
        <c:axId val="760881256"/>
      </c:barChart>
      <c:catAx>
        <c:axId val="76088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81256"/>
        <c:crosses val="autoZero"/>
        <c:auto val="1"/>
        <c:lblAlgn val="ctr"/>
        <c:lblOffset val="100"/>
        <c:noMultiLvlLbl val="0"/>
      </c:catAx>
      <c:valAx>
        <c:axId val="7608812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8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DD-414C-AF1B-F15F35E577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DD-414C-AF1B-F15F35E577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DD-414C-AF1B-F15F35E5778D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DD-414C-AF1B-F15F35E57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76160"/>
        <c:axId val="760881648"/>
      </c:barChart>
      <c:catAx>
        <c:axId val="76087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81648"/>
        <c:crosses val="autoZero"/>
        <c:auto val="1"/>
        <c:lblAlgn val="ctr"/>
        <c:lblOffset val="100"/>
        <c:noMultiLvlLbl val="0"/>
      </c:catAx>
      <c:valAx>
        <c:axId val="7608816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25"/>
          <c:y val="5.8796296296296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CE0-8C4B-8872-3CF4FFA6839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E0-8C4B-8872-3CF4FFA6839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CE0-8C4B-8872-3CF4FFA68397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46.16145376727205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46.132192720386854</c:v>
                </c:pt>
                <c:pt idx="8">
                  <c:v>49.841690293680102</c:v>
                </c:pt>
                <c:pt idx="9">
                  <c:v>56.6703282043201</c:v>
                </c:pt>
                <c:pt idx="10">
                  <c:v>64.44476987561643</c:v>
                </c:pt>
                <c:pt idx="11">
                  <c:v>67.818086546323627</c:v>
                </c:pt>
                <c:pt idx="12">
                  <c:v>67.178455367192569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E0-8C4B-8872-3CF4FFA68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73416"/>
        <c:axId val="760870280"/>
      </c:barChart>
      <c:catAx>
        <c:axId val="76087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0280"/>
        <c:crosses val="autoZero"/>
        <c:auto val="1"/>
        <c:lblAlgn val="ctr"/>
        <c:lblOffset val="100"/>
        <c:noMultiLvlLbl val="0"/>
      </c:catAx>
      <c:valAx>
        <c:axId val="7608702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73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430904881384103E-2"/>
          <c:y val="3.6926838045953481E-2"/>
          <c:w val="0.84281295796715916"/>
          <c:h val="0.8174883813282201"/>
        </c:manualLayout>
      </c:layout>
      <c:lineChart>
        <c:grouping val="standard"/>
        <c:varyColors val="0"/>
        <c:ser>
          <c:idx val="0"/>
          <c:order val="0"/>
          <c:tx>
            <c:strRef>
              <c:f>'[00. GRAFICOS DIAGNOSTICO.xlsx]PRECIO'!$B$24</c:f>
              <c:strCache>
                <c:ptCount val="1"/>
                <c:pt idx="0">
                  <c:v>Argentina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DIAGNOSTICO.xlsx]PRECIO'!$C$24:$U$24</c:f>
              <c:numCache>
                <c:formatCode>0.0</c:formatCode>
                <c:ptCount val="19"/>
                <c:pt idx="0">
                  <c:v>1</c:v>
                </c:pt>
                <c:pt idx="1">
                  <c:v>0.9</c:v>
                </c:pt>
                <c:pt idx="2">
                  <c:v>0.60000000000000042</c:v>
                </c:pt>
                <c:pt idx="3">
                  <c:v>1</c:v>
                </c:pt>
                <c:pt idx="4">
                  <c:v>2.5</c:v>
                </c:pt>
                <c:pt idx="5">
                  <c:v>4.2</c:v>
                </c:pt>
                <c:pt idx="6">
                  <c:v>5.2</c:v>
                </c:pt>
                <c:pt idx="7">
                  <c:v>8.5</c:v>
                </c:pt>
                <c:pt idx="8">
                  <c:v>5.9</c:v>
                </c:pt>
                <c:pt idx="9">
                  <c:v>7.3</c:v>
                </c:pt>
                <c:pt idx="10">
                  <c:v>9.3000000000000007</c:v>
                </c:pt>
                <c:pt idx="11">
                  <c:v>10.9</c:v>
                </c:pt>
                <c:pt idx="12">
                  <c:v>10.4</c:v>
                </c:pt>
                <c:pt idx="13">
                  <c:v>10.1</c:v>
                </c:pt>
                <c:pt idx="14">
                  <c:v>6.2</c:v>
                </c:pt>
                <c:pt idx="15">
                  <c:v>3.5</c:v>
                </c:pt>
                <c:pt idx="16">
                  <c:v>4.8</c:v>
                </c:pt>
                <c:pt idx="17">
                  <c:v>6.2404999999999999</c:v>
                </c:pt>
                <c:pt idx="18">
                  <c:v>6.7378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8-FE48-8DB7-B9A9D98CCA51}"/>
            </c:ext>
          </c:extLst>
        </c:ser>
        <c:ser>
          <c:idx val="1"/>
          <c:order val="1"/>
          <c:tx>
            <c:strRef>
              <c:f>'[00. GRAFICOS DIAGNOSTICO.xlsx]PRECIO'!$B$25</c:f>
              <c:strCache>
                <c:ptCount val="1"/>
                <c:pt idx="0">
                  <c:v>Brasil (GSA)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DIAGNOSTICO.xlsx]PRECIO'!$C$25:$U$25</c:f>
              <c:numCache>
                <c:formatCode>0.0</c:formatCode>
                <c:ptCount val="19"/>
                <c:pt idx="0">
                  <c:v>1.6</c:v>
                </c:pt>
                <c:pt idx="1">
                  <c:v>1.5</c:v>
                </c:pt>
                <c:pt idx="2">
                  <c:v>1.9000000000000001</c:v>
                </c:pt>
                <c:pt idx="3">
                  <c:v>2</c:v>
                </c:pt>
                <c:pt idx="4">
                  <c:v>2.6</c:v>
                </c:pt>
                <c:pt idx="5">
                  <c:v>3.8</c:v>
                </c:pt>
                <c:pt idx="6">
                  <c:v>4.0999999999999996</c:v>
                </c:pt>
                <c:pt idx="7">
                  <c:v>6.7</c:v>
                </c:pt>
                <c:pt idx="8">
                  <c:v>5</c:v>
                </c:pt>
                <c:pt idx="9">
                  <c:v>6</c:v>
                </c:pt>
                <c:pt idx="10">
                  <c:v>7.7</c:v>
                </c:pt>
                <c:pt idx="11">
                  <c:v>9.2000000000000011</c:v>
                </c:pt>
                <c:pt idx="12">
                  <c:v>9</c:v>
                </c:pt>
                <c:pt idx="13">
                  <c:v>8.3000000000000007</c:v>
                </c:pt>
                <c:pt idx="14">
                  <c:v>5.4</c:v>
                </c:pt>
                <c:pt idx="15">
                  <c:v>3.1</c:v>
                </c:pt>
                <c:pt idx="16">
                  <c:v>3.9</c:v>
                </c:pt>
                <c:pt idx="17">
                  <c:v>5.1079999999999961</c:v>
                </c:pt>
                <c:pt idx="18">
                  <c:v>5.5566000000000004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C8-FE48-8DB7-B9A9D98CCA51}"/>
            </c:ext>
          </c:extLst>
        </c:ser>
        <c:ser>
          <c:idx val="2"/>
          <c:order val="2"/>
          <c:tx>
            <c:strRef>
              <c:f>'[00. GRAFICOS DIAGNOSTICO.xlsx]PRECIO'!$B$26</c:f>
              <c:strCache>
                <c:ptCount val="1"/>
                <c:pt idx="0">
                  <c:v>M. Interno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DIAGNOSTICO.xlsx]PRECIO'!$C$26:$U$26</c:f>
              <c:numCache>
                <c:formatCode>0.0</c:formatCode>
                <c:ptCount val="19"/>
                <c:pt idx="0">
                  <c:v>1.1000000000000001</c:v>
                </c:pt>
                <c:pt idx="1">
                  <c:v>1.1000000000000001</c:v>
                </c:pt>
                <c:pt idx="2">
                  <c:v>1.1000000000000001</c:v>
                </c:pt>
                <c:pt idx="3">
                  <c:v>1.1000000000000001</c:v>
                </c:pt>
                <c:pt idx="4">
                  <c:v>1</c:v>
                </c:pt>
                <c:pt idx="5">
                  <c:v>0.9</c:v>
                </c:pt>
                <c:pt idx="6">
                  <c:v>0.9</c:v>
                </c:pt>
                <c:pt idx="7">
                  <c:v>1.1000000000000001</c:v>
                </c:pt>
                <c:pt idx="8">
                  <c:v>1.2</c:v>
                </c:pt>
                <c:pt idx="9">
                  <c:v>1.2</c:v>
                </c:pt>
                <c:pt idx="10">
                  <c:v>1.2</c:v>
                </c:pt>
                <c:pt idx="11">
                  <c:v>1.1000000000000001</c:v>
                </c:pt>
                <c:pt idx="12">
                  <c:v>1.1000000000000001</c:v>
                </c:pt>
                <c:pt idx="13">
                  <c:v>1.2</c:v>
                </c:pt>
                <c:pt idx="14">
                  <c:v>1.1000000000000001</c:v>
                </c:pt>
                <c:pt idx="15">
                  <c:v>1.1000000000000001</c:v>
                </c:pt>
                <c:pt idx="16">
                  <c:v>1.1000000000000001</c:v>
                </c:pt>
                <c:pt idx="17">
                  <c:v>1.1073</c:v>
                </c:pt>
                <c:pt idx="18">
                  <c:v>1.0546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C8-FE48-8DB7-B9A9D98CC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1638696"/>
        <c:axId val="611648104"/>
      </c:lineChart>
      <c:catAx>
        <c:axId val="61163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8104"/>
        <c:crosses val="autoZero"/>
        <c:auto val="1"/>
        <c:lblAlgn val="ctr"/>
        <c:lblOffset val="100"/>
        <c:noMultiLvlLbl val="0"/>
      </c:catAx>
      <c:valAx>
        <c:axId val="61164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38696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88493511818015802"/>
          <c:y val="0.37321178695127383"/>
          <c:w val="0.11506488181984195"/>
          <c:h val="0.19697165537860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s-BO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>
                <a:solidFill>
                  <a:schemeClr val="tx1"/>
                </a:solidFill>
              </a:rPr>
              <a:t>SUBVENCIÓN DE HIDROCARBUROS  MM$us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'[GRÁFICA SUBVENCIÓN.xlsx]Hoja1'!$D$5</c:f>
              <c:strCache>
                <c:ptCount val="1"/>
                <c:pt idx="0">
                  <c:v>Hidrocaburos (subvención) MM$us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  <a:softEdge rad="25400"/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'[GRÁFICA SUBVENCIÓN.xlsx]Hoja1'!$B$6:$B$19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 (p)</c:v>
                </c:pt>
                <c:pt idx="6">
                  <c:v>2012 (p)</c:v>
                </c:pt>
                <c:pt idx="7">
                  <c:v>2013 (p)</c:v>
                </c:pt>
                <c:pt idx="8">
                  <c:v>2014 (p)</c:v>
                </c:pt>
                <c:pt idx="9">
                  <c:v>2015 (p)</c:v>
                </c:pt>
                <c:pt idx="10">
                  <c:v>2016 (p)</c:v>
                </c:pt>
                <c:pt idx="11">
                  <c:v>2017 (p)</c:v>
                </c:pt>
                <c:pt idx="12">
                  <c:v>2018 (p)</c:v>
                </c:pt>
                <c:pt idx="13">
                  <c:v>2019 (e)</c:v>
                </c:pt>
              </c:strCache>
            </c:strRef>
          </c:cat>
          <c:val>
            <c:numRef>
              <c:f>'[GRÁFICA SUBVENCIÓN.xlsx]Hoja1'!$D$6:$D$19</c:f>
              <c:numCache>
                <c:formatCode>#,##0</c:formatCode>
                <c:ptCount val="14"/>
                <c:pt idx="0">
                  <c:v>73.563218390804593</c:v>
                </c:pt>
                <c:pt idx="1">
                  <c:v>161.49425287356323</c:v>
                </c:pt>
                <c:pt idx="2">
                  <c:v>409.19540229885058</c:v>
                </c:pt>
                <c:pt idx="3">
                  <c:v>232.75862068965517</c:v>
                </c:pt>
                <c:pt idx="4">
                  <c:v>346.12068965517244</c:v>
                </c:pt>
                <c:pt idx="5">
                  <c:v>715.80459770114942</c:v>
                </c:pt>
                <c:pt idx="6">
                  <c:v>674.85632183908046</c:v>
                </c:pt>
                <c:pt idx="7">
                  <c:v>742.09770114942535</c:v>
                </c:pt>
                <c:pt idx="8">
                  <c:v>651.14942528735628</c:v>
                </c:pt>
                <c:pt idx="9">
                  <c:v>459.05172413793105</c:v>
                </c:pt>
                <c:pt idx="10">
                  <c:v>446.69540229885058</c:v>
                </c:pt>
                <c:pt idx="11">
                  <c:v>540.66091954022988</c:v>
                </c:pt>
                <c:pt idx="12">
                  <c:v>727.15517241379314</c:v>
                </c:pt>
                <c:pt idx="13">
                  <c:v>793.9655172413793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F-9743-BC46-4002917788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611647320"/>
        <c:axId val="611645752"/>
      </c:barChart>
      <c:catAx>
        <c:axId val="61164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5752"/>
        <c:crosses val="autoZero"/>
        <c:auto val="1"/>
        <c:lblAlgn val="ctr"/>
        <c:lblOffset val="100"/>
        <c:noMultiLvlLbl val="0"/>
      </c:catAx>
      <c:valAx>
        <c:axId val="61164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050">
                    <a:solidFill>
                      <a:schemeClr val="tx1"/>
                    </a:solidFill>
                  </a:rPr>
                  <a:t>MM$US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7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70811744386873"/>
          <c:y val="2.6923360400155655E-2"/>
          <c:w val="0.85086931491076567"/>
          <c:h val="0.88587864954339779"/>
        </c:manualLayout>
      </c:layout>
      <c:areaChart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Participación de YPFB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cat>
            <c:numRef>
              <c:f>Hoja1!$B$1:$N$1</c:f>
              <c:numCache>
                <c:formatCode>General</c:formatCode>
                <c:ptCount val="13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Hoja1!$B$2:$N$2</c:f>
              <c:numCache>
                <c:formatCode>_-* #,##0\ _€_-;\-* #,##0\ _€_-;_-* "-"??\ _€_-;_-@_-</c:formatCode>
                <c:ptCount val="13"/>
                <c:pt idx="0">
                  <c:v>61.6</c:v>
                </c:pt>
                <c:pt idx="1">
                  <c:v>382.4</c:v>
                </c:pt>
                <c:pt idx="2">
                  <c:v>268</c:v>
                </c:pt>
                <c:pt idx="3">
                  <c:v>443.5</c:v>
                </c:pt>
                <c:pt idx="4">
                  <c:v>582.1</c:v>
                </c:pt>
                <c:pt idx="5">
                  <c:v>904.8</c:v>
                </c:pt>
                <c:pt idx="6">
                  <c:v>1130.7</c:v>
                </c:pt>
                <c:pt idx="7">
                  <c:v>993.1</c:v>
                </c:pt>
                <c:pt idx="8">
                  <c:v>589.9</c:v>
                </c:pt>
                <c:pt idx="9">
                  <c:v>104.2</c:v>
                </c:pt>
                <c:pt idx="10">
                  <c:v>212.5</c:v>
                </c:pt>
                <c:pt idx="11">
                  <c:v>307.10000000000002</c:v>
                </c:pt>
                <c:pt idx="12">
                  <c:v>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29-4E41-9C2C-F3547B698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1650456"/>
        <c:axId val="611642224"/>
      </c:areaChart>
      <c:catAx>
        <c:axId val="61165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11642224"/>
        <c:crosses val="autoZero"/>
        <c:auto val="1"/>
        <c:lblAlgn val="ctr"/>
        <c:lblOffset val="100"/>
        <c:noMultiLvlLbl val="0"/>
      </c:catAx>
      <c:valAx>
        <c:axId val="611642224"/>
        <c:scaling>
          <c:orientation val="minMax"/>
        </c:scaling>
        <c:delete val="0"/>
        <c:axPos val="l"/>
        <c:majorGridlines/>
        <c:numFmt formatCode="_-* #,##0\ _€_-;\-* #,##0\ _€_-;_-* &quot;-&quot;??\ _€_-;_-@_-" sourceLinked="1"/>
        <c:majorTickMark val="none"/>
        <c:minorTickMark val="none"/>
        <c:tickLblPos val="nextTo"/>
        <c:crossAx val="611650456"/>
        <c:crosses val="autoZero"/>
        <c:crossBetween val="midCat"/>
      </c:valAx>
      <c:dTable>
        <c:showHorzBorder val="1"/>
        <c:showVertBorder val="1"/>
        <c:showOutline val="1"/>
        <c:showKeys val="1"/>
      </c:dTable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96-4147-9487-26E1884570D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96-4147-9487-26E1884570D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896-4147-9487-26E1884570D3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96-4147-9487-26E188457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1643400"/>
        <c:axId val="611643792"/>
      </c:barChart>
      <c:catAx>
        <c:axId val="61164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3792"/>
        <c:crosses val="autoZero"/>
        <c:auto val="1"/>
        <c:lblAlgn val="ctr"/>
        <c:lblOffset val="100"/>
        <c:noMultiLvlLbl val="0"/>
      </c:catAx>
      <c:valAx>
        <c:axId val="6116437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6A-3049-A52B-00897944AF2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6A-3049-A52B-00897944AF2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6A-3049-A52B-00897944AF2D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6A-3049-A52B-00897944A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1640656"/>
        <c:axId val="611641048"/>
      </c:barChart>
      <c:catAx>
        <c:axId val="61164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1048"/>
        <c:crosses val="autoZero"/>
        <c:auto val="1"/>
        <c:lblAlgn val="ctr"/>
        <c:lblOffset val="100"/>
        <c:noMultiLvlLbl val="0"/>
      </c:catAx>
      <c:valAx>
        <c:axId val="6116410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CO (Migración)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Hoja1!$B$1:$Q$1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strCache>
            </c:strRef>
          </c:cat>
          <c:val>
            <c:numRef>
              <c:f>Hoja1!$B$2:$Q$2</c:f>
              <c:numCache>
                <c:formatCode>General</c:formatCode>
                <c:ptCount val="14"/>
                <c:pt idx="0">
                  <c:v>59</c:v>
                </c:pt>
                <c:pt idx="1">
                  <c:v>41</c:v>
                </c:pt>
                <c:pt idx="2">
                  <c:v>41</c:v>
                </c:pt>
                <c:pt idx="3">
                  <c:v>41</c:v>
                </c:pt>
                <c:pt idx="4">
                  <c:v>41</c:v>
                </c:pt>
                <c:pt idx="5">
                  <c:v>41</c:v>
                </c:pt>
                <c:pt idx="6">
                  <c:v>41</c:v>
                </c:pt>
                <c:pt idx="7">
                  <c:v>41</c:v>
                </c:pt>
                <c:pt idx="8">
                  <c:v>39</c:v>
                </c:pt>
                <c:pt idx="9">
                  <c:v>38</c:v>
                </c:pt>
                <c:pt idx="10">
                  <c:v>37</c:v>
                </c:pt>
                <c:pt idx="11">
                  <c:v>37</c:v>
                </c:pt>
                <c:pt idx="12">
                  <c:v>36</c:v>
                </c:pt>
                <c:pt idx="1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DB-D346-98BE-B7398739879E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SAM E&amp;E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Hoja1!$B$1:$Q$1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strCache>
            </c:strRef>
          </c:cat>
          <c:val>
            <c:numRef>
              <c:f>Hoja1!$B$3:$Q$3</c:f>
              <c:numCache>
                <c:formatCode>General</c:formatCode>
                <c:ptCount val="14"/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DB-D346-98BE-B7398739879E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CSP Oper.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Hoja1!$B$1:$Q$1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strCache>
            </c:strRef>
          </c:cat>
          <c:val>
            <c:numRef>
              <c:f>Hoja1!$B$4:$Q$4</c:f>
              <c:numCache>
                <c:formatCode>General</c:formatCode>
                <c:ptCount val="14"/>
                <c:pt idx="8">
                  <c:v>3</c:v>
                </c:pt>
                <c:pt idx="9">
                  <c:v>7</c:v>
                </c:pt>
                <c:pt idx="10">
                  <c:v>8</c:v>
                </c:pt>
                <c:pt idx="11">
                  <c:v>11</c:v>
                </c:pt>
                <c:pt idx="12">
                  <c:v>13</c:v>
                </c:pt>
                <c:pt idx="1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DB-D346-98BE-B7398739879E}"/>
            </c:ext>
          </c:extLst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CSP SAM Explotación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Hoja1!$B$1:$Q$1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strCache>
            </c:strRef>
          </c:cat>
          <c:val>
            <c:numRef>
              <c:f>Hoja1!$B$5:$Q$5</c:f>
              <c:numCache>
                <c:formatCode>General</c:formatCode>
                <c:ptCount val="14"/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DB-D346-98BE-B73987398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5385120"/>
        <c:axId val="595375320"/>
      </c:barChart>
      <c:catAx>
        <c:axId val="595385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75320"/>
        <c:crosses val="autoZero"/>
        <c:auto val="1"/>
        <c:lblAlgn val="ctr"/>
        <c:lblOffset val="100"/>
        <c:noMultiLvlLbl val="0"/>
      </c:catAx>
      <c:valAx>
        <c:axId val="59537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8512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s-BO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BD8-E040-A63D-CE1D0847CE5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BD8-E040-A63D-CE1D0847CE5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BD8-E040-A63D-CE1D0847CE57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D8-E040-A63D-CE1D0847C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1644576"/>
        <c:axId val="611647712"/>
      </c:barChart>
      <c:catAx>
        <c:axId val="6116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7712"/>
        <c:crosses val="autoZero"/>
        <c:auto val="1"/>
        <c:lblAlgn val="ctr"/>
        <c:lblOffset val="100"/>
        <c:noMultiLvlLbl val="0"/>
      </c:catAx>
      <c:valAx>
        <c:axId val="61164771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4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EXPLORACIÓN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736F391-5318-504E-8386-95D96EBD2CB4}" type="CELLRANGE">
                      <a:rPr lang="en-US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358E-A74D-B109-1CF281F3FA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D175D77-6CCB-5641-8463-BB3E5F498E34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358E-A74D-B109-1CF281F3FA0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1E6B0E1-978F-B44E-84FC-7C1CDF2B9C45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358E-A74D-B109-1CF281F3FA0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9B471A8-02FE-1C4C-9791-B11BCA691F94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358E-A74D-B109-1CF281F3FA0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5FA95B3-73D1-D442-9B4A-13C3B286B663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358E-A74D-B109-1CF281F3FA0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6D286187-0AC4-FC48-A82B-09AFD9B75500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358E-A74D-B109-1CF281F3FA0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FFD9DD88-E3D1-AF46-B59B-74CEDDC43EAE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358E-A74D-B109-1CF281F3FA0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38517CD9-85BC-DF4B-804A-55AA8F5DF10E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358E-A74D-B109-1CF281F3FA0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6725B58B-3419-694B-9C92-271E97ED7A16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358E-A74D-B109-1CF281F3FA0C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B441472F-81C8-4F40-8050-BFBC4A293076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358E-A74D-B109-1CF281F3FA0C}"/>
                </c:ext>
              </c:extLst>
            </c:dLbl>
            <c:spPr>
              <a:solidFill>
                <a:prstClr val="black">
                  <a:lumMod val="50000"/>
                  <a:lumOff val="50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cat>
            <c:numRef>
              <c:f>Hoja1!$A$2:$A$11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Hoja1!$B$2:$B$11</c:f>
              <c:numCache>
                <c:formatCode>General</c:formatCode>
                <c:ptCount val="10"/>
                <c:pt idx="0">
                  <c:v>61.99</c:v>
                </c:pt>
                <c:pt idx="1">
                  <c:v>98.12</c:v>
                </c:pt>
                <c:pt idx="2">
                  <c:v>11.57</c:v>
                </c:pt>
                <c:pt idx="3">
                  <c:v>91.78</c:v>
                </c:pt>
                <c:pt idx="4">
                  <c:v>150.52000000000001</c:v>
                </c:pt>
                <c:pt idx="5">
                  <c:v>85.44</c:v>
                </c:pt>
                <c:pt idx="6">
                  <c:v>130.88999999999999</c:v>
                </c:pt>
                <c:pt idx="7">
                  <c:v>117.71</c:v>
                </c:pt>
                <c:pt idx="8">
                  <c:v>174.57</c:v>
                </c:pt>
                <c:pt idx="9">
                  <c:v>205.51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Hoja1!$D$2:$D$11</c15:f>
                <c15:dlblRangeCache>
                  <c:ptCount val="10"/>
                  <c:pt idx="0">
                    <c:v>26,61%</c:v>
                  </c:pt>
                  <c:pt idx="1">
                    <c:v>31,74%</c:v>
                  </c:pt>
                  <c:pt idx="2">
                    <c:v>3,44%</c:v>
                  </c:pt>
                  <c:pt idx="3">
                    <c:v>16,08%</c:v>
                  </c:pt>
                  <c:pt idx="4">
                    <c:v>18,62%</c:v>
                  </c:pt>
                  <c:pt idx="5">
                    <c:v>9,92%</c:v>
                  </c:pt>
                  <c:pt idx="6">
                    <c:v>13,43%</c:v>
                  </c:pt>
                  <c:pt idx="7">
                    <c:v>10,87%</c:v>
                  </c:pt>
                  <c:pt idx="8">
                    <c:v>15,92%</c:v>
                  </c:pt>
                  <c:pt idx="9">
                    <c:v>21,69%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358E-A74D-B109-1CF281F3FA0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EXPLOTACIÓN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EF0FFD0-A686-3C4B-BA28-A6F9C6281DEF}" type="CELLRANGE">
                      <a:rPr lang="en-US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358E-A74D-B109-1CF281F3FA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294C284-F9F9-4B44-A1FD-DDD8471E3215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358E-A74D-B109-1CF281F3FA0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FB0D6AD-DBA1-C444-A826-76C38948C3C8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358E-A74D-B109-1CF281F3FA0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17F58CB-87FF-014C-B033-939AE37A0621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358E-A74D-B109-1CF281F3FA0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A16E762-C63E-8446-A947-FCED1C602E54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358E-A74D-B109-1CF281F3FA0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EC1A50EC-452A-1A4B-90EA-0E999054A503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358E-A74D-B109-1CF281F3FA0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335F6E0-CDDE-8D46-ADCB-05222AC5432F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358E-A74D-B109-1CF281F3FA0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527C019-3354-EE4C-8911-52457FE038A7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358E-A74D-B109-1CF281F3FA0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FBDD912C-52F0-0742-AD32-548029F60329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358E-A74D-B109-1CF281F3FA0C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336418A5-F14E-8D46-8CC4-47144319B65C}" type="CELLRANGE">
                      <a:rPr lang="es-BO"/>
                      <a:pPr/>
                      <a:t>[CELLRANGE]</a:t>
                    </a:fld>
                    <a:endParaRPr lang="es-BO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358E-A74D-B109-1CF281F3FA0C}"/>
                </c:ext>
              </c:extLst>
            </c:dLbl>
            <c:spPr>
              <a:solidFill>
                <a:prstClr val="black">
                  <a:lumMod val="50000"/>
                  <a:lumOff val="50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cat>
            <c:numRef>
              <c:f>Hoja1!$A$2:$A$11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Hoja1!$C$2:$C$11</c:f>
              <c:numCache>
                <c:formatCode>General</c:formatCode>
                <c:ptCount val="10"/>
                <c:pt idx="0">
                  <c:v>171</c:v>
                </c:pt>
                <c:pt idx="1">
                  <c:v>211</c:v>
                </c:pt>
                <c:pt idx="2">
                  <c:v>325</c:v>
                </c:pt>
                <c:pt idx="3">
                  <c:v>479</c:v>
                </c:pt>
                <c:pt idx="4">
                  <c:v>658</c:v>
                </c:pt>
                <c:pt idx="5">
                  <c:v>776</c:v>
                </c:pt>
                <c:pt idx="6">
                  <c:v>844</c:v>
                </c:pt>
                <c:pt idx="7">
                  <c:v>965</c:v>
                </c:pt>
                <c:pt idx="8">
                  <c:v>922</c:v>
                </c:pt>
                <c:pt idx="9">
                  <c:v>742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Hoja1!$E$2:$E$11</c15:f>
                <c15:dlblRangeCache>
                  <c:ptCount val="10"/>
                  <c:pt idx="0">
                    <c:v>73,39%</c:v>
                  </c:pt>
                  <c:pt idx="1">
                    <c:v>68,26%</c:v>
                  </c:pt>
                  <c:pt idx="2">
                    <c:v>96,56%</c:v>
                  </c:pt>
                  <c:pt idx="3">
                    <c:v>83,92%</c:v>
                  </c:pt>
                  <c:pt idx="4">
                    <c:v>81,38%</c:v>
                  </c:pt>
                  <c:pt idx="5">
                    <c:v>90,08%</c:v>
                  </c:pt>
                  <c:pt idx="6">
                    <c:v>86,57%</c:v>
                  </c:pt>
                  <c:pt idx="7">
                    <c:v>89,13%</c:v>
                  </c:pt>
                  <c:pt idx="8">
                    <c:v>84,08%</c:v>
                  </c:pt>
                  <c:pt idx="9">
                    <c:v>78,31%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5-358E-A74D-B109-1CF281F3FA0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595389432"/>
        <c:axId val="595388256"/>
      </c:barChart>
      <c:catAx>
        <c:axId val="59538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88256"/>
        <c:crosses val="autoZero"/>
        <c:auto val="1"/>
        <c:lblAlgn val="ctr"/>
        <c:lblOffset val="100"/>
        <c:noMultiLvlLbl val="0"/>
      </c:catAx>
      <c:valAx>
        <c:axId val="59538825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600" b="1" dirty="0"/>
                  <a:t>MM $</a:t>
                </a:r>
                <a:r>
                  <a:rPr lang="es-ES" sz="1600" b="1" dirty="0" err="1"/>
                  <a:t>us</a:t>
                </a:r>
                <a:endParaRPr lang="es-ES" sz="16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8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Operadoras de Contratos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Hoja1!$A$2:$A$11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Hoja1!$B$2:$B$11</c:f>
              <c:numCache>
                <c:formatCode>_(* #,##0.00_);_(* \(#,##0.00\);_(* "-"??_);_(@_)</c:formatCode>
                <c:ptCount val="10"/>
                <c:pt idx="0">
                  <c:v>61.992704537406055</c:v>
                </c:pt>
                <c:pt idx="1">
                  <c:v>98.121977729049149</c:v>
                </c:pt>
                <c:pt idx="2">
                  <c:v>11.570065563934392</c:v>
                </c:pt>
                <c:pt idx="3">
                  <c:v>91.783876860350063</c:v>
                </c:pt>
                <c:pt idx="4">
                  <c:v>150.52064538787113</c:v>
                </c:pt>
                <c:pt idx="5">
                  <c:v>85.437749238986484</c:v>
                </c:pt>
                <c:pt idx="6">
                  <c:v>130.89221520509773</c:v>
                </c:pt>
                <c:pt idx="7">
                  <c:v>117.71135279580001</c:v>
                </c:pt>
                <c:pt idx="8">
                  <c:v>174.57065589309994</c:v>
                </c:pt>
                <c:pt idx="9">
                  <c:v>205.51207552999998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16-624E-A402-EE3A4C5F665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YPFB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Hoja1!$A$2:$A$11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Hoja1!$C$2:$C$11</c:f>
              <c:numCache>
                <c:formatCode>_(* #,##0.00_);_(* \(#,##0.00\);_(* "-"??_);_(@_)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135.42993443606559</c:v>
                </c:pt>
                <c:pt idx="3">
                  <c:v>4.2161231396499232</c:v>
                </c:pt>
                <c:pt idx="4">
                  <c:v>63.479354612128908</c:v>
                </c:pt>
                <c:pt idx="5">
                  <c:v>53.562250761013509</c:v>
                </c:pt>
                <c:pt idx="6">
                  <c:v>33.107784794902294</c:v>
                </c:pt>
                <c:pt idx="7">
                  <c:v>144.2886472042</c:v>
                </c:pt>
                <c:pt idx="8">
                  <c:v>99.42934410689999</c:v>
                </c:pt>
                <c:pt idx="9">
                  <c:v>468.48792446999994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16-624E-A402-EE3A4C5F6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5386688"/>
        <c:axId val="595393744"/>
      </c:barChart>
      <c:lineChart>
        <c:grouping val="standard"/>
        <c:varyColors val="0"/>
        <c:ser>
          <c:idx val="2"/>
          <c:order val="2"/>
          <c:tx>
            <c:v>Total</c:v>
          </c:tx>
          <c:spPr>
            <a:ln w="2222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chemeClr val="accent4"/>
              </a:solidFill>
              <a:ln w="15875">
                <a:solidFill>
                  <a:schemeClr val="accent4"/>
                </a:solidFill>
                <a:round/>
              </a:ln>
              <a:effectLst/>
            </c:spPr>
          </c:marker>
          <c:cat>
            <c:strRef>
              <c:f>Hoja1!$A$2:$A$11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Hoja1!$D$2:$D$11</c:f>
              <c:numCache>
                <c:formatCode>_(* #,##0.00_);_(* \(#,##0.00\);_(* "-"??_);_(@_)</c:formatCode>
                <c:ptCount val="10"/>
                <c:pt idx="0">
                  <c:v>61.992704537406055</c:v>
                </c:pt>
                <c:pt idx="1">
                  <c:v>98.121977729049149</c:v>
                </c:pt>
                <c:pt idx="2">
                  <c:v>147</c:v>
                </c:pt>
                <c:pt idx="3">
                  <c:v>96</c:v>
                </c:pt>
                <c:pt idx="4">
                  <c:v>214</c:v>
                </c:pt>
                <c:pt idx="5">
                  <c:v>139</c:v>
                </c:pt>
                <c:pt idx="6">
                  <c:v>164</c:v>
                </c:pt>
                <c:pt idx="7">
                  <c:v>262</c:v>
                </c:pt>
                <c:pt idx="8">
                  <c:v>274</c:v>
                </c:pt>
                <c:pt idx="9">
                  <c:v>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16-624E-A402-EE3A4C5F6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5386688"/>
        <c:axId val="595393744"/>
      </c:lineChart>
      <c:catAx>
        <c:axId val="595386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93744"/>
        <c:crosses val="autoZero"/>
        <c:auto val="1"/>
        <c:lblAlgn val="ctr"/>
        <c:lblOffset val="100"/>
        <c:noMultiLvlLbl val="0"/>
      </c:catAx>
      <c:valAx>
        <c:axId val="59539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600" dirty="0"/>
                  <a:t>MM $</a:t>
                </a:r>
                <a:r>
                  <a:rPr lang="es-ES" sz="1600" dirty="0" err="1"/>
                  <a:t>us</a:t>
                </a:r>
                <a:endParaRPr lang="es-ES" sz="1600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8668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9C-FB46-882D-70B11CBD9C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9C-FB46-882D-70B11CBD9C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29C-FB46-882D-70B11CBD9C8D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9C-FB46-882D-70B11CBD9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1652808"/>
        <c:axId val="611656336"/>
      </c:barChart>
      <c:catAx>
        <c:axId val="61165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56336"/>
        <c:crosses val="autoZero"/>
        <c:auto val="1"/>
        <c:lblAlgn val="ctr"/>
        <c:lblOffset val="100"/>
        <c:noMultiLvlLbl val="0"/>
      </c:catAx>
      <c:valAx>
        <c:axId val="6116563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5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'[00. GRAFICOS DIAGNOSTICO.xlsx]PRODUCCION'!$E$38</c:f>
              <c:strCache>
                <c:ptCount val="1"/>
                <c:pt idx="0">
                  <c:v>RYDER SCOTT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2113812607903557E-2"/>
                  <c:y val="-9.3567251461988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A9-9F45-A4D5-9E57B04611DB}"/>
                </c:ext>
              </c:extLst>
            </c:dLbl>
            <c:dLbl>
              <c:idx val="48"/>
              <c:layout>
                <c:manualLayout>
                  <c:x val="-4.5098180753124176E-2"/>
                  <c:y val="4.8792354147219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A9-9F45-A4D5-9E57B04611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'[00. GRAFICOS DIAGNOSTICO.xlsx]PRODUCCION'!$I$182:$I$302</c:f>
              <c:numCache>
                <c:formatCode>mmm\-yy</c:formatCode>
                <c:ptCount val="121"/>
                <c:pt idx="0">
                  <c:v>40148</c:v>
                </c:pt>
                <c:pt idx="1">
                  <c:v>40179</c:v>
                </c:pt>
                <c:pt idx="2">
                  <c:v>40210</c:v>
                </c:pt>
                <c:pt idx="3">
                  <c:v>40238</c:v>
                </c:pt>
                <c:pt idx="4">
                  <c:v>40269</c:v>
                </c:pt>
                <c:pt idx="5">
                  <c:v>40299</c:v>
                </c:pt>
                <c:pt idx="6">
                  <c:v>40330</c:v>
                </c:pt>
                <c:pt idx="7">
                  <c:v>40360</c:v>
                </c:pt>
                <c:pt idx="8">
                  <c:v>40391</c:v>
                </c:pt>
                <c:pt idx="9">
                  <c:v>40422</c:v>
                </c:pt>
                <c:pt idx="10">
                  <c:v>40452</c:v>
                </c:pt>
                <c:pt idx="11">
                  <c:v>40483</c:v>
                </c:pt>
                <c:pt idx="12">
                  <c:v>40513</c:v>
                </c:pt>
                <c:pt idx="13">
                  <c:v>40544</c:v>
                </c:pt>
                <c:pt idx="14">
                  <c:v>40575</c:v>
                </c:pt>
                <c:pt idx="15">
                  <c:v>40603</c:v>
                </c:pt>
                <c:pt idx="16">
                  <c:v>40634</c:v>
                </c:pt>
                <c:pt idx="17">
                  <c:v>40664</c:v>
                </c:pt>
                <c:pt idx="18">
                  <c:v>40695</c:v>
                </c:pt>
                <c:pt idx="19">
                  <c:v>40725</c:v>
                </c:pt>
                <c:pt idx="20">
                  <c:v>40756</c:v>
                </c:pt>
                <c:pt idx="21">
                  <c:v>40787</c:v>
                </c:pt>
                <c:pt idx="22">
                  <c:v>40817</c:v>
                </c:pt>
                <c:pt idx="23">
                  <c:v>40848</c:v>
                </c:pt>
                <c:pt idx="24">
                  <c:v>40878</c:v>
                </c:pt>
                <c:pt idx="25">
                  <c:v>40909</c:v>
                </c:pt>
                <c:pt idx="26">
                  <c:v>40940</c:v>
                </c:pt>
                <c:pt idx="27">
                  <c:v>40969</c:v>
                </c:pt>
                <c:pt idx="28">
                  <c:v>41000</c:v>
                </c:pt>
                <c:pt idx="29">
                  <c:v>41030</c:v>
                </c:pt>
                <c:pt idx="30">
                  <c:v>41061</c:v>
                </c:pt>
                <c:pt idx="31">
                  <c:v>41091</c:v>
                </c:pt>
                <c:pt idx="32">
                  <c:v>41122</c:v>
                </c:pt>
                <c:pt idx="33">
                  <c:v>41153</c:v>
                </c:pt>
                <c:pt idx="34">
                  <c:v>41183</c:v>
                </c:pt>
                <c:pt idx="35">
                  <c:v>41214</c:v>
                </c:pt>
                <c:pt idx="36">
                  <c:v>41244</c:v>
                </c:pt>
                <c:pt idx="37">
                  <c:v>41275</c:v>
                </c:pt>
                <c:pt idx="38">
                  <c:v>41306</c:v>
                </c:pt>
                <c:pt idx="39">
                  <c:v>41334</c:v>
                </c:pt>
                <c:pt idx="40">
                  <c:v>41365</c:v>
                </c:pt>
                <c:pt idx="41">
                  <c:v>41395</c:v>
                </c:pt>
                <c:pt idx="42">
                  <c:v>41426</c:v>
                </c:pt>
                <c:pt idx="43">
                  <c:v>41456</c:v>
                </c:pt>
                <c:pt idx="44">
                  <c:v>41487</c:v>
                </c:pt>
                <c:pt idx="45">
                  <c:v>41518</c:v>
                </c:pt>
                <c:pt idx="46">
                  <c:v>41548</c:v>
                </c:pt>
                <c:pt idx="47">
                  <c:v>41579</c:v>
                </c:pt>
                <c:pt idx="48">
                  <c:v>41609</c:v>
                </c:pt>
                <c:pt idx="49">
                  <c:v>41640</c:v>
                </c:pt>
                <c:pt idx="50">
                  <c:v>41671</c:v>
                </c:pt>
                <c:pt idx="51">
                  <c:v>41699</c:v>
                </c:pt>
                <c:pt idx="52">
                  <c:v>41730</c:v>
                </c:pt>
                <c:pt idx="53">
                  <c:v>41760</c:v>
                </c:pt>
                <c:pt idx="54">
                  <c:v>41791</c:v>
                </c:pt>
                <c:pt idx="55">
                  <c:v>41821</c:v>
                </c:pt>
                <c:pt idx="56">
                  <c:v>41852</c:v>
                </c:pt>
                <c:pt idx="57">
                  <c:v>41883</c:v>
                </c:pt>
                <c:pt idx="58">
                  <c:v>41913</c:v>
                </c:pt>
                <c:pt idx="59">
                  <c:v>41944</c:v>
                </c:pt>
                <c:pt idx="60">
                  <c:v>41974</c:v>
                </c:pt>
                <c:pt idx="61">
                  <c:v>42005</c:v>
                </c:pt>
                <c:pt idx="62">
                  <c:v>42036</c:v>
                </c:pt>
                <c:pt idx="63">
                  <c:v>42064</c:v>
                </c:pt>
                <c:pt idx="64">
                  <c:v>42095</c:v>
                </c:pt>
                <c:pt idx="65">
                  <c:v>42125</c:v>
                </c:pt>
                <c:pt idx="66">
                  <c:v>42156</c:v>
                </c:pt>
                <c:pt idx="67">
                  <c:v>42186</c:v>
                </c:pt>
                <c:pt idx="68">
                  <c:v>42217</c:v>
                </c:pt>
                <c:pt idx="69">
                  <c:v>42248</c:v>
                </c:pt>
                <c:pt idx="70">
                  <c:v>42278</c:v>
                </c:pt>
                <c:pt idx="71">
                  <c:v>42309</c:v>
                </c:pt>
                <c:pt idx="72">
                  <c:v>42339</c:v>
                </c:pt>
                <c:pt idx="73">
                  <c:v>42370</c:v>
                </c:pt>
                <c:pt idx="74">
                  <c:v>42401</c:v>
                </c:pt>
                <c:pt idx="75">
                  <c:v>42430</c:v>
                </c:pt>
                <c:pt idx="76">
                  <c:v>42461</c:v>
                </c:pt>
                <c:pt idx="77">
                  <c:v>42491</c:v>
                </c:pt>
                <c:pt idx="78">
                  <c:v>42522</c:v>
                </c:pt>
                <c:pt idx="79">
                  <c:v>42552</c:v>
                </c:pt>
                <c:pt idx="80">
                  <c:v>42583</c:v>
                </c:pt>
                <c:pt idx="81">
                  <c:v>42614</c:v>
                </c:pt>
                <c:pt idx="82">
                  <c:v>42644</c:v>
                </c:pt>
                <c:pt idx="83">
                  <c:v>42675</c:v>
                </c:pt>
                <c:pt idx="84">
                  <c:v>42705</c:v>
                </c:pt>
                <c:pt idx="85">
                  <c:v>42736</c:v>
                </c:pt>
                <c:pt idx="86">
                  <c:v>42767</c:v>
                </c:pt>
                <c:pt idx="87">
                  <c:v>42795</c:v>
                </c:pt>
                <c:pt idx="88">
                  <c:v>42826</c:v>
                </c:pt>
                <c:pt idx="89">
                  <c:v>42856</c:v>
                </c:pt>
                <c:pt idx="90">
                  <c:v>42887</c:v>
                </c:pt>
                <c:pt idx="91">
                  <c:v>42917</c:v>
                </c:pt>
                <c:pt idx="92">
                  <c:v>42948</c:v>
                </c:pt>
                <c:pt idx="93">
                  <c:v>42979</c:v>
                </c:pt>
                <c:pt idx="94">
                  <c:v>43009</c:v>
                </c:pt>
                <c:pt idx="95">
                  <c:v>43040</c:v>
                </c:pt>
                <c:pt idx="96">
                  <c:v>43070</c:v>
                </c:pt>
                <c:pt idx="97">
                  <c:v>43101</c:v>
                </c:pt>
                <c:pt idx="98">
                  <c:v>43132</c:v>
                </c:pt>
                <c:pt idx="99">
                  <c:v>43160</c:v>
                </c:pt>
                <c:pt idx="100">
                  <c:v>43191</c:v>
                </c:pt>
                <c:pt idx="101">
                  <c:v>43221</c:v>
                </c:pt>
                <c:pt idx="102">
                  <c:v>43252</c:v>
                </c:pt>
                <c:pt idx="103">
                  <c:v>43282</c:v>
                </c:pt>
                <c:pt idx="104">
                  <c:v>43313</c:v>
                </c:pt>
                <c:pt idx="105">
                  <c:v>43344</c:v>
                </c:pt>
                <c:pt idx="106">
                  <c:v>43374</c:v>
                </c:pt>
                <c:pt idx="107">
                  <c:v>43405</c:v>
                </c:pt>
                <c:pt idx="108">
                  <c:v>43435</c:v>
                </c:pt>
                <c:pt idx="109">
                  <c:v>43466</c:v>
                </c:pt>
                <c:pt idx="110">
                  <c:v>43497</c:v>
                </c:pt>
                <c:pt idx="111">
                  <c:v>43525</c:v>
                </c:pt>
                <c:pt idx="112">
                  <c:v>43556</c:v>
                </c:pt>
                <c:pt idx="113">
                  <c:v>43586</c:v>
                </c:pt>
                <c:pt idx="114">
                  <c:v>43617</c:v>
                </c:pt>
                <c:pt idx="115">
                  <c:v>43647</c:v>
                </c:pt>
                <c:pt idx="116">
                  <c:v>43678</c:v>
                </c:pt>
                <c:pt idx="117">
                  <c:v>43709</c:v>
                </c:pt>
                <c:pt idx="118">
                  <c:v>43739</c:v>
                </c:pt>
                <c:pt idx="119">
                  <c:v>43770</c:v>
                </c:pt>
                <c:pt idx="120">
                  <c:v>43800</c:v>
                </c:pt>
              </c:numCache>
            </c:numRef>
          </c:cat>
          <c:val>
            <c:numRef>
              <c:f>'[00. GRAFICOS DIAGNOSTICO.xlsx]PRODUCCION'!$L$182:$L$230</c:f>
              <c:numCache>
                <c:formatCode>0.00</c:formatCode>
                <c:ptCount val="49"/>
                <c:pt idx="0">
                  <c:v>9.9507120000000011</c:v>
                </c:pt>
                <c:pt idx="1">
                  <c:v>9.9146233109999997</c:v>
                </c:pt>
                <c:pt idx="2">
                  <c:v>9.8757397870000023</c:v>
                </c:pt>
                <c:pt idx="3">
                  <c:v>9.8318165840000002</c:v>
                </c:pt>
                <c:pt idx="4">
                  <c:v>9.792311526999999</c:v>
                </c:pt>
                <c:pt idx="5">
                  <c:v>9.744909247999999</c:v>
                </c:pt>
                <c:pt idx="6">
                  <c:v>9.697810295</c:v>
                </c:pt>
                <c:pt idx="7">
                  <c:v>9.6491782570000009</c:v>
                </c:pt>
                <c:pt idx="8">
                  <c:v>9.5997053860000001</c:v>
                </c:pt>
                <c:pt idx="9">
                  <c:v>9.5523087930000017</c:v>
                </c:pt>
                <c:pt idx="10">
                  <c:v>9.5041833039999997</c:v>
                </c:pt>
                <c:pt idx="11">
                  <c:v>9.457918845</c:v>
                </c:pt>
                <c:pt idx="12">
                  <c:v>9.4129474900000005</c:v>
                </c:pt>
                <c:pt idx="13">
                  <c:v>9.3700945590000035</c:v>
                </c:pt>
                <c:pt idx="14">
                  <c:v>9.3246004760000005</c:v>
                </c:pt>
                <c:pt idx="15">
                  <c:v>9.2760549550000029</c:v>
                </c:pt>
                <c:pt idx="16">
                  <c:v>9.2338424520000011</c:v>
                </c:pt>
                <c:pt idx="17">
                  <c:v>9.1878853530000004</c:v>
                </c:pt>
                <c:pt idx="18">
                  <c:v>9.1372537069999993</c:v>
                </c:pt>
                <c:pt idx="19">
                  <c:v>9.0846602770000029</c:v>
                </c:pt>
                <c:pt idx="20">
                  <c:v>9.0324485330000055</c:v>
                </c:pt>
                <c:pt idx="21">
                  <c:v>8.9817905880000026</c:v>
                </c:pt>
                <c:pt idx="22">
                  <c:v>8.9297642060000051</c:v>
                </c:pt>
                <c:pt idx="23">
                  <c:v>8.879927783000003</c:v>
                </c:pt>
                <c:pt idx="24">
                  <c:v>8.8319412430000011</c:v>
                </c:pt>
                <c:pt idx="25">
                  <c:v>8.7875057810000019</c:v>
                </c:pt>
                <c:pt idx="26">
                  <c:v>8.7385597550000025</c:v>
                </c:pt>
                <c:pt idx="27">
                  <c:v>8.6844463530000056</c:v>
                </c:pt>
                <c:pt idx="28">
                  <c:v>8.6355751010000024</c:v>
                </c:pt>
                <c:pt idx="29">
                  <c:v>8.5781836770000037</c:v>
                </c:pt>
                <c:pt idx="30">
                  <c:v>8.5253883830000028</c:v>
                </c:pt>
                <c:pt idx="31">
                  <c:v>8.4732733400000022</c:v>
                </c:pt>
                <c:pt idx="32">
                  <c:v>8.4192975780000054</c:v>
                </c:pt>
                <c:pt idx="33">
                  <c:v>8.3582820320000053</c:v>
                </c:pt>
                <c:pt idx="34">
                  <c:v>8.2951934770000033</c:v>
                </c:pt>
                <c:pt idx="35">
                  <c:v>8.2335438710000037</c:v>
                </c:pt>
                <c:pt idx="36">
                  <c:v>8.1713333360000036</c:v>
                </c:pt>
                <c:pt idx="37">
                  <c:v>8.1112314460000015</c:v>
                </c:pt>
                <c:pt idx="38">
                  <c:v>8.0538780520000035</c:v>
                </c:pt>
                <c:pt idx="39">
                  <c:v>7.9900087360000036</c:v>
                </c:pt>
                <c:pt idx="40">
                  <c:v>7.9314396710000032</c:v>
                </c:pt>
                <c:pt idx="41">
                  <c:v>7.8678657690000016</c:v>
                </c:pt>
                <c:pt idx="42">
                  <c:v>7.8043202180000026</c:v>
                </c:pt>
                <c:pt idx="43">
                  <c:v>7.7390228240000045</c:v>
                </c:pt>
                <c:pt idx="44">
                  <c:v>7.6733239570000036</c:v>
                </c:pt>
                <c:pt idx="45">
                  <c:v>7.6105390980000029</c:v>
                </c:pt>
                <c:pt idx="46">
                  <c:v>7.544524507000002</c:v>
                </c:pt>
                <c:pt idx="47">
                  <c:v>7.4842435420000051</c:v>
                </c:pt>
                <c:pt idx="48">
                  <c:v>7.4200985030000055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A9-9F45-A4D5-9E57B04611DB}"/>
            </c:ext>
          </c:extLst>
        </c:ser>
        <c:ser>
          <c:idx val="1"/>
          <c:order val="1"/>
          <c:tx>
            <c:strRef>
              <c:f>'[00. GRAFICOS DIAGNOSTICO.xlsx]PRODUCCION'!$F$38</c:f>
              <c:strCache>
                <c:ptCount val="1"/>
                <c:pt idx="0">
                  <c:v>GLJ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8"/>
              <c:layout>
                <c:manualLayout>
                  <c:x val="-1.9822602449296716E-2"/>
                  <c:y val="-5.8479532163742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A9-9F45-A4D5-9E57B04611DB}"/>
                </c:ext>
              </c:extLst>
            </c:dLbl>
            <c:dLbl>
              <c:idx val="96"/>
              <c:layout>
                <c:manualLayout>
                  <c:x val="-4.0707501052468335E-2"/>
                  <c:y val="6.2024030324276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8A9-9F45-A4D5-9E57B04611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'[00. GRAFICOS DIAGNOSTICO.xlsx]PRODUCCION'!$I$182:$I$302</c:f>
              <c:numCache>
                <c:formatCode>mmm\-yy</c:formatCode>
                <c:ptCount val="121"/>
                <c:pt idx="0">
                  <c:v>40148</c:v>
                </c:pt>
                <c:pt idx="1">
                  <c:v>40179</c:v>
                </c:pt>
                <c:pt idx="2">
                  <c:v>40210</c:v>
                </c:pt>
                <c:pt idx="3">
                  <c:v>40238</c:v>
                </c:pt>
                <c:pt idx="4">
                  <c:v>40269</c:v>
                </c:pt>
                <c:pt idx="5">
                  <c:v>40299</c:v>
                </c:pt>
                <c:pt idx="6">
                  <c:v>40330</c:v>
                </c:pt>
                <c:pt idx="7">
                  <c:v>40360</c:v>
                </c:pt>
                <c:pt idx="8">
                  <c:v>40391</c:v>
                </c:pt>
                <c:pt idx="9">
                  <c:v>40422</c:v>
                </c:pt>
                <c:pt idx="10">
                  <c:v>40452</c:v>
                </c:pt>
                <c:pt idx="11">
                  <c:v>40483</c:v>
                </c:pt>
                <c:pt idx="12">
                  <c:v>40513</c:v>
                </c:pt>
                <c:pt idx="13">
                  <c:v>40544</c:v>
                </c:pt>
                <c:pt idx="14">
                  <c:v>40575</c:v>
                </c:pt>
                <c:pt idx="15">
                  <c:v>40603</c:v>
                </c:pt>
                <c:pt idx="16">
                  <c:v>40634</c:v>
                </c:pt>
                <c:pt idx="17">
                  <c:v>40664</c:v>
                </c:pt>
                <c:pt idx="18">
                  <c:v>40695</c:v>
                </c:pt>
                <c:pt idx="19">
                  <c:v>40725</c:v>
                </c:pt>
                <c:pt idx="20">
                  <c:v>40756</c:v>
                </c:pt>
                <c:pt idx="21">
                  <c:v>40787</c:v>
                </c:pt>
                <c:pt idx="22">
                  <c:v>40817</c:v>
                </c:pt>
                <c:pt idx="23">
                  <c:v>40848</c:v>
                </c:pt>
                <c:pt idx="24">
                  <c:v>40878</c:v>
                </c:pt>
                <c:pt idx="25">
                  <c:v>40909</c:v>
                </c:pt>
                <c:pt idx="26">
                  <c:v>40940</c:v>
                </c:pt>
                <c:pt idx="27">
                  <c:v>40969</c:v>
                </c:pt>
                <c:pt idx="28">
                  <c:v>41000</c:v>
                </c:pt>
                <c:pt idx="29">
                  <c:v>41030</c:v>
                </c:pt>
                <c:pt idx="30">
                  <c:v>41061</c:v>
                </c:pt>
                <c:pt idx="31">
                  <c:v>41091</c:v>
                </c:pt>
                <c:pt idx="32">
                  <c:v>41122</c:v>
                </c:pt>
                <c:pt idx="33">
                  <c:v>41153</c:v>
                </c:pt>
                <c:pt idx="34">
                  <c:v>41183</c:v>
                </c:pt>
                <c:pt idx="35">
                  <c:v>41214</c:v>
                </c:pt>
                <c:pt idx="36">
                  <c:v>41244</c:v>
                </c:pt>
                <c:pt idx="37">
                  <c:v>41275</c:v>
                </c:pt>
                <c:pt idx="38">
                  <c:v>41306</c:v>
                </c:pt>
                <c:pt idx="39">
                  <c:v>41334</c:v>
                </c:pt>
                <c:pt idx="40">
                  <c:v>41365</c:v>
                </c:pt>
                <c:pt idx="41">
                  <c:v>41395</c:v>
                </c:pt>
                <c:pt idx="42">
                  <c:v>41426</c:v>
                </c:pt>
                <c:pt idx="43">
                  <c:v>41456</c:v>
                </c:pt>
                <c:pt idx="44">
                  <c:v>41487</c:v>
                </c:pt>
                <c:pt idx="45">
                  <c:v>41518</c:v>
                </c:pt>
                <c:pt idx="46">
                  <c:v>41548</c:v>
                </c:pt>
                <c:pt idx="47">
                  <c:v>41579</c:v>
                </c:pt>
                <c:pt idx="48">
                  <c:v>41609</c:v>
                </c:pt>
                <c:pt idx="49">
                  <c:v>41640</c:v>
                </c:pt>
                <c:pt idx="50">
                  <c:v>41671</c:v>
                </c:pt>
                <c:pt idx="51">
                  <c:v>41699</c:v>
                </c:pt>
                <c:pt idx="52">
                  <c:v>41730</c:v>
                </c:pt>
                <c:pt idx="53">
                  <c:v>41760</c:v>
                </c:pt>
                <c:pt idx="54">
                  <c:v>41791</c:v>
                </c:pt>
                <c:pt idx="55">
                  <c:v>41821</c:v>
                </c:pt>
                <c:pt idx="56">
                  <c:v>41852</c:v>
                </c:pt>
                <c:pt idx="57">
                  <c:v>41883</c:v>
                </c:pt>
                <c:pt idx="58">
                  <c:v>41913</c:v>
                </c:pt>
                <c:pt idx="59">
                  <c:v>41944</c:v>
                </c:pt>
                <c:pt idx="60">
                  <c:v>41974</c:v>
                </c:pt>
                <c:pt idx="61">
                  <c:v>42005</c:v>
                </c:pt>
                <c:pt idx="62">
                  <c:v>42036</c:v>
                </c:pt>
                <c:pt idx="63">
                  <c:v>42064</c:v>
                </c:pt>
                <c:pt idx="64">
                  <c:v>42095</c:v>
                </c:pt>
                <c:pt idx="65">
                  <c:v>42125</c:v>
                </c:pt>
                <c:pt idx="66">
                  <c:v>42156</c:v>
                </c:pt>
                <c:pt idx="67">
                  <c:v>42186</c:v>
                </c:pt>
                <c:pt idx="68">
                  <c:v>42217</c:v>
                </c:pt>
                <c:pt idx="69">
                  <c:v>42248</c:v>
                </c:pt>
                <c:pt idx="70">
                  <c:v>42278</c:v>
                </c:pt>
                <c:pt idx="71">
                  <c:v>42309</c:v>
                </c:pt>
                <c:pt idx="72">
                  <c:v>42339</c:v>
                </c:pt>
                <c:pt idx="73">
                  <c:v>42370</c:v>
                </c:pt>
                <c:pt idx="74">
                  <c:v>42401</c:v>
                </c:pt>
                <c:pt idx="75">
                  <c:v>42430</c:v>
                </c:pt>
                <c:pt idx="76">
                  <c:v>42461</c:v>
                </c:pt>
                <c:pt idx="77">
                  <c:v>42491</c:v>
                </c:pt>
                <c:pt idx="78">
                  <c:v>42522</c:v>
                </c:pt>
                <c:pt idx="79">
                  <c:v>42552</c:v>
                </c:pt>
                <c:pt idx="80">
                  <c:v>42583</c:v>
                </c:pt>
                <c:pt idx="81">
                  <c:v>42614</c:v>
                </c:pt>
                <c:pt idx="82">
                  <c:v>42644</c:v>
                </c:pt>
                <c:pt idx="83">
                  <c:v>42675</c:v>
                </c:pt>
                <c:pt idx="84">
                  <c:v>42705</c:v>
                </c:pt>
                <c:pt idx="85">
                  <c:v>42736</c:v>
                </c:pt>
                <c:pt idx="86">
                  <c:v>42767</c:v>
                </c:pt>
                <c:pt idx="87">
                  <c:v>42795</c:v>
                </c:pt>
                <c:pt idx="88">
                  <c:v>42826</c:v>
                </c:pt>
                <c:pt idx="89">
                  <c:v>42856</c:v>
                </c:pt>
                <c:pt idx="90">
                  <c:v>42887</c:v>
                </c:pt>
                <c:pt idx="91">
                  <c:v>42917</c:v>
                </c:pt>
                <c:pt idx="92">
                  <c:v>42948</c:v>
                </c:pt>
                <c:pt idx="93">
                  <c:v>42979</c:v>
                </c:pt>
                <c:pt idx="94">
                  <c:v>43009</c:v>
                </c:pt>
                <c:pt idx="95">
                  <c:v>43040</c:v>
                </c:pt>
                <c:pt idx="96">
                  <c:v>43070</c:v>
                </c:pt>
                <c:pt idx="97">
                  <c:v>43101</c:v>
                </c:pt>
                <c:pt idx="98">
                  <c:v>43132</c:v>
                </c:pt>
                <c:pt idx="99">
                  <c:v>43160</c:v>
                </c:pt>
                <c:pt idx="100">
                  <c:v>43191</c:v>
                </c:pt>
                <c:pt idx="101">
                  <c:v>43221</c:v>
                </c:pt>
                <c:pt idx="102">
                  <c:v>43252</c:v>
                </c:pt>
                <c:pt idx="103">
                  <c:v>43282</c:v>
                </c:pt>
                <c:pt idx="104">
                  <c:v>43313</c:v>
                </c:pt>
                <c:pt idx="105">
                  <c:v>43344</c:v>
                </c:pt>
                <c:pt idx="106">
                  <c:v>43374</c:v>
                </c:pt>
                <c:pt idx="107">
                  <c:v>43405</c:v>
                </c:pt>
                <c:pt idx="108">
                  <c:v>43435</c:v>
                </c:pt>
                <c:pt idx="109">
                  <c:v>43466</c:v>
                </c:pt>
                <c:pt idx="110">
                  <c:v>43497</c:v>
                </c:pt>
                <c:pt idx="111">
                  <c:v>43525</c:v>
                </c:pt>
                <c:pt idx="112">
                  <c:v>43556</c:v>
                </c:pt>
                <c:pt idx="113">
                  <c:v>43586</c:v>
                </c:pt>
                <c:pt idx="114">
                  <c:v>43617</c:v>
                </c:pt>
                <c:pt idx="115">
                  <c:v>43647</c:v>
                </c:pt>
                <c:pt idx="116">
                  <c:v>43678</c:v>
                </c:pt>
                <c:pt idx="117">
                  <c:v>43709</c:v>
                </c:pt>
                <c:pt idx="118">
                  <c:v>43739</c:v>
                </c:pt>
                <c:pt idx="119">
                  <c:v>43770</c:v>
                </c:pt>
                <c:pt idx="120">
                  <c:v>43800</c:v>
                </c:pt>
              </c:numCache>
            </c:numRef>
          </c:cat>
          <c:val>
            <c:numRef>
              <c:f>'[00. GRAFICOS DIAGNOSTICO.xlsx]PRODUCCION'!$M$182:$M$278</c:f>
              <c:numCache>
                <c:formatCode>General</c:formatCode>
                <c:ptCount val="97"/>
                <c:pt idx="48" formatCode="0.00">
                  <c:v>10.449999</c:v>
                </c:pt>
                <c:pt idx="49" formatCode="0.00">
                  <c:v>10.383296730000001</c:v>
                </c:pt>
                <c:pt idx="50" formatCode="0.00">
                  <c:v>10.321131359000001</c:v>
                </c:pt>
                <c:pt idx="51" formatCode="0.00">
                  <c:v>10.255057677000002</c:v>
                </c:pt>
                <c:pt idx="52" formatCode="0.00">
                  <c:v>10.190358959999999</c:v>
                </c:pt>
                <c:pt idx="53" formatCode="0.00">
                  <c:v>10.121248871999997</c:v>
                </c:pt>
                <c:pt idx="54" formatCode="0.00">
                  <c:v>10.054872315999999</c:v>
                </c:pt>
                <c:pt idx="55" formatCode="0.00">
                  <c:v>9.9856475220000007</c:v>
                </c:pt>
                <c:pt idx="56" formatCode="0.00">
                  <c:v>9.9176021389999995</c:v>
                </c:pt>
                <c:pt idx="57" formatCode="0.00">
                  <c:v>9.8520929130000034</c:v>
                </c:pt>
                <c:pt idx="58" formatCode="0.00">
                  <c:v>9.7856145550000022</c:v>
                </c:pt>
                <c:pt idx="59" formatCode="0.00">
                  <c:v>9.7243420279999988</c:v>
                </c:pt>
                <c:pt idx="60" formatCode="0.00">
                  <c:v>9.6594413020000012</c:v>
                </c:pt>
                <c:pt idx="61" formatCode="0.00">
                  <c:v>9.5937396140000022</c:v>
                </c:pt>
                <c:pt idx="62" formatCode="0.00">
                  <c:v>9.5332482299999999</c:v>
                </c:pt>
                <c:pt idx="63" formatCode="0.00">
                  <c:v>9.465337111000002</c:v>
                </c:pt>
                <c:pt idx="64" formatCode="0.00">
                  <c:v>9.3995359630000017</c:v>
                </c:pt>
                <c:pt idx="65" formatCode="0.00">
                  <c:v>9.3319466500000008</c:v>
                </c:pt>
                <c:pt idx="66" formatCode="0.00">
                  <c:v>9.2674309260000012</c:v>
                </c:pt>
                <c:pt idx="67" formatCode="0.00">
                  <c:v>9.201209875</c:v>
                </c:pt>
                <c:pt idx="68" formatCode="0.00">
                  <c:v>9.1343369479999996</c:v>
                </c:pt>
                <c:pt idx="69" formatCode="0.00">
                  <c:v>9.0696445770000036</c:v>
                </c:pt>
                <c:pt idx="70" formatCode="0.00">
                  <c:v>9.0034534710000003</c:v>
                </c:pt>
                <c:pt idx="71" formatCode="0.00">
                  <c:v>8.9399957939999997</c:v>
                </c:pt>
                <c:pt idx="72" formatCode="0.00">
                  <c:v>8.8763398060000043</c:v>
                </c:pt>
                <c:pt idx="73" formatCode="0.00">
                  <c:v>8.8111537649999985</c:v>
                </c:pt>
                <c:pt idx="74" formatCode="0.00">
                  <c:v>8.7509140550000009</c:v>
                </c:pt>
                <c:pt idx="75" formatCode="0.00">
                  <c:v>8.6855604890000002</c:v>
                </c:pt>
                <c:pt idx="76" formatCode="0.00">
                  <c:v>8.6230922290000009</c:v>
                </c:pt>
                <c:pt idx="77" formatCode="0.00">
                  <c:v>8.559756301000002</c:v>
                </c:pt>
                <c:pt idx="78" formatCode="0.00">
                  <c:v>8.498180600185</c:v>
                </c:pt>
                <c:pt idx="79" formatCode="0.00">
                  <c:v>8.4356989681849992</c:v>
                </c:pt>
                <c:pt idx="80" formatCode="0.00">
                  <c:v>8.3701118701849992</c:v>
                </c:pt>
                <c:pt idx="81" formatCode="0.00">
                  <c:v>8.3047324721850018</c:v>
                </c:pt>
                <c:pt idx="82" formatCode="0.00">
                  <c:v>8.2385747431849961</c:v>
                </c:pt>
                <c:pt idx="83" formatCode="0.00">
                  <c:v>8.1764702871849995</c:v>
                </c:pt>
                <c:pt idx="84" formatCode="0.00">
                  <c:v>8.1229410531849968</c:v>
                </c:pt>
                <c:pt idx="85" formatCode="0.00">
                  <c:v>8.0748620901849968</c:v>
                </c:pt>
                <c:pt idx="86" formatCode="0.00">
                  <c:v>8.0264335991850011</c:v>
                </c:pt>
                <c:pt idx="87" formatCode="0.00">
                  <c:v>7.9643243191849971</c:v>
                </c:pt>
                <c:pt idx="88" formatCode="0.00">
                  <c:v>7.9008216341849984</c:v>
                </c:pt>
                <c:pt idx="89" formatCode="0.00">
                  <c:v>7.8367522671849974</c:v>
                </c:pt>
                <c:pt idx="90" formatCode="0.00">
                  <c:v>7.7856849851849983</c:v>
                </c:pt>
                <c:pt idx="91" formatCode="0.00">
                  <c:v>7.721702308184998</c:v>
                </c:pt>
                <c:pt idx="92" formatCode="0.00">
                  <c:v>7.6562451771849975</c:v>
                </c:pt>
                <c:pt idx="93" formatCode="0.00">
                  <c:v>7.5944796871849976</c:v>
                </c:pt>
                <c:pt idx="94" formatCode="0.00">
                  <c:v>7.5311505841849984</c:v>
                </c:pt>
                <c:pt idx="95" formatCode="0.00">
                  <c:v>7.4718235519849996</c:v>
                </c:pt>
                <c:pt idx="96" formatCode="0.00">
                  <c:v>7.4123931699849983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A9-9F45-A4D5-9E57B04611DB}"/>
            </c:ext>
          </c:extLst>
        </c:ser>
        <c:ser>
          <c:idx val="2"/>
          <c:order val="2"/>
          <c:tx>
            <c:strRef>
              <c:f>'[00. GRAFICOS DIAGNOSTICO.xlsx]PRODUCCION'!$G$38</c:f>
              <c:strCache>
                <c:ptCount val="1"/>
                <c:pt idx="0">
                  <c:v>SPROULE 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96"/>
              <c:layout>
                <c:manualLayout>
                  <c:x val="-1.7620091066041524E-2"/>
                  <c:y val="-5.0682261208577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8A9-9F45-A4D5-9E57B04611DB}"/>
                </c:ext>
              </c:extLst>
            </c:dLbl>
            <c:dLbl>
              <c:idx val="120"/>
              <c:layout>
                <c:manualLayout>
                  <c:x val="-2.7494523010280953E-2"/>
                  <c:y val="6.7812420638291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8A9-9F45-A4D5-9E57B04611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'[00. GRAFICOS DIAGNOSTICO.xlsx]PRODUCCION'!$I$182:$I$302</c:f>
              <c:numCache>
                <c:formatCode>mmm\-yy</c:formatCode>
                <c:ptCount val="121"/>
                <c:pt idx="0">
                  <c:v>40148</c:v>
                </c:pt>
                <c:pt idx="1">
                  <c:v>40179</c:v>
                </c:pt>
                <c:pt idx="2">
                  <c:v>40210</c:v>
                </c:pt>
                <c:pt idx="3">
                  <c:v>40238</c:v>
                </c:pt>
                <c:pt idx="4">
                  <c:v>40269</c:v>
                </c:pt>
                <c:pt idx="5">
                  <c:v>40299</c:v>
                </c:pt>
                <c:pt idx="6">
                  <c:v>40330</c:v>
                </c:pt>
                <c:pt idx="7">
                  <c:v>40360</c:v>
                </c:pt>
                <c:pt idx="8">
                  <c:v>40391</c:v>
                </c:pt>
                <c:pt idx="9">
                  <c:v>40422</c:v>
                </c:pt>
                <c:pt idx="10">
                  <c:v>40452</c:v>
                </c:pt>
                <c:pt idx="11">
                  <c:v>40483</c:v>
                </c:pt>
                <c:pt idx="12">
                  <c:v>40513</c:v>
                </c:pt>
                <c:pt idx="13">
                  <c:v>40544</c:v>
                </c:pt>
                <c:pt idx="14">
                  <c:v>40575</c:v>
                </c:pt>
                <c:pt idx="15">
                  <c:v>40603</c:v>
                </c:pt>
                <c:pt idx="16">
                  <c:v>40634</c:v>
                </c:pt>
                <c:pt idx="17">
                  <c:v>40664</c:v>
                </c:pt>
                <c:pt idx="18">
                  <c:v>40695</c:v>
                </c:pt>
                <c:pt idx="19">
                  <c:v>40725</c:v>
                </c:pt>
                <c:pt idx="20">
                  <c:v>40756</c:v>
                </c:pt>
                <c:pt idx="21">
                  <c:v>40787</c:v>
                </c:pt>
                <c:pt idx="22">
                  <c:v>40817</c:v>
                </c:pt>
                <c:pt idx="23">
                  <c:v>40848</c:v>
                </c:pt>
                <c:pt idx="24">
                  <c:v>40878</c:v>
                </c:pt>
                <c:pt idx="25">
                  <c:v>40909</c:v>
                </c:pt>
                <c:pt idx="26">
                  <c:v>40940</c:v>
                </c:pt>
                <c:pt idx="27">
                  <c:v>40969</c:v>
                </c:pt>
                <c:pt idx="28">
                  <c:v>41000</c:v>
                </c:pt>
                <c:pt idx="29">
                  <c:v>41030</c:v>
                </c:pt>
                <c:pt idx="30">
                  <c:v>41061</c:v>
                </c:pt>
                <c:pt idx="31">
                  <c:v>41091</c:v>
                </c:pt>
                <c:pt idx="32">
                  <c:v>41122</c:v>
                </c:pt>
                <c:pt idx="33">
                  <c:v>41153</c:v>
                </c:pt>
                <c:pt idx="34">
                  <c:v>41183</c:v>
                </c:pt>
                <c:pt idx="35">
                  <c:v>41214</c:v>
                </c:pt>
                <c:pt idx="36">
                  <c:v>41244</c:v>
                </c:pt>
                <c:pt idx="37">
                  <c:v>41275</c:v>
                </c:pt>
                <c:pt idx="38">
                  <c:v>41306</c:v>
                </c:pt>
                <c:pt idx="39">
                  <c:v>41334</c:v>
                </c:pt>
                <c:pt idx="40">
                  <c:v>41365</c:v>
                </c:pt>
                <c:pt idx="41">
                  <c:v>41395</c:v>
                </c:pt>
                <c:pt idx="42">
                  <c:v>41426</c:v>
                </c:pt>
                <c:pt idx="43">
                  <c:v>41456</c:v>
                </c:pt>
                <c:pt idx="44">
                  <c:v>41487</c:v>
                </c:pt>
                <c:pt idx="45">
                  <c:v>41518</c:v>
                </c:pt>
                <c:pt idx="46">
                  <c:v>41548</c:v>
                </c:pt>
                <c:pt idx="47">
                  <c:v>41579</c:v>
                </c:pt>
                <c:pt idx="48">
                  <c:v>41609</c:v>
                </c:pt>
                <c:pt idx="49">
                  <c:v>41640</c:v>
                </c:pt>
                <c:pt idx="50">
                  <c:v>41671</c:v>
                </c:pt>
                <c:pt idx="51">
                  <c:v>41699</c:v>
                </c:pt>
                <c:pt idx="52">
                  <c:v>41730</c:v>
                </c:pt>
                <c:pt idx="53">
                  <c:v>41760</c:v>
                </c:pt>
                <c:pt idx="54">
                  <c:v>41791</c:v>
                </c:pt>
                <c:pt idx="55">
                  <c:v>41821</c:v>
                </c:pt>
                <c:pt idx="56">
                  <c:v>41852</c:v>
                </c:pt>
                <c:pt idx="57">
                  <c:v>41883</c:v>
                </c:pt>
                <c:pt idx="58">
                  <c:v>41913</c:v>
                </c:pt>
                <c:pt idx="59">
                  <c:v>41944</c:v>
                </c:pt>
                <c:pt idx="60">
                  <c:v>41974</c:v>
                </c:pt>
                <c:pt idx="61">
                  <c:v>42005</c:v>
                </c:pt>
                <c:pt idx="62">
                  <c:v>42036</c:v>
                </c:pt>
                <c:pt idx="63">
                  <c:v>42064</c:v>
                </c:pt>
                <c:pt idx="64">
                  <c:v>42095</c:v>
                </c:pt>
                <c:pt idx="65">
                  <c:v>42125</c:v>
                </c:pt>
                <c:pt idx="66">
                  <c:v>42156</c:v>
                </c:pt>
                <c:pt idx="67">
                  <c:v>42186</c:v>
                </c:pt>
                <c:pt idx="68">
                  <c:v>42217</c:v>
                </c:pt>
                <c:pt idx="69">
                  <c:v>42248</c:v>
                </c:pt>
                <c:pt idx="70">
                  <c:v>42278</c:v>
                </c:pt>
                <c:pt idx="71">
                  <c:v>42309</c:v>
                </c:pt>
                <c:pt idx="72">
                  <c:v>42339</c:v>
                </c:pt>
                <c:pt idx="73">
                  <c:v>42370</c:v>
                </c:pt>
                <c:pt idx="74">
                  <c:v>42401</c:v>
                </c:pt>
                <c:pt idx="75">
                  <c:v>42430</c:v>
                </c:pt>
                <c:pt idx="76">
                  <c:v>42461</c:v>
                </c:pt>
                <c:pt idx="77">
                  <c:v>42491</c:v>
                </c:pt>
                <c:pt idx="78">
                  <c:v>42522</c:v>
                </c:pt>
                <c:pt idx="79">
                  <c:v>42552</c:v>
                </c:pt>
                <c:pt idx="80">
                  <c:v>42583</c:v>
                </c:pt>
                <c:pt idx="81">
                  <c:v>42614</c:v>
                </c:pt>
                <c:pt idx="82">
                  <c:v>42644</c:v>
                </c:pt>
                <c:pt idx="83">
                  <c:v>42675</c:v>
                </c:pt>
                <c:pt idx="84">
                  <c:v>42705</c:v>
                </c:pt>
                <c:pt idx="85">
                  <c:v>42736</c:v>
                </c:pt>
                <c:pt idx="86">
                  <c:v>42767</c:v>
                </c:pt>
                <c:pt idx="87">
                  <c:v>42795</c:v>
                </c:pt>
                <c:pt idx="88">
                  <c:v>42826</c:v>
                </c:pt>
                <c:pt idx="89">
                  <c:v>42856</c:v>
                </c:pt>
                <c:pt idx="90">
                  <c:v>42887</c:v>
                </c:pt>
                <c:pt idx="91">
                  <c:v>42917</c:v>
                </c:pt>
                <c:pt idx="92">
                  <c:v>42948</c:v>
                </c:pt>
                <c:pt idx="93">
                  <c:v>42979</c:v>
                </c:pt>
                <c:pt idx="94">
                  <c:v>43009</c:v>
                </c:pt>
                <c:pt idx="95">
                  <c:v>43040</c:v>
                </c:pt>
                <c:pt idx="96">
                  <c:v>43070</c:v>
                </c:pt>
                <c:pt idx="97">
                  <c:v>43101</c:v>
                </c:pt>
                <c:pt idx="98">
                  <c:v>43132</c:v>
                </c:pt>
                <c:pt idx="99">
                  <c:v>43160</c:v>
                </c:pt>
                <c:pt idx="100">
                  <c:v>43191</c:v>
                </c:pt>
                <c:pt idx="101">
                  <c:v>43221</c:v>
                </c:pt>
                <c:pt idx="102">
                  <c:v>43252</c:v>
                </c:pt>
                <c:pt idx="103">
                  <c:v>43282</c:v>
                </c:pt>
                <c:pt idx="104">
                  <c:v>43313</c:v>
                </c:pt>
                <c:pt idx="105">
                  <c:v>43344</c:v>
                </c:pt>
                <c:pt idx="106">
                  <c:v>43374</c:v>
                </c:pt>
                <c:pt idx="107">
                  <c:v>43405</c:v>
                </c:pt>
                <c:pt idx="108">
                  <c:v>43435</c:v>
                </c:pt>
                <c:pt idx="109">
                  <c:v>43466</c:v>
                </c:pt>
                <c:pt idx="110">
                  <c:v>43497</c:v>
                </c:pt>
                <c:pt idx="111">
                  <c:v>43525</c:v>
                </c:pt>
                <c:pt idx="112">
                  <c:v>43556</c:v>
                </c:pt>
                <c:pt idx="113">
                  <c:v>43586</c:v>
                </c:pt>
                <c:pt idx="114">
                  <c:v>43617</c:v>
                </c:pt>
                <c:pt idx="115">
                  <c:v>43647</c:v>
                </c:pt>
                <c:pt idx="116">
                  <c:v>43678</c:v>
                </c:pt>
                <c:pt idx="117">
                  <c:v>43709</c:v>
                </c:pt>
                <c:pt idx="118">
                  <c:v>43739</c:v>
                </c:pt>
                <c:pt idx="119">
                  <c:v>43770</c:v>
                </c:pt>
                <c:pt idx="120">
                  <c:v>43800</c:v>
                </c:pt>
              </c:numCache>
            </c:numRef>
          </c:cat>
          <c:val>
            <c:numRef>
              <c:f>'[00. GRAFICOS DIAGNOSTICO.xlsx]PRODUCCION'!$N$182:$N$302</c:f>
              <c:numCache>
                <c:formatCode>General</c:formatCode>
                <c:ptCount val="121"/>
                <c:pt idx="96" formatCode="0.00">
                  <c:v>10.7</c:v>
                </c:pt>
                <c:pt idx="97" formatCode="0.00">
                  <c:v>10.644670892999999</c:v>
                </c:pt>
                <c:pt idx="98" formatCode="0.00">
                  <c:v>10.590707125</c:v>
                </c:pt>
                <c:pt idx="99" formatCode="0.00">
                  <c:v>10.528973466999997</c:v>
                </c:pt>
                <c:pt idx="100" formatCode="0.00">
                  <c:v>10.473717481</c:v>
                </c:pt>
                <c:pt idx="101" formatCode="0.00">
                  <c:v>10.412437583000003</c:v>
                </c:pt>
                <c:pt idx="102" formatCode="0.00">
                  <c:v>10.353568434000001</c:v>
                </c:pt>
                <c:pt idx="103" formatCode="0.00">
                  <c:v>10.292861228</c:v>
                </c:pt>
                <c:pt idx="104" formatCode="0.00">
                  <c:v>10.232041918</c:v>
                </c:pt>
                <c:pt idx="105" formatCode="0.00">
                  <c:v>10.174075710999999</c:v>
                </c:pt>
                <c:pt idx="106" formatCode="0.00">
                  <c:v>10.11741526</c:v>
                </c:pt>
                <c:pt idx="107" formatCode="0.00">
                  <c:v>10.075104116000002</c:v>
                </c:pt>
                <c:pt idx="108" formatCode="0.00">
                  <c:v>10.036331948000001</c:v>
                </c:pt>
                <c:pt idx="109" formatCode="0.00">
                  <c:v>9.9910349340000018</c:v>
                </c:pt>
                <c:pt idx="110" formatCode="0.00">
                  <c:v>9.9394629110000015</c:v>
                </c:pt>
                <c:pt idx="111" formatCode="0.00">
                  <c:v>9.9003446520000011</c:v>
                </c:pt>
                <c:pt idx="112" formatCode="0.00">
                  <c:v>9.8615804220000012</c:v>
                </c:pt>
                <c:pt idx="113" formatCode="0.00">
                  <c:v>9.8154919330000023</c:v>
                </c:pt>
                <c:pt idx="114" formatCode="0.00">
                  <c:v>9.7683484639999989</c:v>
                </c:pt>
                <c:pt idx="115" formatCode="0.00">
                  <c:v>9.7185389190000002</c:v>
                </c:pt>
                <c:pt idx="116" formatCode="0.00">
                  <c:v>9.6674614309999978</c:v>
                </c:pt>
                <c:pt idx="117" formatCode="0.00">
                  <c:v>9.617284870999999</c:v>
                </c:pt>
                <c:pt idx="118" formatCode="0.00">
                  <c:v>9.5580368970000009</c:v>
                </c:pt>
                <c:pt idx="119" formatCode="0.00">
                  <c:v>9.5003957875739982</c:v>
                </c:pt>
                <c:pt idx="120" formatCode="0.00">
                  <c:v>9.4496078109390016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8A9-9F45-A4D5-9E57B0461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611651632"/>
        <c:axId val="611659080"/>
      </c:lineChart>
      <c:dateAx>
        <c:axId val="61165163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59080"/>
        <c:crosses val="autoZero"/>
        <c:auto val="1"/>
        <c:lblOffset val="100"/>
        <c:baseTimeUnit val="months"/>
      </c:dateAx>
      <c:valAx>
        <c:axId val="61165908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[TCF]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5163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Reserva 2013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5C-A242-8618-1FF9F880A911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5C-A242-8618-1FF9F880A911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5C-A242-8618-1FF9F880A911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5C-A242-8618-1FF9F880A91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5C-A242-8618-1FF9F880A91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5C-A242-8618-1FF9F880A9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2013</c:v>
                </c:pt>
                <c:pt idx="1">
                  <c:v>Reducciones 2014-2017</c:v>
                </c:pt>
                <c:pt idx="2">
                  <c:v>Incremento 2014-2017</c:v>
                </c:pt>
                <c:pt idx="3">
                  <c:v>2017</c:v>
                </c:pt>
                <c:pt idx="4">
                  <c:v>2018-2019</c:v>
                </c:pt>
                <c:pt idx="5">
                  <c:v>2019</c:v>
                </c:pt>
              </c:strCache>
            </c:strRef>
          </c:cat>
          <c:val>
            <c:numRef>
              <c:f>Hoja1!$B$2:$G$2</c:f>
              <c:numCache>
                <c:formatCode>General</c:formatCode>
                <c:ptCount val="6"/>
                <c:pt idx="0">
                  <c:v>10.450000000000001</c:v>
                </c:pt>
                <c:pt idx="1">
                  <c:v>5.9799999999999995</c:v>
                </c:pt>
                <c:pt idx="2">
                  <c:v>5.9799999999999995</c:v>
                </c:pt>
                <c:pt idx="4">
                  <c:v>7.7899999999999991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5C-A242-8618-1FF9F880A9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Consumo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2444910391524673E-3"/>
                  <c:y val="4.64188544208475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5C-A242-8618-1FF9F880A9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2013</c:v>
                </c:pt>
                <c:pt idx="1">
                  <c:v>Reducciones 2014-2017</c:v>
                </c:pt>
                <c:pt idx="2">
                  <c:v>Incremento 2014-2017</c:v>
                </c:pt>
                <c:pt idx="3">
                  <c:v>2017</c:v>
                </c:pt>
                <c:pt idx="4">
                  <c:v>2018-2019</c:v>
                </c:pt>
                <c:pt idx="5">
                  <c:v>2019</c:v>
                </c:pt>
              </c:strCache>
            </c:strRef>
          </c:cat>
          <c:val>
            <c:numRef>
              <c:f>Hoja1!$B$3:$G$3</c:f>
              <c:numCache>
                <c:formatCode>General</c:formatCode>
                <c:ptCount val="6"/>
                <c:pt idx="1">
                  <c:v>3.06</c:v>
                </c:pt>
                <c:pt idx="4">
                  <c:v>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5C-A242-8618-1FF9F880A911}"/>
            </c:ext>
          </c:extLst>
        </c:ser>
        <c:ser>
          <c:idx val="3"/>
          <c:order val="2"/>
          <c:tx>
            <c:strRef>
              <c:f>Hoja1!$A$5</c:f>
              <c:strCache>
                <c:ptCount val="1"/>
                <c:pt idx="0">
                  <c:v>Reduccion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2013</c:v>
                </c:pt>
                <c:pt idx="1">
                  <c:v>Reducciones 2014-2017</c:v>
                </c:pt>
                <c:pt idx="2">
                  <c:v>Incremento 2014-2017</c:v>
                </c:pt>
                <c:pt idx="3">
                  <c:v>2017</c:v>
                </c:pt>
                <c:pt idx="4">
                  <c:v>2018-2019</c:v>
                </c:pt>
                <c:pt idx="5">
                  <c:v>2019</c:v>
                </c:pt>
              </c:strCache>
            </c:strRef>
          </c:cat>
          <c:val>
            <c:numRef>
              <c:f>Hoja1!$B$5:$G$5</c:f>
              <c:numCache>
                <c:formatCode>General</c:formatCode>
                <c:ptCount val="6"/>
                <c:pt idx="1">
                  <c:v>1.41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F5C-A242-8618-1FF9F880A911}"/>
            </c:ext>
          </c:extLst>
        </c:ser>
        <c:ser>
          <c:idx val="2"/>
          <c:order val="3"/>
          <c:tx>
            <c:strRef>
              <c:f>Hoja1!$A$4</c:f>
              <c:strCache>
                <c:ptCount val="1"/>
                <c:pt idx="0">
                  <c:v>Incremento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6350" cap="flat" cmpd="sng" algn="ctr">
              <a:solidFill>
                <a:schemeClr val="accent6"/>
              </a:solidFill>
              <a:prstDash val="solid"/>
              <a:miter lim="800000"/>
            </a:ln>
            <a:effectLst/>
          </c:spPr>
          <c:invertIfNegative val="0"/>
          <c:dLbls>
            <c:dLbl>
              <c:idx val="2"/>
              <c:layout>
                <c:manualLayout>
                  <c:x val="-1.0611227597881266E-3"/>
                  <c:y val="4.899767966645023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F5C-A242-8618-1FF9F880A91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2013</c:v>
                </c:pt>
                <c:pt idx="1">
                  <c:v>Reducciones 2014-2017</c:v>
                </c:pt>
                <c:pt idx="2">
                  <c:v>Incremento 2014-2017</c:v>
                </c:pt>
                <c:pt idx="3">
                  <c:v>2017</c:v>
                </c:pt>
                <c:pt idx="4">
                  <c:v>2018-2019</c:v>
                </c:pt>
                <c:pt idx="5">
                  <c:v>2019</c:v>
                </c:pt>
              </c:strCache>
            </c:strRef>
          </c:cat>
          <c:val>
            <c:numRef>
              <c:f>Hoja1!$B$4:$G$4</c:f>
              <c:numCache>
                <c:formatCode>General</c:formatCode>
                <c:ptCount val="6"/>
                <c:pt idx="2">
                  <c:v>3.06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F5C-A242-8618-1FF9F880A911}"/>
            </c:ext>
          </c:extLst>
        </c:ser>
        <c:ser>
          <c:idx val="4"/>
          <c:order val="4"/>
          <c:tx>
            <c:strRef>
              <c:f>Hoja1!$A$6</c:f>
              <c:strCache>
                <c:ptCount val="1"/>
                <c:pt idx="0">
                  <c:v>Remanente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Hoja1!$B$1:$G$1</c:f>
              <c:strCache>
                <c:ptCount val="6"/>
                <c:pt idx="0">
                  <c:v>2013</c:v>
                </c:pt>
                <c:pt idx="1">
                  <c:v>Reducciones 2014-2017</c:v>
                </c:pt>
                <c:pt idx="2">
                  <c:v>Incremento 2014-2017</c:v>
                </c:pt>
                <c:pt idx="3">
                  <c:v>2017</c:v>
                </c:pt>
                <c:pt idx="4">
                  <c:v>2018-2019</c:v>
                </c:pt>
                <c:pt idx="5">
                  <c:v>2019</c:v>
                </c:pt>
              </c:strCache>
            </c:strRef>
          </c:cat>
          <c:val>
            <c:numRef>
              <c:f>Hoja1!$B$6:$G$6</c:f>
              <c:numCache>
                <c:formatCode>General</c:formatCode>
                <c:ptCount val="6"/>
                <c:pt idx="3">
                  <c:v>9.0400000000000009</c:v>
                </c:pt>
                <c:pt idx="5">
                  <c:v>7.7899999999999991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F5C-A242-8618-1FF9F880A9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95391392"/>
        <c:axId val="595394528"/>
      </c:barChart>
      <c:catAx>
        <c:axId val="59539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94528"/>
        <c:crosses val="autoZero"/>
        <c:auto val="1"/>
        <c:lblAlgn val="ctr"/>
        <c:lblOffset val="100"/>
        <c:noMultiLvlLbl val="0"/>
      </c:catAx>
      <c:valAx>
        <c:axId val="59539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800" b="1" dirty="0"/>
                  <a:t>TCF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B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9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Probadas (P1)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Hoja1!$A$2:$A$13</c:f>
              <c:numCache>
                <c:formatCode>General</c:formatCode>
                <c:ptCount val="3"/>
                <c:pt idx="0">
                  <c:v>2009</c:v>
                </c:pt>
                <c:pt idx="1">
                  <c:v>2013</c:v>
                </c:pt>
                <c:pt idx="2">
                  <c:v>2017</c:v>
                </c:pt>
              </c:numCache>
            </c:numRef>
          </c:cat>
          <c:val>
            <c:numRef>
              <c:f>Hoja1!$B$2:$B$13</c:f>
              <c:numCache>
                <c:formatCode>General</c:formatCode>
                <c:ptCount val="3"/>
                <c:pt idx="0">
                  <c:v>9.94</c:v>
                </c:pt>
                <c:pt idx="1">
                  <c:v>10.450000000000001</c:v>
                </c:pt>
                <c:pt idx="2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D-194F-A719-454FB7B8109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Probales (P2)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Hoja1!$A$2:$A$13</c:f>
              <c:numCache>
                <c:formatCode>General</c:formatCode>
                <c:ptCount val="3"/>
                <c:pt idx="0">
                  <c:v>2009</c:v>
                </c:pt>
                <c:pt idx="1">
                  <c:v>2013</c:v>
                </c:pt>
                <c:pt idx="2">
                  <c:v>2017</c:v>
                </c:pt>
              </c:numCache>
            </c:numRef>
          </c:cat>
          <c:val>
            <c:numRef>
              <c:f>Hoja1!$C$2:$C$13</c:f>
              <c:numCache>
                <c:formatCode>General</c:formatCode>
                <c:ptCount val="3"/>
                <c:pt idx="0">
                  <c:v>3.71</c:v>
                </c:pt>
                <c:pt idx="1">
                  <c:v>3.5</c:v>
                </c:pt>
                <c:pt idx="2">
                  <c:v>1.8000000000000007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7D-194F-A719-454FB7B8109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Posibles (P3)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Hoja1!$A$2:$A$13</c:f>
              <c:numCache>
                <c:formatCode>General</c:formatCode>
                <c:ptCount val="3"/>
                <c:pt idx="0">
                  <c:v>2009</c:v>
                </c:pt>
                <c:pt idx="1">
                  <c:v>2013</c:v>
                </c:pt>
                <c:pt idx="2">
                  <c:v>2017</c:v>
                </c:pt>
              </c:numCache>
            </c:numRef>
          </c:cat>
          <c:val>
            <c:numRef>
              <c:f>Hoja1!$D$2:$D$13</c:f>
              <c:numCache>
                <c:formatCode>General</c:formatCode>
                <c:ptCount val="3"/>
                <c:pt idx="0">
                  <c:v>6.2700000000000005</c:v>
                </c:pt>
                <c:pt idx="1">
                  <c:v>4.1499999999999995</c:v>
                </c:pt>
                <c:pt idx="2">
                  <c:v>2.1999999999999993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7D-194F-A719-454FB7B81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  <a:effectLst/>
          </c:spPr>
        </c:serLines>
        <c:axId val="595390216"/>
        <c:axId val="595398056"/>
      </c:barChart>
      <c:catAx>
        <c:axId val="59539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98056"/>
        <c:crosses val="autoZero"/>
        <c:auto val="1"/>
        <c:lblAlgn val="ctr"/>
        <c:lblOffset val="100"/>
        <c:noMultiLvlLbl val="0"/>
      </c:catAx>
      <c:valAx>
        <c:axId val="59539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TCF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59539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B8-2E43-896F-150CD4BA291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B8-2E43-896F-150CD4BA291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B8-2E43-896F-150CD4BA2918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B8-2E43-896F-150CD4BA2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1818944"/>
        <c:axId val="901813848"/>
      </c:barChart>
      <c:catAx>
        <c:axId val="90181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13848"/>
        <c:crosses val="autoZero"/>
        <c:auto val="1"/>
        <c:lblAlgn val="ctr"/>
        <c:lblOffset val="100"/>
        <c:noMultiLvlLbl val="0"/>
      </c:catAx>
      <c:valAx>
        <c:axId val="9018138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1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'INVERSION-PRONOSTICOS'!$G$1</c:f>
              <c:strCache>
                <c:ptCount val="1"/>
                <c:pt idx="0">
                  <c:v>PRODUCCION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'INVERSION-PRONOSTICOS'!$B$12:$B$31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'INVERSION-PRONOSTICOS'!$F$12:$F$31</c:f>
              <c:numCache>
                <c:formatCode>0.0</c:formatCode>
                <c:ptCount val="20"/>
                <c:pt idx="0">
                  <c:v>40.243127701954435</c:v>
                </c:pt>
                <c:pt idx="1">
                  <c:v>41.746055131992115</c:v>
                </c:pt>
                <c:pt idx="2">
                  <c:v>42.122815629976017</c:v>
                </c:pt>
                <c:pt idx="3">
                  <c:v>36.755282005279291</c:v>
                </c:pt>
                <c:pt idx="4">
                  <c:v>41.719592939474289</c:v>
                </c:pt>
                <c:pt idx="5">
                  <c:v>45.074272603321575</c:v>
                </c:pt>
                <c:pt idx="6">
                  <c:v>51.249743075529636</c:v>
                </c:pt>
                <c:pt idx="7">
                  <c:v>58.280008145865303</c:v>
                </c:pt>
                <c:pt idx="8">
                  <c:v>61.33120382312611</c:v>
                </c:pt>
                <c:pt idx="9">
                  <c:v>60.752755222566392</c:v>
                </c:pt>
                <c:pt idx="10">
                  <c:v>58.455344172506145</c:v>
                </c:pt>
                <c:pt idx="11">
                  <c:v>56.698686847724687</c:v>
                </c:pt>
                <c:pt idx="12">
                  <c:v>52.988652964804039</c:v>
                </c:pt>
                <c:pt idx="13">
                  <c:v>46.685116277805058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C4-9449-91C7-63425CBC44A3}"/>
            </c:ext>
          </c:extLst>
        </c:ser>
        <c:ser>
          <c:idx val="1"/>
          <c:order val="1"/>
          <c:tx>
            <c:strRef>
              <c:f>'INVERSION-PRONOSTICOS'!$T$1:$U$1</c:f>
              <c:strCache>
                <c:ptCount val="1"/>
                <c:pt idx="0">
                  <c:v>PRONOSTICO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'INVERSION-PRONOSTICOS'!$B$12:$B$31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'INVERSION-PRONOSTICOS'!$T$12:$T$31</c:f>
              <c:numCache>
                <c:formatCode>General</c:formatCode>
                <c:ptCount val="20"/>
                <c:pt idx="14" formatCode="0.00">
                  <c:v>52.239423185599506</c:v>
                </c:pt>
                <c:pt idx="15" formatCode="0.00">
                  <c:v>49.690581504622251</c:v>
                </c:pt>
                <c:pt idx="16" formatCode="0.00">
                  <c:v>45.331972279390293</c:v>
                </c:pt>
                <c:pt idx="17" formatCode="0.00">
                  <c:v>43.369405318595909</c:v>
                </c:pt>
                <c:pt idx="18" formatCode="0.00">
                  <c:v>38.766230479655903</c:v>
                </c:pt>
                <c:pt idx="19" formatCode="0.00">
                  <c:v>34.432961957089837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C4-9449-91C7-63425CBC4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100"/>
        <c:axId val="901814240"/>
        <c:axId val="901814632"/>
      </c:barChart>
      <c:lineChart>
        <c:grouping val="stacked"/>
        <c:varyColors val="0"/>
        <c:ser>
          <c:idx val="2"/>
          <c:order val="2"/>
          <c:tx>
            <c:strRef>
              <c:f>'INVERSION-PRONOSTICOS'!$W$2</c:f>
              <c:strCache>
                <c:ptCount val="1"/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3"/>
                </a:solidFill>
                <a:round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'INVERSION-PRONOSTICOS'!$B$12:$B$31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'INVERSION-PRONOSTICOS'!$W$12:$W$31</c:f>
              <c:numCache>
                <c:formatCode>General</c:formatCode>
                <c:ptCount val="20"/>
                <c:pt idx="0">
                  <c:v>40.243127701954435</c:v>
                </c:pt>
                <c:pt idx="1">
                  <c:v>41.746055131992115</c:v>
                </c:pt>
                <c:pt idx="2">
                  <c:v>42.122815629976017</c:v>
                </c:pt>
                <c:pt idx="3">
                  <c:v>36.755282005279291</c:v>
                </c:pt>
                <c:pt idx="4">
                  <c:v>41.719592939474289</c:v>
                </c:pt>
                <c:pt idx="5">
                  <c:v>45.074272603321575</c:v>
                </c:pt>
                <c:pt idx="6">
                  <c:v>51.249743075529636</c:v>
                </c:pt>
                <c:pt idx="7">
                  <c:v>58.280008145865303</c:v>
                </c:pt>
                <c:pt idx="8">
                  <c:v>61.33120382312611</c:v>
                </c:pt>
                <c:pt idx="9">
                  <c:v>60.752755222566392</c:v>
                </c:pt>
                <c:pt idx="10">
                  <c:v>58.455344172506145</c:v>
                </c:pt>
                <c:pt idx="11">
                  <c:v>56.698686847724687</c:v>
                </c:pt>
                <c:pt idx="12">
                  <c:v>52.988652964804039</c:v>
                </c:pt>
                <c:pt idx="13">
                  <c:v>46.685116277805058</c:v>
                </c:pt>
                <c:pt idx="14" formatCode="0.00">
                  <c:v>52.239423185599506</c:v>
                </c:pt>
                <c:pt idx="15" formatCode="0.00">
                  <c:v>49.690581504622251</c:v>
                </c:pt>
                <c:pt idx="16" formatCode="0.00">
                  <c:v>45.331972279390293</c:v>
                </c:pt>
                <c:pt idx="17" formatCode="0.00">
                  <c:v>43.369405318595909</c:v>
                </c:pt>
                <c:pt idx="18" formatCode="0.00">
                  <c:v>38.766230479655903</c:v>
                </c:pt>
                <c:pt idx="19" formatCode="0.00">
                  <c:v>34.432961957089837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C4-9449-91C7-63425CBC4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1814240"/>
        <c:axId val="901814632"/>
      </c:lineChart>
      <c:catAx>
        <c:axId val="901814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14632"/>
        <c:crosses val="autoZero"/>
        <c:auto val="1"/>
        <c:lblAlgn val="ctr"/>
        <c:lblOffset val="100"/>
        <c:noMultiLvlLbl val="0"/>
      </c:catAx>
      <c:valAx>
        <c:axId val="90181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900" b="1" i="0" baseline="0" dirty="0">
                    <a:effectLst/>
                  </a:rPr>
                  <a:t>[MMm3D]</a:t>
                </a:r>
                <a:endParaRPr lang="es-ES" sz="900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1424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PARTICIPACION!$CG$139</c:f>
              <c:strCache>
                <c:ptCount val="1"/>
                <c:pt idx="0">
                  <c:v>Empresas Privadas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PARTICIPACION!$CH$138:$CV$138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PARTICIPACION!$CH$139:$CV$139</c:f>
              <c:numCache>
                <c:formatCode>0.0</c:formatCode>
                <c:ptCount val="15"/>
                <c:pt idx="0">
                  <c:v>27.258584645586975</c:v>
                </c:pt>
                <c:pt idx="1">
                  <c:v>28.310769958824594</c:v>
                </c:pt>
                <c:pt idx="2">
                  <c:v>31.336279395421631</c:v>
                </c:pt>
                <c:pt idx="3">
                  <c:v>32.618042889920268</c:v>
                </c:pt>
                <c:pt idx="4">
                  <c:v>28.388410133301264</c:v>
                </c:pt>
                <c:pt idx="5">
                  <c:v>32.936890335318729</c:v>
                </c:pt>
                <c:pt idx="6">
                  <c:v>35.186499585918497</c:v>
                </c:pt>
                <c:pt idx="7">
                  <c:v>40.278555156235768</c:v>
                </c:pt>
                <c:pt idx="8">
                  <c:v>46.367991559331948</c:v>
                </c:pt>
                <c:pt idx="9">
                  <c:v>49.254813294827962</c:v>
                </c:pt>
                <c:pt idx="10">
                  <c:v>49.048027090820575</c:v>
                </c:pt>
                <c:pt idx="11">
                  <c:v>46.536344096865982</c:v>
                </c:pt>
                <c:pt idx="12">
                  <c:v>45.083180145810992</c:v>
                </c:pt>
                <c:pt idx="13">
                  <c:v>41.685510561502255</c:v>
                </c:pt>
                <c:pt idx="14">
                  <c:v>37.559393303167781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B0-5849-86DE-7BD04BD2F712}"/>
            </c:ext>
          </c:extLst>
        </c:ser>
        <c:ser>
          <c:idx val="2"/>
          <c:order val="1"/>
          <c:tx>
            <c:strRef>
              <c:f>PARTICIPACION!$CG$141</c:f>
              <c:strCache>
                <c:ptCount val="1"/>
                <c:pt idx="0">
                  <c:v>YPFB Casa Matriz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PARTICIPACION!$CH$138:$CV$138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PARTICIPACION!$CH$141:$CV$141</c:f>
              <c:numCache>
                <c:formatCode>0.0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1.016293670080819E-5</c:v>
                </c:pt>
                <c:pt idx="12">
                  <c:v>0</c:v>
                </c:pt>
                <c:pt idx="13">
                  <c:v>0</c:v>
                </c:pt>
                <c:pt idx="14">
                  <c:v>1.8153487497066526E-2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B0-5849-86DE-7BD04BD2F712}"/>
            </c:ext>
          </c:extLst>
        </c:ser>
        <c:ser>
          <c:idx val="3"/>
          <c:order val="2"/>
          <c:tx>
            <c:strRef>
              <c:f>PARTICIPACION!$CG$142</c:f>
              <c:strCache>
                <c:ptCount val="1"/>
                <c:pt idx="0">
                  <c:v>YPFB Andina S.A.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PARTICIPACION!$CH$138:$CV$138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PARTICIPACION!$CH$142:$CV$142</c:f>
              <c:numCache>
                <c:formatCode>0.0</c:formatCode>
                <c:ptCount val="15"/>
                <c:pt idx="0">
                  <c:v>7.2126989836675417</c:v>
                </c:pt>
                <c:pt idx="1">
                  <c:v>6.3342231462822864</c:v>
                </c:pt>
                <c:pt idx="2">
                  <c:v>4.9162940191893325</c:v>
                </c:pt>
                <c:pt idx="3">
                  <c:v>4.0747574762557717</c:v>
                </c:pt>
                <c:pt idx="4">
                  <c:v>3.1901522119321406</c:v>
                </c:pt>
                <c:pt idx="5">
                  <c:v>3.1541472345757073</c:v>
                </c:pt>
                <c:pt idx="6">
                  <c:v>3.4998225365060831</c:v>
                </c:pt>
                <c:pt idx="7">
                  <c:v>4.4435071441178122</c:v>
                </c:pt>
                <c:pt idx="8">
                  <c:v>5.4801391779270325</c:v>
                </c:pt>
                <c:pt idx="9">
                  <c:v>6.2926174798632273</c:v>
                </c:pt>
                <c:pt idx="10">
                  <c:v>6.3109865612617542</c:v>
                </c:pt>
                <c:pt idx="11">
                  <c:v>6.2195755228384852</c:v>
                </c:pt>
                <c:pt idx="12">
                  <c:v>6.0262375993747082</c:v>
                </c:pt>
                <c:pt idx="13">
                  <c:v>5.7655807711031253</c:v>
                </c:pt>
                <c:pt idx="14">
                  <c:v>4.479468113786103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B0-5849-86DE-7BD04BD2F712}"/>
            </c:ext>
          </c:extLst>
        </c:ser>
        <c:ser>
          <c:idx val="4"/>
          <c:order val="3"/>
          <c:tx>
            <c:strRef>
              <c:f>PARTICIPACION!$CG$143</c:f>
              <c:strCache>
                <c:ptCount val="1"/>
                <c:pt idx="0">
                  <c:v>YPFB Chaco S.A.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PARTICIPACION!$CH$138:$CV$138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PARTICIPACION!$CH$143:$CV$143</c:f>
              <c:numCache>
                <c:formatCode>0.0</c:formatCode>
                <c:ptCount val="15"/>
                <c:pt idx="0">
                  <c:v>5.7701119668579643</c:v>
                </c:pt>
                <c:pt idx="1">
                  <c:v>5.5981345968475491</c:v>
                </c:pt>
                <c:pt idx="2">
                  <c:v>5.493481717381143</c:v>
                </c:pt>
                <c:pt idx="3">
                  <c:v>5.4300152637999695</c:v>
                </c:pt>
                <c:pt idx="4">
                  <c:v>5.1767196600458885</c:v>
                </c:pt>
                <c:pt idx="5">
                  <c:v>5.6285553695798463</c:v>
                </c:pt>
                <c:pt idx="6">
                  <c:v>6.3879504808969756</c:v>
                </c:pt>
                <c:pt idx="7">
                  <c:v>6.5276807751760568</c:v>
                </c:pt>
                <c:pt idx="8">
                  <c:v>6.4318774086063009</c:v>
                </c:pt>
                <c:pt idx="9">
                  <c:v>5.7837730484349281</c:v>
                </c:pt>
                <c:pt idx="10">
                  <c:v>5.3937415704840399</c:v>
                </c:pt>
                <c:pt idx="11">
                  <c:v>5.6994143898649918</c:v>
                </c:pt>
                <c:pt idx="12">
                  <c:v>5.5892691025389905</c:v>
                </c:pt>
                <c:pt idx="13">
                  <c:v>5.5375616321986669</c:v>
                </c:pt>
                <c:pt idx="14">
                  <c:v>4.6282411719184875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B0-5849-86DE-7BD04BD2F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100"/>
        <c:axId val="901816592"/>
        <c:axId val="901815416"/>
      </c:barChart>
      <c:lineChart>
        <c:grouping val="stacked"/>
        <c:varyColors val="0"/>
        <c:ser>
          <c:idx val="0"/>
          <c:order val="4"/>
          <c:tx>
            <c:strRef>
              <c:f>PARTICIPACION!$CG$144</c:f>
              <c:strCache>
                <c:ptCount val="1"/>
                <c:pt idx="0">
                  <c:v>TOTAL NACIONAL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PARTICIPACION!$CH$138:$CV$138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PARTICIPACION!$CH$144:$CV$144</c:f>
              <c:numCache>
                <c:formatCode>0.0</c:formatCode>
                <c:ptCount val="15"/>
                <c:pt idx="0">
                  <c:v>40.24139559611249</c:v>
                </c:pt>
                <c:pt idx="1">
                  <c:v>40.243127701954428</c:v>
                </c:pt>
                <c:pt idx="2">
                  <c:v>41.746055131992108</c:v>
                </c:pt>
                <c:pt idx="3">
                  <c:v>42.122815629976024</c:v>
                </c:pt>
                <c:pt idx="4">
                  <c:v>36.755282005279298</c:v>
                </c:pt>
                <c:pt idx="5">
                  <c:v>41.719592939474296</c:v>
                </c:pt>
                <c:pt idx="6">
                  <c:v>45.07427260332156</c:v>
                </c:pt>
                <c:pt idx="7">
                  <c:v>51.249743075529629</c:v>
                </c:pt>
                <c:pt idx="8">
                  <c:v>58.280008145865303</c:v>
                </c:pt>
                <c:pt idx="9">
                  <c:v>61.33120382312611</c:v>
                </c:pt>
                <c:pt idx="10">
                  <c:v>60.752755222566378</c:v>
                </c:pt>
                <c:pt idx="11">
                  <c:v>58.455344172506145</c:v>
                </c:pt>
                <c:pt idx="12">
                  <c:v>56.698686847724687</c:v>
                </c:pt>
                <c:pt idx="13">
                  <c:v>52.988652964804054</c:v>
                </c:pt>
                <c:pt idx="14" formatCode="0.00">
                  <c:v>46.685256076369427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B0-5849-86DE-7BD04BD2F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1816592"/>
        <c:axId val="901815416"/>
      </c:lineChart>
      <c:catAx>
        <c:axId val="901816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15416"/>
        <c:crosses val="autoZero"/>
        <c:auto val="1"/>
        <c:lblAlgn val="ctr"/>
        <c:lblOffset val="100"/>
        <c:noMultiLvlLbl val="0"/>
      </c:catAx>
      <c:valAx>
        <c:axId val="90181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US" dirty="0"/>
                  <a:t>[MMm3D]</a:t>
                </a:r>
                <a:endParaRPr lang="es-ES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165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3F-B645-8E9A-6D833136F79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3F-B645-8E9A-6D833136F79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3F-B645-8E9A-6D833136F79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3F-B645-8E9A-6D833136F79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63F-B645-8E9A-6D833136F79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63F-B645-8E9A-6D833136F795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3F-B645-8E9A-6D833136F795}"/>
                </c:ext>
              </c:extLst>
            </c:dLbl>
            <c:dLbl>
              <c:idx val="2"/>
              <c:layout>
                <c:manualLayout>
                  <c:x val="0.36950672645739918"/>
                  <c:y val="0.43562334386383822"/>
                </c:manualLayout>
              </c:layout>
              <c:numFmt formatCode="0.00%" sourceLinked="0"/>
              <c:spPr>
                <a:solidFill>
                  <a:prstClr val="whit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7790"/>
                        <a:gd name="adj2" fmla="val -29262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263F-B645-8E9A-6D833136F795}"/>
                </c:ext>
              </c:extLst>
            </c:dLbl>
            <c:dLbl>
              <c:idx val="3"/>
              <c:layout>
                <c:manualLayout>
                  <c:x val="-2.8699551569506813E-2"/>
                  <c:y val="4.7009713366601244E-2"/>
                </c:manualLayout>
              </c:layout>
              <c:numFmt formatCode="0.00%" sourceLinked="0"/>
              <c:spPr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60541"/>
                        <a:gd name="adj2" fmla="val -16916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263F-B645-8E9A-6D833136F795}"/>
                </c:ext>
              </c:extLst>
            </c:dLbl>
            <c:dLbl>
              <c:idx val="4"/>
              <c:layout>
                <c:manualLayout>
                  <c:x val="2.5112107623318392E-2"/>
                  <c:y val="-2.193786623774726E-2"/>
                </c:manualLayout>
              </c:layout>
              <c:numFmt formatCode="0.00%" sourceLinked="0"/>
              <c:spPr>
                <a:solidFill>
                  <a:prstClr val="white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8185"/>
                        <a:gd name="adj2" fmla="val 136314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263F-B645-8E9A-6D833136F79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baseline="0" dirty="0"/>
                      <a:t>YPFB </a:t>
                    </a:r>
                    <a:r>
                      <a:rPr lang="en-US" baseline="0" dirty="0" err="1"/>
                      <a:t>Corporación</a:t>
                    </a:r>
                    <a:r>
                      <a:rPr lang="en-US" baseline="0" dirty="0"/>
                      <a:t> </a:t>
                    </a:r>
                  </a:p>
                  <a:p>
                    <a:r>
                      <a:rPr lang="en-US" baseline="0" dirty="0"/>
                      <a:t>19,51% </a:t>
                    </a:r>
                    <a:endParaRPr lang="en-US" sz="1050" b="1" i="0" u="none" strike="noStrike" kern="1200" baseline="0" dirty="0">
                      <a:solidFill>
                        <a:srgbClr val="44546A">
                          <a:lumMod val="75000"/>
                        </a:srgbClr>
                      </a:solidFill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3F-B645-8E9A-6D833136F795}"/>
                </c:ext>
              </c:extLst>
            </c:dLbl>
            <c:numFmt formatCode="0.00%" sourceLinked="0"/>
            <c:spPr>
              <a:solidFill>
                <a:prstClr val="white"/>
              </a:solidFill>
              <a:ln>
                <a:solidFill>
                  <a:prstClr val="black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PARTICIPACION!$CG$139:$CG$143</c:f>
              <c:strCache>
                <c:ptCount val="5"/>
                <c:pt idx="0">
                  <c:v>Empresas Privadas</c:v>
                </c:pt>
                <c:pt idx="2">
                  <c:v>YPFB Casa Matriz</c:v>
                </c:pt>
                <c:pt idx="3">
                  <c:v>YPFB Andina S.A.</c:v>
                </c:pt>
                <c:pt idx="4">
                  <c:v>YPFB Chaco S.A.</c:v>
                </c:pt>
              </c:strCache>
            </c:strRef>
          </c:cat>
          <c:val>
            <c:numRef>
              <c:f>PARTICIPACION!$CV$139:$CV$143</c:f>
              <c:numCache>
                <c:formatCode>0.00</c:formatCode>
                <c:ptCount val="5"/>
                <c:pt idx="0" formatCode="0.0">
                  <c:v>37.559393303167781</c:v>
                </c:pt>
                <c:pt idx="1">
                  <c:v>0</c:v>
                </c:pt>
                <c:pt idx="2" formatCode="0.0">
                  <c:v>1.8153487497066526E-2</c:v>
                </c:pt>
                <c:pt idx="3" formatCode="0.0">
                  <c:v>4.479468113786103</c:v>
                </c:pt>
                <c:pt idx="4" formatCode="0.0">
                  <c:v>4.6282411719184875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63F-B645-8E9A-6D833136F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>
          <c:spPr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'INVERSION-PRONOSTICOS'!$G$1</c:f>
              <c:strCache>
                <c:ptCount val="1"/>
                <c:pt idx="0">
                  <c:v>PRODUCCION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'INVERSION-PRONOSTICOS'!$B$12:$B$31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'INVERSION-PRONOSTICOS'!$N$12:$N$26</c:f>
              <c:numCache>
                <c:formatCode>#,##0.00</c:formatCode>
                <c:ptCount val="15"/>
                <c:pt idx="0">
                  <c:v>48.551532489590194</c:v>
                </c:pt>
                <c:pt idx="1">
                  <c:v>49.31228358536049</c:v>
                </c:pt>
                <c:pt idx="2">
                  <c:v>47.145390244904675</c:v>
                </c:pt>
                <c:pt idx="3">
                  <c:v>41.043806158229224</c:v>
                </c:pt>
                <c:pt idx="4">
                  <c:v>42.906333552487396</c:v>
                </c:pt>
                <c:pt idx="5">
                  <c:v>44.57575334209951</c:v>
                </c:pt>
                <c:pt idx="6">
                  <c:v>51.630400257506025</c:v>
                </c:pt>
                <c:pt idx="7">
                  <c:v>59.226866946088116</c:v>
                </c:pt>
                <c:pt idx="8">
                  <c:v>63.092595688143767</c:v>
                </c:pt>
                <c:pt idx="9">
                  <c:v>60.819475235590609</c:v>
                </c:pt>
                <c:pt idx="10">
                  <c:v>56.674474495945624</c:v>
                </c:pt>
                <c:pt idx="11">
                  <c:v>54.421318424761566</c:v>
                </c:pt>
                <c:pt idx="12">
                  <c:v>50.818795419680029</c:v>
                </c:pt>
                <c:pt idx="13">
                  <c:v>45.079837753424648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B8-C845-AD3A-AD28269402E4}"/>
            </c:ext>
          </c:extLst>
        </c:ser>
        <c:ser>
          <c:idx val="1"/>
          <c:order val="1"/>
          <c:tx>
            <c:strRef>
              <c:f>'INVERSION-PRONOSTICOS'!$T$1</c:f>
              <c:strCache>
                <c:ptCount val="1"/>
                <c:pt idx="0">
                  <c:v>PRONOSTICO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'INVERSION-PRONOSTICOS'!$B$12:$B$31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'INVERSION-PRONOSTICOS'!$V$12:$V$31</c:f>
              <c:numCache>
                <c:formatCode>General</c:formatCode>
                <c:ptCount val="20"/>
                <c:pt idx="14" formatCode="0.00">
                  <c:v>47.526724927124192</c:v>
                </c:pt>
                <c:pt idx="15" formatCode="0.00">
                  <c:v>43.764637587823252</c:v>
                </c:pt>
                <c:pt idx="16" formatCode="0.00">
                  <c:v>39.604608416775804</c:v>
                </c:pt>
                <c:pt idx="17" formatCode="0.00">
                  <c:v>36.181794062818483</c:v>
                </c:pt>
                <c:pt idx="18" formatCode="0.00">
                  <c:v>31.989780273496258</c:v>
                </c:pt>
                <c:pt idx="19" formatCode="0.00">
                  <c:v>28.531573118482271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B8-C845-AD3A-AD2826940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100"/>
        <c:axId val="611625760"/>
        <c:axId val="611617136"/>
      </c:barChart>
      <c:lineChart>
        <c:grouping val="stacked"/>
        <c:varyColors val="0"/>
        <c:ser>
          <c:idx val="2"/>
          <c:order val="2"/>
          <c:tx>
            <c:strRef>
              <c:f>'INVERSION-PRONOSTICOS'!$W$2</c:f>
              <c:strCache>
                <c:ptCount val="1"/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3"/>
                </a:solidFill>
                <a:round/>
              </a:ln>
              <a:effectLst/>
            </c:spPr>
          </c:marker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'INVERSION-PRONOSTICOS'!$B$12:$B$31</c:f>
              <c:numCache>
                <c:formatCode>General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</c:numCache>
            </c:numRef>
          </c:cat>
          <c:val>
            <c:numRef>
              <c:f>'INVERSION-PRONOSTICOS'!$Y$12:$Y$31</c:f>
              <c:numCache>
                <c:formatCode>#,##0</c:formatCode>
                <c:ptCount val="20"/>
                <c:pt idx="0">
                  <c:v>48.551532489590194</c:v>
                </c:pt>
                <c:pt idx="1">
                  <c:v>49.31228358536049</c:v>
                </c:pt>
                <c:pt idx="2">
                  <c:v>47.145390244904675</c:v>
                </c:pt>
                <c:pt idx="3">
                  <c:v>41.043806158229224</c:v>
                </c:pt>
                <c:pt idx="4">
                  <c:v>42.906333552487396</c:v>
                </c:pt>
                <c:pt idx="5">
                  <c:v>44.57575334209951</c:v>
                </c:pt>
                <c:pt idx="6">
                  <c:v>51.630400257506025</c:v>
                </c:pt>
                <c:pt idx="7">
                  <c:v>59.226866946088116</c:v>
                </c:pt>
                <c:pt idx="8">
                  <c:v>63.092595688143767</c:v>
                </c:pt>
                <c:pt idx="9">
                  <c:v>60.819475235590609</c:v>
                </c:pt>
                <c:pt idx="10">
                  <c:v>56.674474495945624</c:v>
                </c:pt>
                <c:pt idx="11">
                  <c:v>54.421318424761566</c:v>
                </c:pt>
                <c:pt idx="12">
                  <c:v>50.818795419680029</c:v>
                </c:pt>
                <c:pt idx="13">
                  <c:v>45.079837753424648</c:v>
                </c:pt>
                <c:pt idx="14">
                  <c:v>47.526724927124192</c:v>
                </c:pt>
                <c:pt idx="15">
                  <c:v>43.764637587823252</c:v>
                </c:pt>
                <c:pt idx="16">
                  <c:v>39.604608416775804</c:v>
                </c:pt>
                <c:pt idx="17">
                  <c:v>36.181794062818483</c:v>
                </c:pt>
                <c:pt idx="18">
                  <c:v>31.989780273496258</c:v>
                </c:pt>
                <c:pt idx="19">
                  <c:v>28.531573118482271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B8-C845-AD3A-AD2826940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1625760"/>
        <c:axId val="611617136"/>
      </c:lineChart>
      <c:catAx>
        <c:axId val="611625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17136"/>
        <c:crosses val="autoZero"/>
        <c:auto val="1"/>
        <c:lblAlgn val="ctr"/>
        <c:lblOffset val="100"/>
        <c:noMultiLvlLbl val="0"/>
      </c:catAx>
      <c:valAx>
        <c:axId val="61161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/>
                  <a:t>[MBPD]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2576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PARTICIPACION!$CG$214</c:f>
              <c:strCache>
                <c:ptCount val="1"/>
                <c:pt idx="0">
                  <c:v>Empresas Privadas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PARTICIPACION!$CH$213:$CV$213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PARTICIPACION!$CH$214:$CV$214</c:f>
              <c:numCache>
                <c:formatCode>0.0</c:formatCode>
                <c:ptCount val="15"/>
                <c:pt idx="0">
                  <c:v>37.15798324303357</c:v>
                </c:pt>
                <c:pt idx="1">
                  <c:v>35.850642246575347</c:v>
                </c:pt>
                <c:pt idx="2">
                  <c:v>38.402230136986304</c:v>
                </c:pt>
                <c:pt idx="3">
                  <c:v>37.517895890410955</c:v>
                </c:pt>
                <c:pt idx="4">
                  <c:v>32.656194520547949</c:v>
                </c:pt>
                <c:pt idx="5">
                  <c:v>35.178531506849318</c:v>
                </c:pt>
                <c:pt idx="6">
                  <c:v>36.170553424657534</c:v>
                </c:pt>
                <c:pt idx="7">
                  <c:v>42.446895698630129</c:v>
                </c:pt>
                <c:pt idx="8">
                  <c:v>49.987321863013676</c:v>
                </c:pt>
                <c:pt idx="9">
                  <c:v>54.413654136986295</c:v>
                </c:pt>
                <c:pt idx="10">
                  <c:v>52.838083479452052</c:v>
                </c:pt>
                <c:pt idx="11">
                  <c:v>48.930240931394593</c:v>
                </c:pt>
                <c:pt idx="12">
                  <c:v>47.025083671232878</c:v>
                </c:pt>
                <c:pt idx="13">
                  <c:v>43.370298904109589</c:v>
                </c:pt>
                <c:pt idx="14">
                  <c:v>38.695805013698624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72-8449-A960-83A0FAC17BA4}"/>
            </c:ext>
          </c:extLst>
        </c:ser>
        <c:ser>
          <c:idx val="2"/>
          <c:order val="1"/>
          <c:tx>
            <c:strRef>
              <c:f>PARTICIPACION!$CG$216</c:f>
              <c:strCache>
                <c:ptCount val="1"/>
                <c:pt idx="0">
                  <c:v>YPFB Casa Matriz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PARTICIPACION!$CH$213:$CV$213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PARTICIPACION!$CH$216:$CV$216</c:f>
              <c:numCache>
                <c:formatCode>0.0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4.6301369863013701E-6</c:v>
                </c:pt>
                <c:pt idx="12">
                  <c:v>0</c:v>
                </c:pt>
                <c:pt idx="13">
                  <c:v>0</c:v>
                </c:pt>
                <c:pt idx="14">
                  <c:v>2.453616438356164E-2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72-8449-A960-83A0FAC17BA4}"/>
            </c:ext>
          </c:extLst>
        </c:ser>
        <c:ser>
          <c:idx val="3"/>
          <c:order val="2"/>
          <c:tx>
            <c:strRef>
              <c:f>PARTICIPACION!$CG$217</c:f>
              <c:strCache>
                <c:ptCount val="1"/>
                <c:pt idx="0">
                  <c:v>YPFB Andina S.A.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PARTICIPACION!$CH$213:$CV$213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PARTICIPACION!$CH$217:$CV$217</c:f>
              <c:numCache>
                <c:formatCode>0.0</c:formatCode>
                <c:ptCount val="15"/>
                <c:pt idx="0">
                  <c:v>5.5119709201565952</c:v>
                </c:pt>
                <c:pt idx="1">
                  <c:v>4.5509972602739719</c:v>
                </c:pt>
                <c:pt idx="2">
                  <c:v>3.6997890410958902</c:v>
                </c:pt>
                <c:pt idx="3">
                  <c:v>3.2582904109589039</c:v>
                </c:pt>
                <c:pt idx="4">
                  <c:v>2.7124876712328772</c:v>
                </c:pt>
                <c:pt idx="5">
                  <c:v>2.6725835616438358</c:v>
                </c:pt>
                <c:pt idx="6">
                  <c:v>3.0579835616438356</c:v>
                </c:pt>
                <c:pt idx="7">
                  <c:v>3.3176047123287673</c:v>
                </c:pt>
                <c:pt idx="8">
                  <c:v>3.6121591506849313</c:v>
                </c:pt>
                <c:pt idx="9">
                  <c:v>3.8757042465753426</c:v>
                </c:pt>
                <c:pt idx="10">
                  <c:v>3.6665644931506844</c:v>
                </c:pt>
                <c:pt idx="11">
                  <c:v>3.5274346904109595</c:v>
                </c:pt>
                <c:pt idx="12">
                  <c:v>3.5195931686543509</c:v>
                </c:pt>
                <c:pt idx="13">
                  <c:v>3.5987576986301373</c:v>
                </c:pt>
                <c:pt idx="14">
                  <c:v>2.9335204657534244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72-8449-A960-83A0FAC17BA4}"/>
            </c:ext>
          </c:extLst>
        </c:ser>
        <c:ser>
          <c:idx val="4"/>
          <c:order val="3"/>
          <c:tx>
            <c:strRef>
              <c:f>PARTICIPACION!$CG$218</c:f>
              <c:strCache>
                <c:ptCount val="1"/>
                <c:pt idx="0">
                  <c:v>YPFB Chaco S.A.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PARTICIPACION!$CH$213:$CV$213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PARTICIPACION!$CH$218:$CV$218</c:f>
              <c:numCache>
                <c:formatCode>0.0</c:formatCode>
                <c:ptCount val="15"/>
                <c:pt idx="0">
                  <c:v>7.6564712328767106</c:v>
                </c:pt>
                <c:pt idx="1">
                  <c:v>8.1552136986301349</c:v>
                </c:pt>
                <c:pt idx="2">
                  <c:v>7.2156684931506883</c:v>
                </c:pt>
                <c:pt idx="3">
                  <c:v>6.374367123287672</c:v>
                </c:pt>
                <c:pt idx="4">
                  <c:v>5.6796219178082188</c:v>
                </c:pt>
                <c:pt idx="5">
                  <c:v>5.0599205479452047</c:v>
                </c:pt>
                <c:pt idx="6">
                  <c:v>5.3521013698630133</c:v>
                </c:pt>
                <c:pt idx="7">
                  <c:v>5.6188962465753391</c:v>
                </c:pt>
                <c:pt idx="8">
                  <c:v>5.4533653424657516</c:v>
                </c:pt>
                <c:pt idx="9">
                  <c:v>4.785985698630137</c:v>
                </c:pt>
                <c:pt idx="10">
                  <c:v>4.2755425753424667</c:v>
                </c:pt>
                <c:pt idx="11">
                  <c:v>4.2595245205479442</c:v>
                </c:pt>
                <c:pt idx="12">
                  <c:v>3.8826055616438349</c:v>
                </c:pt>
                <c:pt idx="13">
                  <c:v>3.8606335616438354</c:v>
                </c:pt>
                <c:pt idx="14">
                  <c:v>3.4047710958904118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72-8449-A960-83A0FAC17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100"/>
        <c:axId val="611618704"/>
        <c:axId val="611623408"/>
      </c:barChart>
      <c:lineChart>
        <c:grouping val="stacked"/>
        <c:varyColors val="0"/>
        <c:ser>
          <c:idx val="0"/>
          <c:order val="4"/>
          <c:tx>
            <c:strRef>
              <c:f>PARTICIPACION!$CG$219</c:f>
              <c:strCache>
                <c:ptCount val="1"/>
                <c:pt idx="0">
                  <c:v>TOTAL NACIONAL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2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PARTICIPACION!$CH$138:$CV$138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PARTICIPACION!$CH$219:$CV$219</c:f>
              <c:numCache>
                <c:formatCode>0.0</c:formatCode>
                <c:ptCount val="15"/>
                <c:pt idx="0">
                  <c:v>50.326425396066881</c:v>
                </c:pt>
                <c:pt idx="1">
                  <c:v>48.556853205479449</c:v>
                </c:pt>
                <c:pt idx="2">
                  <c:v>49.317687671232854</c:v>
                </c:pt>
                <c:pt idx="3">
                  <c:v>47.150553424657531</c:v>
                </c:pt>
                <c:pt idx="4">
                  <c:v>41.048304109589054</c:v>
                </c:pt>
                <c:pt idx="5">
                  <c:v>42.911035616438355</c:v>
                </c:pt>
                <c:pt idx="6">
                  <c:v>44.580638356164386</c:v>
                </c:pt>
                <c:pt idx="7">
                  <c:v>51.383396657534234</c:v>
                </c:pt>
                <c:pt idx="8">
                  <c:v>59.052846356164366</c:v>
                </c:pt>
                <c:pt idx="9">
                  <c:v>63.075344082191769</c:v>
                </c:pt>
                <c:pt idx="10">
                  <c:v>60.780190547945217</c:v>
                </c:pt>
                <c:pt idx="11">
                  <c:v>56.717204772490483</c:v>
                </c:pt>
                <c:pt idx="12">
                  <c:v>54.427282401531066</c:v>
                </c:pt>
                <c:pt idx="13">
                  <c:v>50.829690164383557</c:v>
                </c:pt>
                <c:pt idx="14" formatCode="0.00">
                  <c:v>45.058632739726022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72-8449-A960-83A0FAC17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1618704"/>
        <c:axId val="611623408"/>
      </c:lineChart>
      <c:catAx>
        <c:axId val="611618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23408"/>
        <c:crosses val="autoZero"/>
        <c:auto val="1"/>
        <c:lblAlgn val="ctr"/>
        <c:lblOffset val="100"/>
        <c:noMultiLvlLbl val="0"/>
      </c:catAx>
      <c:valAx>
        <c:axId val="61162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dirty="0"/>
                  <a:t>MBPD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6116187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71249119598763E-2"/>
          <c:y val="0.17004930961115441"/>
          <c:w val="0.84579018970875908"/>
          <c:h val="0.66508774899724943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12A-0E40-8236-F6947EF963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12A-0E40-8236-F6947EF963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12A-0E40-8236-F6947EF963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12A-0E40-8236-F6947EF9637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12A-0E40-8236-F6947EF9637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12A-0E40-8236-F6947EF96376}"/>
              </c:ext>
            </c:extLst>
          </c:dPt>
          <c:dLbls>
            <c:dLbl>
              <c:idx val="0"/>
              <c:layout>
                <c:manualLayout>
                  <c:x val="-1.7260411943619616E-2"/>
                  <c:y val="-7.2081560495455291E-2"/>
                </c:manualLayout>
              </c:layout>
              <c:numFmt formatCode="0.00%" sourceLinked="0"/>
              <c:spPr>
                <a:solidFill>
                  <a:sysClr val="window" lastClr="FFFFFF"/>
                </a:solidFill>
                <a:ln>
                  <a:solidFill>
                    <a:prstClr val="black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12A-0E40-8236-F6947EF9637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2A-0E40-8236-F6947EF96376}"/>
                </c:ext>
              </c:extLst>
            </c:dLbl>
            <c:dLbl>
              <c:idx val="2"/>
              <c:layout>
                <c:manualLayout>
                  <c:x val="0.39300630271626197"/>
                  <c:y val="0.18177089168419155"/>
                </c:manualLayout>
              </c:layout>
              <c:numFmt formatCode="0.00%" sourceLinked="0"/>
              <c:spPr>
                <a:solidFill>
                  <a:sysClr val="window" lastClr="FFFFFF"/>
                </a:solidFill>
                <a:ln w="9525" cap="flat" cmpd="sng" algn="ctr">
                  <a:solidFill>
                    <a:prstClr val="black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92357"/>
                        <a:gd name="adj2" fmla="val 108023"/>
                      </a:avLst>
                    </a:prstGeom>
                  </c15:spPr>
                </c:ext>
                <c:ext xmlns:c16="http://schemas.microsoft.com/office/drawing/2014/chart" uri="{C3380CC4-5D6E-409C-BE32-E72D297353CC}">
                  <c16:uniqueId val="{00000005-712A-0E40-8236-F6947EF96376}"/>
                </c:ext>
              </c:extLst>
            </c:dLbl>
            <c:dLbl>
              <c:idx val="3"/>
              <c:numFmt formatCode="0.00%" sourceLinked="0"/>
              <c:spPr>
                <a:solidFill>
                  <a:sysClr val="window" lastClr="FFFFFF"/>
                </a:solidFill>
                <a:ln>
                  <a:solidFill>
                    <a:prstClr val="black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12A-0E40-8236-F6947EF96376}"/>
                </c:ext>
              </c:extLst>
            </c:dLbl>
            <c:dLbl>
              <c:idx val="4"/>
              <c:numFmt formatCode="0.00%" sourceLinked="0"/>
              <c:spPr>
                <a:solidFill>
                  <a:sysClr val="window" lastClr="FFFFFF"/>
                </a:solidFill>
                <a:ln>
                  <a:solidFill>
                    <a:prstClr val="black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712A-0E40-8236-F6947EF96376}"/>
                </c:ext>
              </c:extLst>
            </c:dLbl>
            <c:dLbl>
              <c:idx val="5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YPFB </a:t>
                    </a:r>
                    <a:r>
                      <a:rPr lang="en-US" dirty="0" err="1">
                        <a:solidFill>
                          <a:schemeClr val="tx1"/>
                        </a:solidFill>
                      </a:rPr>
                      <a:t>Corporación</a:t>
                    </a:r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14,12 %</a:t>
                    </a:r>
                  </a:p>
                </c:rich>
              </c:tx>
              <c:numFmt formatCode="0.00%" sourceLinked="0"/>
              <c:spPr>
                <a:solidFill>
                  <a:sysClr val="window" lastClr="FFFFFF"/>
                </a:solidFill>
                <a:ln>
                  <a:solidFill>
                    <a:prstClr val="black"/>
                  </a:solidFill>
                </a:ln>
                <a:effectLst/>
              </c:sp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712A-0E40-8236-F6947EF96376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PARTICIPACION!$CG$214:$CG$218</c:f>
              <c:strCache>
                <c:ptCount val="5"/>
                <c:pt idx="0">
                  <c:v>Empresas Privadas</c:v>
                </c:pt>
                <c:pt idx="2">
                  <c:v>YPFB Casa Matriz</c:v>
                </c:pt>
                <c:pt idx="3">
                  <c:v>YPFB Andina S.A.</c:v>
                </c:pt>
                <c:pt idx="4">
                  <c:v>YPFB Chaco S.A.</c:v>
                </c:pt>
              </c:strCache>
            </c:strRef>
          </c:cat>
          <c:val>
            <c:numRef>
              <c:f>PARTICIPACION!$CV$214:$CV$218</c:f>
              <c:numCache>
                <c:formatCode>0.00</c:formatCode>
                <c:ptCount val="5"/>
                <c:pt idx="0" formatCode="0.0">
                  <c:v>38.695805013698624</c:v>
                </c:pt>
                <c:pt idx="1">
                  <c:v>0</c:v>
                </c:pt>
                <c:pt idx="2" formatCode="0.0">
                  <c:v>2.453616438356164E-2</c:v>
                </c:pt>
                <c:pt idx="3" formatCode="0.0">
                  <c:v>2.9335204657534244</c:v>
                </c:pt>
                <c:pt idx="4" formatCode="0.0">
                  <c:v>3.4047710958904118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12A-0E40-8236-F6947EF96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prstDash val="dash"/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Hoja2!$C$21</c:f>
              <c:strCache>
                <c:ptCount val="1"/>
                <c:pt idx="0">
                  <c:v>PETROBRAS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1105581933619098"/>
                  <c:y val="-3.2978845369075484E-3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72222222222223"/>
                      <c:h val="6.50161812297734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3CF-2B44-A360-5A8485660BAD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Hoja2!$D$21</c:f>
              <c:numCache>
                <c:formatCode>0.0%</c:formatCode>
                <c:ptCount val="1"/>
                <c:pt idx="0">
                  <c:v>0.35000000000000003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CF-2B44-A360-5A8485660BAD}"/>
            </c:ext>
          </c:extLst>
        </c:ser>
        <c:ser>
          <c:idx val="1"/>
          <c:order val="1"/>
          <c:tx>
            <c:strRef>
              <c:f>Hoja2!$C$22</c:f>
              <c:strCache>
                <c:ptCount val="1"/>
                <c:pt idx="0">
                  <c:v>YPFB ANDINA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3722927031509137"/>
                  <c:y val="-3.2362459546925572E-3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CF-2B44-A360-5A8485660BAD}"/>
                </c:ext>
              </c:extLst>
            </c:dLbl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Hoja2!$D$22</c:f>
              <c:numCache>
                <c:formatCode>0.0%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CF-2B44-A360-5A8485660BAD}"/>
            </c:ext>
          </c:extLst>
        </c:ser>
        <c:ser>
          <c:idx val="2"/>
          <c:order val="2"/>
          <c:tx>
            <c:strRef>
              <c:f>Hoja2!$C$23</c:f>
              <c:strCache>
                <c:ptCount val="1"/>
                <c:pt idx="0">
                  <c:v>TOTAL E&amp;P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3605244610281937"/>
                  <c:y val="-4.7618683586881745E-3"/>
                </c:manualLayout>
              </c:layout>
              <c:spPr>
                <a:solidFill>
                  <a:schemeClr val="bg1"/>
                </a:solidFill>
                <a:ln>
                  <a:solidFill>
                    <a:sysClr val="windowText" lastClr="00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324834162520728"/>
                      <c:h val="8.50972147898988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43CF-2B44-A360-5A8485660BAD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Hoja2!$D$23</c:f>
              <c:numCache>
                <c:formatCode>0.0%</c:formatCode>
                <c:ptCount val="1"/>
                <c:pt idx="0">
                  <c:v>0.15000000000000002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CF-2B44-A360-5A8485660BAD}"/>
            </c:ext>
          </c:extLst>
        </c:ser>
        <c:ser>
          <c:idx val="3"/>
          <c:order val="3"/>
          <c:tx>
            <c:strRef>
              <c:f>Hoja2!$C$24</c:f>
              <c:strCache>
                <c:ptCount val="1"/>
                <c:pt idx="0">
                  <c:v>REPSOL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Hoja2!$D$24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43CF-2B44-A360-5A8485660BAD}"/>
            </c:ext>
          </c:extLst>
        </c:ser>
        <c:ser>
          <c:idx val="4"/>
          <c:order val="4"/>
          <c:tx>
            <c:strRef>
              <c:f>Hoja2!$C$25</c:f>
              <c:strCache>
                <c:ptCount val="1"/>
                <c:pt idx="0">
                  <c:v>SHELL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7-43CF-2B44-A360-5A8485660BAD}"/>
            </c:ext>
          </c:extLst>
        </c:ser>
        <c:ser>
          <c:idx val="5"/>
          <c:order val="5"/>
          <c:tx>
            <c:strRef>
              <c:f>Hoja2!$C$26</c:f>
              <c:strCache>
                <c:ptCount val="1"/>
                <c:pt idx="0">
                  <c:v>PAE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Hoja2!$D$26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8-43CF-2B44-A360-5A8485660BAD}"/>
            </c:ext>
          </c:extLst>
        </c:ser>
        <c:ser>
          <c:idx val="6"/>
          <c:order val="6"/>
          <c:tx>
            <c:strRef>
              <c:f>Hoja2!$C$27</c:f>
              <c:strCache>
                <c:ptCount val="1"/>
                <c:pt idx="0">
                  <c:v>GAZPROM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Hoja2!$D$27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9-43CF-2B44-A360-5A8485660BAD}"/>
            </c:ext>
          </c:extLst>
        </c:ser>
        <c:ser>
          <c:idx val="7"/>
          <c:order val="7"/>
          <c:tx>
            <c:strRef>
              <c:f>Hoja2!$C$28</c:f>
              <c:strCache>
                <c:ptCount val="1"/>
                <c:pt idx="0">
                  <c:v>TECPETROL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Hoja2!$D$28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A-43CF-2B44-A360-5A8485660BAD}"/>
            </c:ext>
          </c:extLst>
        </c:ser>
        <c:ser>
          <c:idx val="8"/>
          <c:order val="8"/>
          <c:tx>
            <c:strRef>
              <c:f>Hoja2!$C$29</c:f>
              <c:strCache>
                <c:ptCount val="1"/>
                <c:pt idx="0">
                  <c:v>YPFB CHACO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Hoja2!$D$20</c:f>
              <c:strCache>
                <c:ptCount val="1"/>
                <c:pt idx="0">
                  <c:v>CONTRATO ÁREA SAN ALBERTO
(CAMPO SAN ALBERTO)</c:v>
                </c:pt>
              </c:strCache>
            </c:strRef>
          </c:cat>
          <c:val>
            <c:numRef>
              <c:f>Hoja2!$D$29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B-43CF-2B44-A360-5A8485660B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01825608"/>
        <c:axId val="901837368"/>
      </c:barChart>
      <c:catAx>
        <c:axId val="901825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37368"/>
        <c:crosses val="autoZero"/>
        <c:auto val="1"/>
        <c:lblAlgn val="ctr"/>
        <c:lblOffset val="100"/>
        <c:noMultiLvlLbl val="0"/>
      </c:catAx>
      <c:valAx>
        <c:axId val="901837368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90182560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Hoja2!$C$21</c:f>
              <c:strCache>
                <c:ptCount val="1"/>
                <c:pt idx="0">
                  <c:v>PETROBRAS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1105581933619098"/>
                  <c:y val="-3.2978845369075484E-3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72222222222223"/>
                      <c:h val="6.50161812297734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9F6-814B-8DA1-A35426D52F44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Hoja2!$F$21</c:f>
              <c:numCache>
                <c:formatCode>0.0%</c:formatCode>
                <c:ptCount val="1"/>
                <c:pt idx="0">
                  <c:v>0.35000000000000003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F6-814B-8DA1-A35426D52F44}"/>
            </c:ext>
          </c:extLst>
        </c:ser>
        <c:ser>
          <c:idx val="1"/>
          <c:order val="1"/>
          <c:tx>
            <c:strRef>
              <c:f>Hoja2!$C$22</c:f>
              <c:strCache>
                <c:ptCount val="1"/>
                <c:pt idx="0">
                  <c:v>YPFB ANDINA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8984132159697157"/>
                  <c:y val="0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6-814B-8DA1-A35426D52F44}"/>
                </c:ext>
              </c:extLst>
            </c:dLbl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Hoja2!$F$22</c:f>
              <c:numCache>
                <c:formatCode>0.0%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F6-814B-8DA1-A35426D52F44}"/>
            </c:ext>
          </c:extLst>
        </c:ser>
        <c:ser>
          <c:idx val="2"/>
          <c:order val="2"/>
          <c:tx>
            <c:strRef>
              <c:f>Hoja2!$C$23</c:f>
              <c:strCache>
                <c:ptCount val="1"/>
                <c:pt idx="0">
                  <c:v>TOTAL E&amp;P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8179017377483345"/>
                  <c:y val="4.9468268053612921E-3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6-814B-8DA1-A35426D52F44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Hoja2!$F$23</c:f>
              <c:numCache>
                <c:formatCode>0.0%</c:formatCode>
                <c:ptCount val="1"/>
                <c:pt idx="0">
                  <c:v>0.15000000000000002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F6-814B-8DA1-A35426D52F44}"/>
            </c:ext>
          </c:extLst>
        </c:ser>
        <c:ser>
          <c:idx val="3"/>
          <c:order val="3"/>
          <c:tx>
            <c:strRef>
              <c:f>Hoja2!$C$24</c:f>
              <c:strCache>
                <c:ptCount val="1"/>
                <c:pt idx="0">
                  <c:v>REPSOL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Hoja2!$F$24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79F6-814B-8DA1-A35426D52F44}"/>
            </c:ext>
          </c:extLst>
        </c:ser>
        <c:ser>
          <c:idx val="4"/>
          <c:order val="4"/>
          <c:tx>
            <c:strRef>
              <c:f>Hoja2!$C$25</c:f>
              <c:strCache>
                <c:ptCount val="1"/>
                <c:pt idx="0">
                  <c:v>SHELL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7-79F6-814B-8DA1-A35426D52F44}"/>
            </c:ext>
          </c:extLst>
        </c:ser>
        <c:ser>
          <c:idx val="5"/>
          <c:order val="5"/>
          <c:tx>
            <c:strRef>
              <c:f>Hoja2!$C$26</c:f>
              <c:strCache>
                <c:ptCount val="1"/>
                <c:pt idx="0">
                  <c:v>PAE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Hoja2!$F$26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8-79F6-814B-8DA1-A35426D52F44}"/>
            </c:ext>
          </c:extLst>
        </c:ser>
        <c:ser>
          <c:idx val="6"/>
          <c:order val="6"/>
          <c:tx>
            <c:strRef>
              <c:f>Hoja2!$C$27</c:f>
              <c:strCache>
                <c:ptCount val="1"/>
                <c:pt idx="0">
                  <c:v>GAZPROM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Hoja2!$F$27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9-79F6-814B-8DA1-A35426D52F44}"/>
            </c:ext>
          </c:extLst>
        </c:ser>
        <c:ser>
          <c:idx val="7"/>
          <c:order val="7"/>
          <c:tx>
            <c:strRef>
              <c:f>Hoja2!$C$28</c:f>
              <c:strCache>
                <c:ptCount val="1"/>
                <c:pt idx="0">
                  <c:v>TECPETROL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Hoja2!$F$28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A-79F6-814B-8DA1-A35426D52F44}"/>
            </c:ext>
          </c:extLst>
        </c:ser>
        <c:ser>
          <c:idx val="8"/>
          <c:order val="8"/>
          <c:tx>
            <c:strRef>
              <c:f>Hoja2!$C$29</c:f>
              <c:strCache>
                <c:ptCount val="1"/>
                <c:pt idx="0">
                  <c:v>YPFB CHACO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Hoja2!$F$20</c:f>
              <c:strCache>
                <c:ptCount val="1"/>
                <c:pt idx="0">
                  <c:v>CONTRATO ÁREA SAN ANTONIO
(CAMPO SÁBALO)</c:v>
                </c:pt>
              </c:strCache>
            </c:strRef>
          </c:cat>
          <c:val>
            <c:numRef>
              <c:f>Hoja2!$F$29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B-79F6-814B-8DA1-A35426D52F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01836584"/>
        <c:axId val="901827960"/>
      </c:barChart>
      <c:catAx>
        <c:axId val="901836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27960"/>
        <c:crosses val="autoZero"/>
        <c:auto val="1"/>
        <c:lblAlgn val="ctr"/>
        <c:lblOffset val="100"/>
        <c:noMultiLvlLbl val="0"/>
      </c:catAx>
      <c:valAx>
        <c:axId val="901827960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90183658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Hoja2!$C$21</c:f>
              <c:strCache>
                <c:ptCount val="1"/>
                <c:pt idx="0">
                  <c:v>PETROBRAS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9789246941910974"/>
                  <c:y val="-3.2978845369075484E-3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B1-A347-9FEB-52FF346C5F11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Hoja2!$H$21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FCB1-A347-9FEB-52FF346C5F11}"/>
            </c:ext>
          </c:extLst>
        </c:ser>
        <c:ser>
          <c:idx val="1"/>
          <c:order val="1"/>
          <c:tx>
            <c:strRef>
              <c:f>Hoja2!$C$22</c:f>
              <c:strCache>
                <c:ptCount val="1"/>
                <c:pt idx="0">
                  <c:v>YPFB ANDINA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8984132159697157"/>
                  <c:y val="0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CB1-A347-9FEB-52FF346C5F11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FCB1-A347-9FEB-52FF346C5F11}"/>
            </c:ext>
          </c:extLst>
        </c:ser>
        <c:ser>
          <c:idx val="2"/>
          <c:order val="2"/>
          <c:tx>
            <c:strRef>
              <c:f>Hoja2!$C$23</c:f>
              <c:strCache>
                <c:ptCount val="1"/>
                <c:pt idx="0">
                  <c:v>TOTAL E&amp;P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1601488355924484"/>
                  <c:y val="4.9468268053612921E-3"/>
                </c:manualLayout>
              </c:layout>
              <c:spPr>
                <a:solidFill>
                  <a:schemeClr val="bg1"/>
                </a:solidFill>
                <a:ln>
                  <a:solidFill>
                    <a:sysClr val="windowText" lastClr="00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0874792703151"/>
                      <c:h val="0.104514690518054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FCB1-A347-9FEB-52FF346C5F11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Hoja2!$H$23</c:f>
              <c:numCache>
                <c:formatCode>0.0%</c:formatCode>
                <c:ptCount val="1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B1-A347-9FEB-52FF346C5F11}"/>
            </c:ext>
          </c:extLst>
        </c:ser>
        <c:ser>
          <c:idx val="3"/>
          <c:order val="3"/>
          <c:tx>
            <c:strRef>
              <c:f>Hoja2!$C$24</c:f>
              <c:strCache>
                <c:ptCount val="1"/>
                <c:pt idx="0">
                  <c:v>REPSOL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Hoja2!$H$24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FCB1-A347-9FEB-52FF346C5F11}"/>
            </c:ext>
          </c:extLst>
        </c:ser>
        <c:ser>
          <c:idx val="4"/>
          <c:order val="4"/>
          <c:tx>
            <c:strRef>
              <c:f>Hoja2!$C$25</c:f>
              <c:strCache>
                <c:ptCount val="1"/>
                <c:pt idx="0">
                  <c:v>SHELL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Hoja2!$H$25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7-FCB1-A347-9FEB-52FF346C5F11}"/>
            </c:ext>
          </c:extLst>
        </c:ser>
        <c:ser>
          <c:idx val="5"/>
          <c:order val="5"/>
          <c:tx>
            <c:strRef>
              <c:f>Hoja2!$C$26</c:f>
              <c:strCache>
                <c:ptCount val="1"/>
                <c:pt idx="0">
                  <c:v>PAE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Hoja2!$H$26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8-FCB1-A347-9FEB-52FF346C5F11}"/>
            </c:ext>
          </c:extLst>
        </c:ser>
        <c:ser>
          <c:idx val="6"/>
          <c:order val="6"/>
          <c:tx>
            <c:strRef>
              <c:f>Hoja2!$C$27</c:f>
              <c:strCache>
                <c:ptCount val="1"/>
                <c:pt idx="0">
                  <c:v>GAZPROM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9347014925373138"/>
                  <c:y val="1.7645185128557901E-2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CB1-A347-9FEB-52FF346C5F11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Hoja2!$H$27</c:f>
              <c:numCache>
                <c:formatCode>0.0%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CB1-A347-9FEB-52FF346C5F11}"/>
            </c:ext>
          </c:extLst>
        </c:ser>
        <c:ser>
          <c:idx val="7"/>
          <c:order val="7"/>
          <c:tx>
            <c:strRef>
              <c:f>Hoja2!$C$28</c:f>
              <c:strCache>
                <c:ptCount val="1"/>
                <c:pt idx="0">
                  <c:v>TECPETROL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0311889954986976"/>
                  <c:y val="2.7353922992635636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72636815920397"/>
                      <c:h val="8.44336569579288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CB1-A347-9FEB-52FF346C5F11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Hoja2!$H$28</c:f>
              <c:numCache>
                <c:formatCode>0.0%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CB1-A347-9FEB-52FF346C5F11}"/>
            </c:ext>
          </c:extLst>
        </c:ser>
        <c:ser>
          <c:idx val="8"/>
          <c:order val="8"/>
          <c:tx>
            <c:strRef>
              <c:f>Hoja2!$C$29</c:f>
              <c:strCache>
                <c:ptCount val="1"/>
                <c:pt idx="0">
                  <c:v>YPFB CHACO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2239137645107785"/>
                  <c:y val="9.7088652753357235E-3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74709784411275"/>
                      <c:h val="0.116359350712228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FCB1-A347-9FEB-52FF346C5F11}"/>
                </c:ext>
              </c:extLst>
            </c:dLbl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Hoja2!$H$20</c:f>
              <c:strCache>
                <c:ptCount val="1"/>
                <c:pt idx="0">
                  <c:v>CONTRATO ÁREAS IPATI – AQUIO
(CAMPOS INCAHUASI – AQUIO)</c:v>
                </c:pt>
              </c:strCache>
            </c:strRef>
          </c:cat>
          <c:val>
            <c:numRef>
              <c:f>Hoja2!$H$29</c:f>
              <c:numCache>
                <c:formatCode>0.0%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CB1-A347-9FEB-52FF346C5F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01832272"/>
        <c:axId val="901835408"/>
      </c:barChart>
      <c:catAx>
        <c:axId val="901832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35408"/>
        <c:crosses val="autoZero"/>
        <c:auto val="1"/>
        <c:lblAlgn val="ctr"/>
        <c:lblOffset val="100"/>
        <c:noMultiLvlLbl val="0"/>
      </c:catAx>
      <c:valAx>
        <c:axId val="901835408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01832272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'[00. GRAFICOS DIAGNOSTICO.xlsx]MEGACAMPOS'!$C$21</c:f>
              <c:strCache>
                <c:ptCount val="1"/>
                <c:pt idx="0">
                  <c:v>PETROBRAS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2395480928689907"/>
                  <c:y val="-9.7094801223241607E-3"/>
                </c:manualLayout>
              </c:layout>
              <c:tx>
                <c:rich>
                  <a:bodyPr/>
                  <a:lstStyle/>
                  <a:p>
                    <a:fld id="{B1877B1A-7069-4CCF-B100-5DA67856072B}" type="SERIESNAME">
                      <a:rPr lang="en-US"/>
                      <a:pPr/>
                      <a:t>[NOMBRE DE LA SERIE]</a:t>
                    </a:fld>
                    <a:r>
                      <a:rPr lang="en-US"/>
                      <a:t>; 30,0% 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98756218905472"/>
                      <c:h val="6.502115188583078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432-0A49-BE96-605AC68D8E82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DIAGNOSTICO.xlsx]MEGACAMPOS'!$G$21</c:f>
              <c:numCache>
                <c:formatCode>0.0%</c:formatCode>
                <c:ptCount val="1"/>
                <c:pt idx="0">
                  <c:v>0.30000000000000004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32-0A49-BE96-605AC68D8E82}"/>
            </c:ext>
          </c:extLst>
        </c:ser>
        <c:ser>
          <c:idx val="1"/>
          <c:order val="1"/>
          <c:tx>
            <c:strRef>
              <c:f>'[00. GRAFICOS DIAGNOSTICO.xlsx]MEGACAMPOS'!$C$22</c:f>
              <c:strCache>
                <c:ptCount val="1"/>
                <c:pt idx="0">
                  <c:v>YPFB ANDINA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8432-0A49-BE96-605AC68D8E82}"/>
            </c:ext>
          </c:extLst>
        </c:ser>
        <c:ser>
          <c:idx val="2"/>
          <c:order val="2"/>
          <c:tx>
            <c:strRef>
              <c:f>'[00. GRAFICOS DIAGNOSTICO.xlsx]MEGACAMPOS'!$C$23</c:f>
              <c:strCache>
                <c:ptCount val="1"/>
                <c:pt idx="0">
                  <c:v>TOTAL E&amp;P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7355721393034835"/>
                  <c:y val="-1.6059633027522995E-2"/>
                </c:manualLayout>
              </c:layout>
              <c:tx>
                <c:rich>
                  <a:bodyPr/>
                  <a:lstStyle/>
                  <a:p>
                    <a:fld id="{98E2F30C-4F12-4F01-9F86-EC0BC00C6938}" type="SERIESNAME">
                      <a:rPr lang="en-US"/>
                      <a:pPr/>
                      <a:t>[NOMBRE DE LA SERIE]</a:t>
                    </a:fld>
                    <a:r>
                      <a:rPr lang="en-US"/>
                      <a:t>;  41,0</a:t>
                    </a:r>
                    <a:r>
                      <a:rPr lang="en-US" baseline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432-0A49-BE96-605AC68D8E82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DIAGNOSTICO.xlsx]MEGACAMPOS'!$G$23</c:f>
              <c:numCache>
                <c:formatCode>0.0%</c:formatCode>
                <c:ptCount val="1"/>
                <c:pt idx="0">
                  <c:v>0.41000000000000003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32-0A49-BE96-605AC68D8E82}"/>
            </c:ext>
          </c:extLst>
        </c:ser>
        <c:ser>
          <c:idx val="3"/>
          <c:order val="3"/>
          <c:tx>
            <c:strRef>
              <c:f>'[00. GRAFICOS DIAGNOSTICO.xlsx]MEGACAMPOS'!$C$24</c:f>
              <c:strCache>
                <c:ptCount val="1"/>
                <c:pt idx="0">
                  <c:v>REPSOL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DIAGNOSTICO.xlsx]MEGACAMPOS'!$G$24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8432-0A49-BE96-605AC68D8E82}"/>
            </c:ext>
          </c:extLst>
        </c:ser>
        <c:ser>
          <c:idx val="4"/>
          <c:order val="4"/>
          <c:tx>
            <c:strRef>
              <c:f>'[00. GRAFICOS DIAGNOSTICO.xlsx]MEGACAMPOS'!$C$25</c:f>
              <c:strCache>
                <c:ptCount val="1"/>
                <c:pt idx="0">
                  <c:v>SHELL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7214593698175796"/>
                  <c:y val="3.5601427115188586E-2"/>
                </c:manualLayout>
              </c:layout>
              <c:tx>
                <c:rich>
                  <a:bodyPr/>
                  <a:lstStyle/>
                  <a:p>
                    <a:fld id="{5104FC88-85EF-4520-B36F-3D4B0459FC74}" type="SERIESNAME">
                      <a:rPr lang="en-US"/>
                      <a:pPr/>
                      <a:t>[NOMBRE DE LA SERIE]</a:t>
                    </a:fld>
                    <a:r>
                      <a:rPr lang="en-US"/>
                      <a:t>; 25,0%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432-0A49-BE96-605AC68D8E82}"/>
                </c:ext>
              </c:extLst>
            </c:dLbl>
            <c:spPr>
              <a:solidFill>
                <a:schemeClr val="bg1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DIAGNOSTICO.xlsx]MEGACAMPOS'!$G$25</c:f>
              <c:numCache>
                <c:formatCode>0.0%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32-0A49-BE96-605AC68D8E82}"/>
            </c:ext>
          </c:extLst>
        </c:ser>
        <c:ser>
          <c:idx val="5"/>
          <c:order val="5"/>
          <c:tx>
            <c:strRef>
              <c:f>'[00. GRAFICOS DIAGNOSTICO.xlsx]MEGACAMPOS'!$C$26</c:f>
              <c:strCache>
                <c:ptCount val="1"/>
                <c:pt idx="0">
                  <c:v>PAE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DIAGNOSTICO.xlsx]MEGACAMPOS'!$G$26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8-8432-0A49-BE96-605AC68D8E82}"/>
            </c:ext>
          </c:extLst>
        </c:ser>
        <c:ser>
          <c:idx val="6"/>
          <c:order val="6"/>
          <c:tx>
            <c:strRef>
              <c:f>'[00. GRAFICOS DIAGNOSTICO.xlsx]MEGACAMPOS'!$C$27</c:f>
              <c:strCache>
                <c:ptCount val="1"/>
                <c:pt idx="0">
                  <c:v>GAZPROM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DIAGNOSTICO.xlsx]MEGACAMPOS'!$G$27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9-8432-0A49-BE96-605AC68D8E82}"/>
            </c:ext>
          </c:extLst>
        </c:ser>
        <c:ser>
          <c:idx val="7"/>
          <c:order val="7"/>
          <c:tx>
            <c:strRef>
              <c:f>'[00. GRAFICOS DIAGNOSTICO.xlsx]MEGACAMPOS'!$C$28</c:f>
              <c:strCache>
                <c:ptCount val="1"/>
                <c:pt idx="0">
                  <c:v>TECPETROL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DIAGNOSTICO.xlsx]MEGACAMPOS'!$G$28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A-8432-0A49-BE96-605AC68D8E82}"/>
            </c:ext>
          </c:extLst>
        </c:ser>
        <c:ser>
          <c:idx val="8"/>
          <c:order val="8"/>
          <c:tx>
            <c:strRef>
              <c:f>'[00. GRAFICOS DIAGNOSTICO.xlsx]MEGACAMPOS'!$C$29</c:f>
              <c:strCache>
                <c:ptCount val="1"/>
                <c:pt idx="0">
                  <c:v>YPFB CHACO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7126658374792726"/>
                  <c:y val="3.7311671763506624E-2"/>
                </c:manualLayout>
              </c:layout>
              <c:tx>
                <c:rich>
                  <a:bodyPr/>
                  <a:lstStyle/>
                  <a:p>
                    <a:fld id="{AA8BA976-3012-47F2-B7FB-6917D583C702}" type="SERIESNAME">
                      <a:rPr lang="en-US"/>
                      <a:pPr/>
                      <a:t>[NOMBRE DE LA SERIE]</a:t>
                    </a:fld>
                    <a:r>
                      <a:rPr lang="en-US"/>
                      <a:t>; 4,0%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432-0A49-BE96-605AC68D8E82}"/>
                </c:ext>
              </c:extLst>
            </c:dLbl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'[00. GRAFICOS DIAGNOSTICO.xlsx]MEGACAMPOS'!$G$20</c:f>
              <c:strCache>
                <c:ptCount val="1"/>
                <c:pt idx="0">
                  <c:v>CONTRATO BLOQUE XX TARIJA OESTE 
(CAMPO ITAÚ)</c:v>
                </c:pt>
              </c:strCache>
            </c:strRef>
          </c:cat>
          <c:val>
            <c:numRef>
              <c:f>'[00. GRAFICOS DIAGNOSTICO.xlsx]MEGACAMPOS'!$G$29</c:f>
              <c:numCache>
                <c:formatCode>0.0%</c:formatCode>
                <c:ptCount val="1"/>
                <c:pt idx="0">
                  <c:v>4.0000000000000008E-2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432-0A49-BE96-605AC68D8E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01827176"/>
        <c:axId val="901834232"/>
      </c:barChart>
      <c:catAx>
        <c:axId val="901827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34232"/>
        <c:crosses val="autoZero"/>
        <c:auto val="1"/>
        <c:lblAlgn val="ctr"/>
        <c:lblOffset val="100"/>
        <c:noMultiLvlLbl val="0"/>
      </c:catAx>
      <c:valAx>
        <c:axId val="901834232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90182717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2F1-0E45-89AC-F77FDFD681B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2F1-0E45-89AC-F77FDFD681B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2F1-0E45-89AC-F77FDFD681B9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F1-0E45-89AC-F77FDFD68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1835800"/>
        <c:axId val="901831880"/>
      </c:barChart>
      <c:catAx>
        <c:axId val="90183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31880"/>
        <c:crosses val="autoZero"/>
        <c:auto val="1"/>
        <c:lblAlgn val="ctr"/>
        <c:lblOffset val="100"/>
        <c:noMultiLvlLbl val="0"/>
      </c:catAx>
      <c:valAx>
        <c:axId val="9018318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35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30-B447-A184-643C7DF1C1E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30-B447-A184-643C7DF1C1E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430-B447-A184-643C7DF1C1E0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30-B447-A184-643C7DF1C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1829528"/>
        <c:axId val="901832664"/>
      </c:barChart>
      <c:catAx>
        <c:axId val="90182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32664"/>
        <c:crosses val="autoZero"/>
        <c:auto val="1"/>
        <c:lblAlgn val="ctr"/>
        <c:lblOffset val="100"/>
        <c:noMultiLvlLbl val="0"/>
      </c:catAx>
      <c:valAx>
        <c:axId val="9018326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29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1839720"/>
        <c:axId val="901840504"/>
      </c:barChart>
      <c:catAx>
        <c:axId val="90183972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40504"/>
        <c:crosses val="autoZero"/>
        <c:auto val="1"/>
        <c:lblAlgn val="ctr"/>
        <c:lblOffset val="100"/>
        <c:noMultiLvlLbl val="0"/>
      </c:catAx>
      <c:valAx>
        <c:axId val="901840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901839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430904881384103E-2"/>
          <c:y val="3.6926838045953481E-2"/>
          <c:w val="0.84281295796715916"/>
          <c:h val="0.8174883813282201"/>
        </c:manualLayout>
      </c:layout>
      <c:lineChart>
        <c:grouping val="standard"/>
        <c:varyColors val="0"/>
        <c:ser>
          <c:idx val="0"/>
          <c:order val="0"/>
          <c:tx>
            <c:strRef>
              <c:f>'[00. GRAFICOS DIAGNOSTICO.xlsx]PRECIO'!$B$24</c:f>
              <c:strCache>
                <c:ptCount val="1"/>
                <c:pt idx="0">
                  <c:v>Argentina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DIAGNOSTICO.xlsx]PRECIO'!$C$24:$U$24</c:f>
              <c:numCache>
                <c:formatCode>0.0</c:formatCode>
                <c:ptCount val="19"/>
                <c:pt idx="0">
                  <c:v>1</c:v>
                </c:pt>
                <c:pt idx="1">
                  <c:v>0.9</c:v>
                </c:pt>
                <c:pt idx="2">
                  <c:v>0.60000000000000042</c:v>
                </c:pt>
                <c:pt idx="3">
                  <c:v>1</c:v>
                </c:pt>
                <c:pt idx="4">
                  <c:v>2.5</c:v>
                </c:pt>
                <c:pt idx="5">
                  <c:v>4.2</c:v>
                </c:pt>
                <c:pt idx="6">
                  <c:v>5.2</c:v>
                </c:pt>
                <c:pt idx="7">
                  <c:v>8.5</c:v>
                </c:pt>
                <c:pt idx="8">
                  <c:v>5.9</c:v>
                </c:pt>
                <c:pt idx="9">
                  <c:v>7.3</c:v>
                </c:pt>
                <c:pt idx="10">
                  <c:v>9.3000000000000007</c:v>
                </c:pt>
                <c:pt idx="11">
                  <c:v>10.9</c:v>
                </c:pt>
                <c:pt idx="12">
                  <c:v>10.4</c:v>
                </c:pt>
                <c:pt idx="13">
                  <c:v>10.1</c:v>
                </c:pt>
                <c:pt idx="14">
                  <c:v>6.2</c:v>
                </c:pt>
                <c:pt idx="15">
                  <c:v>3.5</c:v>
                </c:pt>
                <c:pt idx="16">
                  <c:v>4.8</c:v>
                </c:pt>
                <c:pt idx="17">
                  <c:v>6.2404999999999999</c:v>
                </c:pt>
                <c:pt idx="18">
                  <c:v>6.7378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6D-A44F-980F-30B6DE11A0D8}"/>
            </c:ext>
          </c:extLst>
        </c:ser>
        <c:ser>
          <c:idx val="1"/>
          <c:order val="1"/>
          <c:tx>
            <c:strRef>
              <c:f>'[00. GRAFICOS DIAGNOSTICO.xlsx]PRECIO'!$B$25</c:f>
              <c:strCache>
                <c:ptCount val="1"/>
                <c:pt idx="0">
                  <c:v>Brasil (GSA)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DIAGNOSTICO.xlsx]PRECIO'!$C$25:$U$25</c:f>
              <c:numCache>
                <c:formatCode>0.0</c:formatCode>
                <c:ptCount val="19"/>
                <c:pt idx="0">
                  <c:v>1.6</c:v>
                </c:pt>
                <c:pt idx="1">
                  <c:v>1.5</c:v>
                </c:pt>
                <c:pt idx="2">
                  <c:v>1.9000000000000001</c:v>
                </c:pt>
                <c:pt idx="3">
                  <c:v>2</c:v>
                </c:pt>
                <c:pt idx="4">
                  <c:v>2.6</c:v>
                </c:pt>
                <c:pt idx="5">
                  <c:v>3.8</c:v>
                </c:pt>
                <c:pt idx="6">
                  <c:v>4.0999999999999996</c:v>
                </c:pt>
                <c:pt idx="7">
                  <c:v>6.7</c:v>
                </c:pt>
                <c:pt idx="8">
                  <c:v>5</c:v>
                </c:pt>
                <c:pt idx="9">
                  <c:v>6</c:v>
                </c:pt>
                <c:pt idx="10">
                  <c:v>7.7</c:v>
                </c:pt>
                <c:pt idx="11">
                  <c:v>9.2000000000000011</c:v>
                </c:pt>
                <c:pt idx="12">
                  <c:v>9</c:v>
                </c:pt>
                <c:pt idx="13">
                  <c:v>8.3000000000000007</c:v>
                </c:pt>
                <c:pt idx="14">
                  <c:v>5.4</c:v>
                </c:pt>
                <c:pt idx="15">
                  <c:v>3.1</c:v>
                </c:pt>
                <c:pt idx="16">
                  <c:v>3.9</c:v>
                </c:pt>
                <c:pt idx="17">
                  <c:v>5.1079999999999961</c:v>
                </c:pt>
                <c:pt idx="18">
                  <c:v>5.5566000000000004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6D-A44F-980F-30B6DE11A0D8}"/>
            </c:ext>
          </c:extLst>
        </c:ser>
        <c:ser>
          <c:idx val="2"/>
          <c:order val="2"/>
          <c:tx>
            <c:strRef>
              <c:f>'[00. GRAFICOS DIAGNOSTICO.xlsx]PRECIO'!$B$26</c:f>
              <c:strCache>
                <c:ptCount val="1"/>
                <c:pt idx="0">
                  <c:v>M. Interno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DIAGNOSTICO.xlsx]PRECIO'!$C$26:$U$26</c:f>
              <c:numCache>
                <c:formatCode>0.0</c:formatCode>
                <c:ptCount val="19"/>
                <c:pt idx="0">
                  <c:v>1.1000000000000001</c:v>
                </c:pt>
                <c:pt idx="1">
                  <c:v>1.1000000000000001</c:v>
                </c:pt>
                <c:pt idx="2">
                  <c:v>1.1000000000000001</c:v>
                </c:pt>
                <c:pt idx="3">
                  <c:v>1.1000000000000001</c:v>
                </c:pt>
                <c:pt idx="4">
                  <c:v>1</c:v>
                </c:pt>
                <c:pt idx="5">
                  <c:v>0.9</c:v>
                </c:pt>
                <c:pt idx="6">
                  <c:v>0.9</c:v>
                </c:pt>
                <c:pt idx="7">
                  <c:v>1.1000000000000001</c:v>
                </c:pt>
                <c:pt idx="8">
                  <c:v>1.2</c:v>
                </c:pt>
                <c:pt idx="9">
                  <c:v>1.2</c:v>
                </c:pt>
                <c:pt idx="10">
                  <c:v>1.2</c:v>
                </c:pt>
                <c:pt idx="11">
                  <c:v>1.1000000000000001</c:v>
                </c:pt>
                <c:pt idx="12">
                  <c:v>1.1000000000000001</c:v>
                </c:pt>
                <c:pt idx="13">
                  <c:v>1.2</c:v>
                </c:pt>
                <c:pt idx="14">
                  <c:v>1.1000000000000001</c:v>
                </c:pt>
                <c:pt idx="15">
                  <c:v>1.1000000000000001</c:v>
                </c:pt>
                <c:pt idx="16">
                  <c:v>1.1000000000000001</c:v>
                </c:pt>
                <c:pt idx="17">
                  <c:v>1.1073</c:v>
                </c:pt>
                <c:pt idx="18">
                  <c:v>1.0546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6D-A44F-980F-30B6DE11A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8915496"/>
        <c:axId val="768912360"/>
      </c:lineChart>
      <c:catAx>
        <c:axId val="76891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912360"/>
        <c:crosses val="autoZero"/>
        <c:auto val="1"/>
        <c:lblAlgn val="ctr"/>
        <c:lblOffset val="100"/>
        <c:noMultiLvlLbl val="0"/>
      </c:catAx>
      <c:valAx>
        <c:axId val="76891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915496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88493511818015802"/>
          <c:y val="0.37321178695127383"/>
          <c:w val="0.11506488181984195"/>
          <c:h val="0.19697165537860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s-BO"/>
    </a:p>
  </c:txPr>
  <c:externalData r:id="rId3">
    <c:autoUpdate val="0"/>
  </c:externalData>
  <c:userShapes r:id="rId4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28-C34D-AA1A-1537712028D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28-C34D-AA1A-1537712028D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928-C34D-AA1A-1537712028D7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28-C34D-AA1A-153771202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8916672"/>
        <c:axId val="768917064"/>
      </c:barChart>
      <c:catAx>
        <c:axId val="76891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917064"/>
        <c:crosses val="autoZero"/>
        <c:auto val="1"/>
        <c:lblAlgn val="ctr"/>
        <c:lblOffset val="100"/>
        <c:noMultiLvlLbl val="0"/>
      </c:catAx>
      <c:valAx>
        <c:axId val="7689170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91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8798680"/>
        <c:axId val="768787704"/>
      </c:barChart>
      <c:catAx>
        <c:axId val="76879868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787704"/>
        <c:crosses val="autoZero"/>
        <c:auto val="1"/>
        <c:lblAlgn val="ctr"/>
        <c:lblOffset val="100"/>
        <c:noMultiLvlLbl val="0"/>
      </c:catAx>
      <c:valAx>
        <c:axId val="768787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798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supuestos!$A$6</c:f>
              <c:strCache>
                <c:ptCount val="1"/>
                <c:pt idx="0">
                  <c:v>IEASA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supuestos!$B$4:$T$4</c:f>
              <c:numCache>
                <c:formatCode>mmm\-yy</c:formatCode>
                <c:ptCount val="19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 formatCode="General">
                  <c:v>2020</c:v>
                </c:pt>
                <c:pt idx="13" formatCode="General">
                  <c:v>2021</c:v>
                </c:pt>
                <c:pt idx="14" formatCode="General">
                  <c:v>2022</c:v>
                </c:pt>
                <c:pt idx="15" formatCode="General">
                  <c:v>2023</c:v>
                </c:pt>
                <c:pt idx="16" formatCode="General">
                  <c:v>2024</c:v>
                </c:pt>
                <c:pt idx="17" formatCode="General">
                  <c:v>2025</c:v>
                </c:pt>
                <c:pt idx="18" formatCode="General">
                  <c:v>2026</c:v>
                </c:pt>
              </c:numCache>
            </c:numRef>
          </c:cat>
          <c:val>
            <c:numRef>
              <c:f>supuestos!$B$6:$T$6</c:f>
              <c:numCache>
                <c:formatCode>General</c:formatCode>
                <c:ptCount val="19"/>
                <c:pt idx="0">
                  <c:v>10.82</c:v>
                </c:pt>
                <c:pt idx="1">
                  <c:v>10.82</c:v>
                </c:pt>
                <c:pt idx="2">
                  <c:v>10.82</c:v>
                </c:pt>
                <c:pt idx="3">
                  <c:v>10.82</c:v>
                </c:pt>
                <c:pt idx="4">
                  <c:v>17.399999999999999</c:v>
                </c:pt>
                <c:pt idx="5">
                  <c:v>17.399999999999999</c:v>
                </c:pt>
                <c:pt idx="6">
                  <c:v>17.399999999999999</c:v>
                </c:pt>
                <c:pt idx="7">
                  <c:v>17.399999999999999</c:v>
                </c:pt>
                <c:pt idx="8">
                  <c:v>17.399999999999999</c:v>
                </c:pt>
                <c:pt idx="9">
                  <c:v>10.82</c:v>
                </c:pt>
                <c:pt idx="10">
                  <c:v>10.82</c:v>
                </c:pt>
                <c:pt idx="11">
                  <c:v>10.82</c:v>
                </c:pt>
                <c:pt idx="12" formatCode="0.00">
                  <c:v>13.561666666666676</c:v>
                </c:pt>
                <c:pt idx="13" formatCode="0.00">
                  <c:v>16.088469387598089</c:v>
                </c:pt>
                <c:pt idx="14" formatCode="0.00">
                  <c:v>16.088469387598089</c:v>
                </c:pt>
                <c:pt idx="15" formatCode="0.00">
                  <c:v>16.088469387598089</c:v>
                </c:pt>
                <c:pt idx="16" formatCode="0.00">
                  <c:v>16.088469387598089</c:v>
                </c:pt>
                <c:pt idx="17" formatCode="0.00">
                  <c:v>16.088469387598089</c:v>
                </c:pt>
                <c:pt idx="18" formatCode="0.00">
                  <c:v>16.088469387598089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45-CD4E-8106-EE1801EA1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8794760"/>
        <c:axId val="768793584"/>
      </c:barChart>
      <c:catAx>
        <c:axId val="76879476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793584"/>
        <c:crosses val="autoZero"/>
        <c:auto val="1"/>
        <c:lblAlgn val="ctr"/>
        <c:lblOffset val="100"/>
        <c:noMultiLvlLbl val="0"/>
      </c:catAx>
      <c:valAx>
        <c:axId val="768793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794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1"/>
          <c:tx>
            <c:strRef>
              <c:f>supuestos!$H$31</c:f>
              <c:strCache>
                <c:ptCount val="1"/>
                <c:pt idx="0">
                  <c:v>MI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supuestos!$E$32:$E$38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'2023</c:v>
                </c:pt>
                <c:pt idx="4">
                  <c:v>'2024</c:v>
                </c:pt>
                <c:pt idx="5">
                  <c:v>'2025</c:v>
                </c:pt>
                <c:pt idx="6">
                  <c:v>'2026</c:v>
                </c:pt>
              </c:strCache>
            </c:strRef>
          </c:cat>
          <c:val>
            <c:numRef>
              <c:f>supuestos!$H$32:$H$38</c:f>
              <c:numCache>
                <c:formatCode>General</c:formatCode>
                <c:ptCount val="7"/>
                <c:pt idx="0" formatCode="0.00">
                  <c:v>13.897500000000004</c:v>
                </c:pt>
                <c:pt idx="1">
                  <c:v>14.370000000000006</c:v>
                </c:pt>
                <c:pt idx="2">
                  <c:v>14.51</c:v>
                </c:pt>
                <c:pt idx="3">
                  <c:v>14.729999999999999</c:v>
                </c:pt>
                <c:pt idx="4">
                  <c:v>15.04</c:v>
                </c:pt>
                <c:pt idx="5">
                  <c:v>15.350000000000012</c:v>
                </c:pt>
                <c:pt idx="6">
                  <c:v>16.09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D-A444-BA60-04448E4440AE}"/>
            </c:ext>
          </c:extLst>
        </c:ser>
        <c:ser>
          <c:idx val="3"/>
          <c:order val="2"/>
          <c:tx>
            <c:strRef>
              <c:f>supuestos!$I$31</c:f>
              <c:strCache>
                <c:ptCount val="1"/>
                <c:pt idx="0">
                  <c:v>IEASA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0"/>
                  <c:y val="5.5901774859343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8D-A444-BA60-04448E4440AE}"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accent4"/>
                </a:solidFill>
                <a:prstDash val="solid"/>
                <a:miter lim="800000"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supuestos!$E$32:$E$38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'2023</c:v>
                </c:pt>
                <c:pt idx="4">
                  <c:v>'2024</c:v>
                </c:pt>
                <c:pt idx="5">
                  <c:v>'2025</c:v>
                </c:pt>
                <c:pt idx="6">
                  <c:v>'2026</c:v>
                </c:pt>
              </c:strCache>
            </c:strRef>
          </c:cat>
          <c:val>
            <c:numRef>
              <c:f>supuestos!$I$32:$I$38</c:f>
              <c:numCache>
                <c:formatCode>0.00</c:formatCode>
                <c:ptCount val="7"/>
                <c:pt idx="0">
                  <c:v>13.561666666666676</c:v>
                </c:pt>
                <c:pt idx="1">
                  <c:v>16.088469387598089</c:v>
                </c:pt>
                <c:pt idx="2">
                  <c:v>16.088469387598089</c:v>
                </c:pt>
                <c:pt idx="3">
                  <c:v>16.088469387598089</c:v>
                </c:pt>
                <c:pt idx="4">
                  <c:v>16.088469387598089</c:v>
                </c:pt>
                <c:pt idx="5">
                  <c:v>16.088469387598089</c:v>
                </c:pt>
                <c:pt idx="6">
                  <c:v>16.088469387598089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8D-A444-BA60-04448E444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0876944"/>
        <c:axId val="760873808"/>
      </c:barChart>
      <c:lineChart>
        <c:grouping val="standard"/>
        <c:varyColors val="0"/>
        <c:ser>
          <c:idx val="1"/>
          <c:order val="0"/>
          <c:tx>
            <c:strRef>
              <c:f>supuestos!$G$31</c:f>
              <c:strCache>
                <c:ptCount val="1"/>
                <c:pt idx="0">
                  <c:v>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supuestos!$E$32:$E$38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'2023</c:v>
                </c:pt>
                <c:pt idx="4">
                  <c:v>'2024</c:v>
                </c:pt>
                <c:pt idx="5">
                  <c:v>'2025</c:v>
                </c:pt>
                <c:pt idx="6">
                  <c:v>'2026</c:v>
                </c:pt>
              </c:strCache>
            </c:strRef>
          </c:cat>
          <c:val>
            <c:numRef>
              <c:f>supuestos!$G$32:$G$38</c:f>
              <c:numCache>
                <c:formatCode>General</c:formatCode>
                <c:ptCount val="7"/>
                <c:pt idx="0">
                  <c:v>51.148038506235551</c:v>
                </c:pt>
                <c:pt idx="1">
                  <c:v>45.516092827317529</c:v>
                </c:pt>
                <c:pt idx="2">
                  <c:v>39.195177018261916</c:v>
                </c:pt>
                <c:pt idx="3">
                  <c:v>35.443561129144996</c:v>
                </c:pt>
                <c:pt idx="4">
                  <c:v>30.690281750274231</c:v>
                </c:pt>
                <c:pt idx="5">
                  <c:v>25.903858947882195</c:v>
                </c:pt>
                <c:pt idx="6">
                  <c:v>22.881259994979846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8D-A444-BA60-04448E444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876944"/>
        <c:axId val="760873808"/>
      </c:lineChart>
      <c:catAx>
        <c:axId val="76087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BO"/>
          </a:p>
        </c:txPr>
        <c:crossAx val="760873808"/>
        <c:crosses val="autoZero"/>
        <c:auto val="1"/>
        <c:lblAlgn val="ctr"/>
        <c:lblOffset val="100"/>
        <c:noMultiLvlLbl val="0"/>
      </c:catAx>
      <c:valAx>
        <c:axId val="760873808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BO"/>
          </a:p>
        </c:txPr>
        <c:crossAx val="76087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BO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1"/>
          <c:tx>
            <c:strRef>
              <c:f>supuestos!$H$31</c:f>
              <c:strCache>
                <c:ptCount val="1"/>
                <c:pt idx="0">
                  <c:v>MI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127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supuestos!$E$32:$E$38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'2023</c:v>
                </c:pt>
                <c:pt idx="4">
                  <c:v>'2024</c:v>
                </c:pt>
                <c:pt idx="5">
                  <c:v>'2025</c:v>
                </c:pt>
                <c:pt idx="6">
                  <c:v>'2026</c:v>
                </c:pt>
              </c:strCache>
            </c:strRef>
          </c:cat>
          <c:val>
            <c:numRef>
              <c:f>supuestos!$H$32:$H$38</c:f>
              <c:numCache>
                <c:formatCode>General</c:formatCode>
                <c:ptCount val="7"/>
                <c:pt idx="0" formatCode="0.00">
                  <c:v>13.897500000000004</c:v>
                </c:pt>
                <c:pt idx="1">
                  <c:v>14.370000000000006</c:v>
                </c:pt>
                <c:pt idx="2">
                  <c:v>14.51</c:v>
                </c:pt>
                <c:pt idx="3">
                  <c:v>14.729999999999999</c:v>
                </c:pt>
                <c:pt idx="4">
                  <c:v>15.04</c:v>
                </c:pt>
                <c:pt idx="5">
                  <c:v>15.350000000000012</c:v>
                </c:pt>
                <c:pt idx="6">
                  <c:v>16.09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21-5244-93D4-EF78C668F247}"/>
            </c:ext>
          </c:extLst>
        </c:ser>
        <c:ser>
          <c:idx val="3"/>
          <c:order val="2"/>
          <c:tx>
            <c:strRef>
              <c:f>supuestos!$I$31</c:f>
              <c:strCache>
                <c:ptCount val="1"/>
                <c:pt idx="0">
                  <c:v>IEASA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 w="12700" cap="flat" cmpd="sng" algn="ctr">
                <a:solidFill>
                  <a:schemeClr val="accent4"/>
                </a:solidFill>
                <a:prstDash val="solid"/>
                <a:miter lim="800000"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supuestos!$E$32:$E$38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'2023</c:v>
                </c:pt>
                <c:pt idx="4">
                  <c:v>'2024</c:v>
                </c:pt>
                <c:pt idx="5">
                  <c:v>'2025</c:v>
                </c:pt>
                <c:pt idx="6">
                  <c:v>'2026</c:v>
                </c:pt>
              </c:strCache>
            </c:strRef>
          </c:cat>
          <c:val>
            <c:numRef>
              <c:f>supuestos!$I$32:$I$38</c:f>
              <c:numCache>
                <c:formatCode>0.00</c:formatCode>
                <c:ptCount val="7"/>
                <c:pt idx="0">
                  <c:v>13.561666666666676</c:v>
                </c:pt>
                <c:pt idx="1">
                  <c:v>16.088469387598089</c:v>
                </c:pt>
                <c:pt idx="2">
                  <c:v>16.088469387598089</c:v>
                </c:pt>
                <c:pt idx="3">
                  <c:v>16.088469387598089</c:v>
                </c:pt>
                <c:pt idx="4">
                  <c:v>16.088469387598089</c:v>
                </c:pt>
                <c:pt idx="5">
                  <c:v>16.088469387598089</c:v>
                </c:pt>
                <c:pt idx="6">
                  <c:v>16.088469387598089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21-5244-93D4-EF78C668F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0877728"/>
        <c:axId val="760877336"/>
      </c:barChart>
      <c:lineChart>
        <c:grouping val="standard"/>
        <c:varyColors val="0"/>
        <c:ser>
          <c:idx val="1"/>
          <c:order val="0"/>
          <c:tx>
            <c:strRef>
              <c:f>supuestos!$R$33</c:f>
              <c:strCache>
                <c:ptCount val="1"/>
                <c:pt idx="0">
                  <c:v>pp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supuestos!$N$34:$N$40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'2023</c:v>
                </c:pt>
                <c:pt idx="4">
                  <c:v>'2024</c:v>
                </c:pt>
                <c:pt idx="5">
                  <c:v>'2025</c:v>
                </c:pt>
                <c:pt idx="6">
                  <c:v>'2026</c:v>
                </c:pt>
              </c:strCache>
            </c:strRef>
          </c:cat>
          <c:val>
            <c:numRef>
              <c:f>supuestos!$R$34:$R$40</c:f>
              <c:numCache>
                <c:formatCode>General</c:formatCode>
                <c:ptCount val="7"/>
                <c:pt idx="0">
                  <c:v>53.813485241684177</c:v>
                </c:pt>
                <c:pt idx="1">
                  <c:v>52.201780436956305</c:v>
                </c:pt>
                <c:pt idx="2">
                  <c:v>48.27932466235837</c:v>
                </c:pt>
                <c:pt idx="3">
                  <c:v>45.879356744634862</c:v>
                </c:pt>
                <c:pt idx="4">
                  <c:v>42.072026383572315</c:v>
                </c:pt>
                <c:pt idx="5">
                  <c:v>37.409197980304654</c:v>
                </c:pt>
                <c:pt idx="6">
                  <c:v>33.372164411455806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21-5244-93D4-EF78C668F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877728"/>
        <c:axId val="760877336"/>
      </c:lineChart>
      <c:catAx>
        <c:axId val="76087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BO"/>
          </a:p>
        </c:txPr>
        <c:crossAx val="760877336"/>
        <c:crosses val="autoZero"/>
        <c:auto val="1"/>
        <c:lblAlgn val="ctr"/>
        <c:lblOffset val="100"/>
        <c:noMultiLvlLbl val="0"/>
      </c:catAx>
      <c:valAx>
        <c:axId val="760877336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BO"/>
          </a:p>
        </c:txPr>
        <c:crossAx val="76087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s-BO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Hoja1!$N$50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numFmt formatCode="#,##0.0" sourceLinked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txPr>
              <a:bodyPr rot="-5400000" vert="horz"/>
              <a:lstStyle/>
              <a:p>
                <a:pPr>
                  <a:defRPr/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Hoja1!$A$50:$A$61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Hoja1!$N$51:$N$62</c:f>
              <c:numCache>
                <c:formatCode>General</c:formatCode>
                <c:ptCount val="12"/>
                <c:pt idx="0">
                  <c:v>11.64380355726853</c:v>
                </c:pt>
                <c:pt idx="1">
                  <c:v>13.733332429554832</c:v>
                </c:pt>
                <c:pt idx="2">
                  <c:v>9.9734078936515242</c:v>
                </c:pt>
                <c:pt idx="3">
                  <c:v>10.717868590133854</c:v>
                </c:pt>
                <c:pt idx="4">
                  <c:v>16.181085140730485</c:v>
                </c:pt>
                <c:pt idx="5">
                  <c:v>17.899117928228186</c:v>
                </c:pt>
                <c:pt idx="6">
                  <c:v>18.819116656802976</c:v>
                </c:pt>
                <c:pt idx="7">
                  <c:v>17.298939638313829</c:v>
                </c:pt>
                <c:pt idx="8">
                  <c:v>17.056890049563872</c:v>
                </c:pt>
                <c:pt idx="9">
                  <c:v>11.933565153394497</c:v>
                </c:pt>
                <c:pt idx="10">
                  <c:v>10.80252641723324</c:v>
                </c:pt>
                <c:pt idx="11">
                  <c:v>11.521769186495215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BE-324B-B9E6-9EAC321D0416}"/>
            </c:ext>
          </c:extLst>
        </c:ser>
        <c:ser>
          <c:idx val="2"/>
          <c:order val="1"/>
          <c:tx>
            <c:strRef>
              <c:f>Hoja1!$O$50</c:f>
              <c:strCache>
                <c:ptCount val="1"/>
                <c:pt idx="0">
                  <c:v>Mercado Interno</c:v>
                </c:pt>
              </c:strCache>
            </c:strRef>
          </c:tx>
          <c:invertIfNegative val="0"/>
          <c:dLbls>
            <c:numFmt formatCode="#,##0.00" sourceLinked="0"/>
            <c:spPr>
              <a:solidFill>
                <a:schemeClr val="accent3">
                  <a:lumMod val="60000"/>
                  <a:lumOff val="40000"/>
                </a:schemeClr>
              </a:solidFill>
            </c:spPr>
            <c:txPr>
              <a:bodyPr rot="-5400000" vert="horz"/>
              <a:lstStyle/>
              <a:p>
                <a:pPr>
                  <a:defRPr/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Hoja1!$A$50:$A$61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Hoja1!$O$51:$O$62</c:f>
              <c:numCache>
                <c:formatCode>General</c:formatCode>
                <c:ptCount val="12"/>
                <c:pt idx="0">
                  <c:v>12.514452196547792</c:v>
                </c:pt>
                <c:pt idx="1">
                  <c:v>13.51646276338457</c:v>
                </c:pt>
                <c:pt idx="2">
                  <c:v>12.584998936015557</c:v>
                </c:pt>
                <c:pt idx="3">
                  <c:v>13.295863809595692</c:v>
                </c:pt>
                <c:pt idx="4">
                  <c:v>13.423952165563614</c:v>
                </c:pt>
                <c:pt idx="5">
                  <c:v>13.626442029667089</c:v>
                </c:pt>
                <c:pt idx="6">
                  <c:v>13.336530245736373</c:v>
                </c:pt>
                <c:pt idx="7">
                  <c:v>13.72673246669992</c:v>
                </c:pt>
                <c:pt idx="8">
                  <c:v>13.264065785051265</c:v>
                </c:pt>
                <c:pt idx="9">
                  <c:v>12.745685717810114</c:v>
                </c:pt>
                <c:pt idx="10">
                  <c:v>10.435616571016295</c:v>
                </c:pt>
                <c:pt idx="11">
                  <c:v>12.227061155381101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BE-324B-B9E6-9EAC321D0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3"/>
        <c:axId val="760874592"/>
        <c:axId val="760878512"/>
      </c:barChart>
      <c:barChart>
        <c:barDir val="col"/>
        <c:grouping val="stacked"/>
        <c:varyColors val="0"/>
        <c:ser>
          <c:idx val="3"/>
          <c:order val="2"/>
          <c:tx>
            <c:strRef>
              <c:f>Hoja1!$B$49</c:f>
              <c:strCache>
                <c:ptCount val="1"/>
                <c:pt idx="0">
                  <c:v>MTGas - FIRME</c:v>
                </c:pt>
              </c:strCache>
            </c:strRef>
          </c:tx>
          <c:invertIfNegative val="0"/>
          <c:cat>
            <c:numRef>
              <c:f>Hoja1!$A$50:$A$61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Hoja1!$B$50:$B$61</c:f>
              <c:numCache>
                <c:formatCode>#,##0.00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1.6343140326759243E-4</c:v>
                </c:pt>
                <c:pt idx="9">
                  <c:v>5.7091459630872624E-3</c:v>
                </c:pt>
                <c:pt idx="10">
                  <c:v>6.9312880616063536E-3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BE-324B-B9E6-9EAC321D0416}"/>
            </c:ext>
          </c:extLst>
        </c:ser>
        <c:ser>
          <c:idx val="4"/>
          <c:order val="3"/>
          <c:tx>
            <c:strRef>
              <c:f>Hoja1!$C$49</c:f>
              <c:strCache>
                <c:ptCount val="1"/>
                <c:pt idx="0">
                  <c:v>GSA Mutun - Brasil 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Hoja1!$A$50:$A$61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Hoja1!$C$50:$C$61</c:f>
              <c:numCache>
                <c:formatCode>#,##0.00</c:formatCode>
                <c:ptCount val="12"/>
                <c:pt idx="0">
                  <c:v>17.063628893770687</c:v>
                </c:pt>
                <c:pt idx="1">
                  <c:v>23.262517572877112</c:v>
                </c:pt>
                <c:pt idx="2">
                  <c:v>12.933548707499527</c:v>
                </c:pt>
                <c:pt idx="3">
                  <c:v>12.362533070741458</c:v>
                </c:pt>
                <c:pt idx="4">
                  <c:v>12.365004569876188</c:v>
                </c:pt>
                <c:pt idx="5">
                  <c:v>12.819973278620397</c:v>
                </c:pt>
                <c:pt idx="6">
                  <c:v>12.820400176992031</c:v>
                </c:pt>
                <c:pt idx="7">
                  <c:v>13.470646130908586</c:v>
                </c:pt>
                <c:pt idx="8">
                  <c:v>13.230355797646032</c:v>
                </c:pt>
                <c:pt idx="9">
                  <c:v>20.413301652909535</c:v>
                </c:pt>
                <c:pt idx="10">
                  <c:v>25.404490715620284</c:v>
                </c:pt>
                <c:pt idx="11">
                  <c:v>14.933606633302752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BE-324B-B9E6-9EAC321D0416}"/>
            </c:ext>
          </c:extLst>
        </c:ser>
        <c:ser>
          <c:idx val="5"/>
          <c:order val="4"/>
          <c:tx>
            <c:strRef>
              <c:f>Hoja1!$D$49</c:f>
              <c:strCache>
                <c:ptCount val="1"/>
                <c:pt idx="0">
                  <c:v>GSA San Matias - Brasil </c:v>
                </c:pt>
              </c:strCache>
            </c:strRef>
          </c:tx>
          <c:invertIfNegative val="0"/>
          <c:cat>
            <c:numRef>
              <c:f>Hoja1!$A$50:$A$61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Hoja1!$D$50:$D$61</c:f>
              <c:numCache>
                <c:formatCode>#,##0.00</c:formatCode>
                <c:ptCount val="12"/>
                <c:pt idx="0">
                  <c:v>0</c:v>
                </c:pt>
                <c:pt idx="1">
                  <c:v>1.4723862218480706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1.6272955543011738</c:v>
                </c:pt>
                <c:pt idx="9">
                  <c:v>8.216296801136675</c:v>
                </c:pt>
                <c:pt idx="10">
                  <c:v>5.6724831424618847</c:v>
                </c:pt>
                <c:pt idx="11">
                  <c:v>3.7247476803041897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BE-324B-B9E6-9EAC321D0416}"/>
            </c:ext>
          </c:extLst>
        </c:ser>
        <c:ser>
          <c:idx val="6"/>
          <c:order val="6"/>
          <c:tx>
            <c:strRef>
              <c:f>Hoja1!$E$49</c:f>
              <c:strCache>
                <c:ptCount val="1"/>
                <c:pt idx="0">
                  <c:v>EPE-Interrumpible</c:v>
                </c:pt>
              </c:strCache>
            </c:strRef>
          </c:tx>
          <c:spPr>
            <a:ln w="28575">
              <a:noFill/>
            </a:ln>
          </c:spPr>
          <c:invertIfNegative val="0"/>
          <c:cat>
            <c:numRef>
              <c:f>Hoja1!$A$50:$A$61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Hoja1!$E$50:$E$61</c:f>
              <c:numCache>
                <c:formatCode>#,##0.00</c:formatCode>
                <c:ptCount val="12"/>
                <c:pt idx="0">
                  <c:v>0</c:v>
                </c:pt>
                <c:pt idx="1">
                  <c:v>0.24750099687847735</c:v>
                </c:pt>
                <c:pt idx="2">
                  <c:v>5.9492186589518485E-2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0.34651336122203691</c:v>
                </c:pt>
                <c:pt idx="7">
                  <c:v>2.0409594558444022</c:v>
                </c:pt>
                <c:pt idx="8">
                  <c:v>2.2074848794617927</c:v>
                </c:pt>
                <c:pt idx="9">
                  <c:v>0.99275246644141335</c:v>
                </c:pt>
                <c:pt idx="10">
                  <c:v>1.0835732542591003</c:v>
                </c:pt>
                <c:pt idx="11">
                  <c:v>2.2080212769905683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BE-324B-B9E6-9EAC321D0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9"/>
        <c:overlap val="100"/>
        <c:axId val="760878904"/>
        <c:axId val="760874984"/>
      </c:barChart>
      <c:lineChart>
        <c:grouping val="standard"/>
        <c:varyColors val="0"/>
        <c:ser>
          <c:idx val="0"/>
          <c:order val="5"/>
          <c:spPr>
            <a:ln>
              <a:noFill/>
            </a:ln>
          </c:spPr>
          <c:marker>
            <c:symbol val="diamond"/>
            <c:size val="2"/>
          </c:marker>
          <c:dLbls>
            <c:numFmt formatCode="#,##0.00" sourceLinked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Hoja1!$A$50:$A$61</c:f>
              <c:numCache>
                <c:formatCode>mmm\-yy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Hoja1!$M$51:$M$62</c:f>
              <c:numCache>
                <c:formatCode>General</c:formatCode>
                <c:ptCount val="12"/>
                <c:pt idx="0">
                  <c:v>17.063628893770687</c:v>
                </c:pt>
                <c:pt idx="1">
                  <c:v>24.98240479160366</c:v>
                </c:pt>
                <c:pt idx="2">
                  <c:v>12.993040894089045</c:v>
                </c:pt>
                <c:pt idx="3">
                  <c:v>12.362533070741458</c:v>
                </c:pt>
                <c:pt idx="4">
                  <c:v>12.365004569876188</c:v>
                </c:pt>
                <c:pt idx="5">
                  <c:v>12.819973278620397</c:v>
                </c:pt>
                <c:pt idx="6">
                  <c:v>13.166913538214068</c:v>
                </c:pt>
                <c:pt idx="7">
                  <c:v>15.511605586752989</c:v>
                </c:pt>
                <c:pt idx="8">
                  <c:v>17.065299662812265</c:v>
                </c:pt>
                <c:pt idx="9">
                  <c:v>29.628060066450711</c:v>
                </c:pt>
                <c:pt idx="10">
                  <c:v>32.167478400402871</c:v>
                </c:pt>
                <c:pt idx="11">
                  <c:v>20.86637559059751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6BE-324B-B9E6-9EAC321D0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878904"/>
        <c:axId val="760874984"/>
      </c:lineChart>
      <c:dateAx>
        <c:axId val="76087459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760878512"/>
        <c:crosses val="autoZero"/>
        <c:auto val="1"/>
        <c:lblOffset val="100"/>
        <c:baseTimeUnit val="months"/>
      </c:dateAx>
      <c:valAx>
        <c:axId val="760878512"/>
        <c:scaling>
          <c:orientation val="minMax"/>
          <c:max val="3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BO"/>
                  <a:t>MMm3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60874592"/>
        <c:crosses val="autoZero"/>
        <c:crossBetween val="between"/>
        <c:majorUnit val="5"/>
      </c:valAx>
      <c:valAx>
        <c:axId val="760874984"/>
        <c:scaling>
          <c:orientation val="minMax"/>
          <c:max val="35"/>
        </c:scaling>
        <c:delete val="0"/>
        <c:axPos val="r"/>
        <c:numFmt formatCode="0" sourceLinked="0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chemeClr val="bg1"/>
            </a:solidFill>
          </a:ln>
        </c:spPr>
        <c:crossAx val="760878904"/>
        <c:crosses val="max"/>
        <c:crossBetween val="between"/>
      </c:valAx>
      <c:dateAx>
        <c:axId val="76087890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760874984"/>
        <c:crosses val="autoZero"/>
        <c:auto val="1"/>
        <c:lblOffset val="100"/>
        <c:baseTimeUnit val="months"/>
        <c:majorUnit val="1"/>
        <c:minorUnit val="1"/>
      </c:dateAx>
    </c:plotArea>
    <c:legend>
      <c:legendPos val="b"/>
      <c:legendEntry>
        <c:idx val="6"/>
        <c:delete val="1"/>
      </c:legendEntry>
      <c:layout>
        <c:manualLayout>
          <c:xMode val="edge"/>
          <c:yMode val="edge"/>
          <c:x val="0.11833278922609544"/>
          <c:y val="0.94634829952879584"/>
          <c:w val="0.75564495113690966"/>
          <c:h val="4.028495377947394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6486141113692194E-2"/>
          <c:y val="1.9645152523168442E-2"/>
          <c:w val="0.93960165977805599"/>
          <c:h val="0.8828641971527987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'C:\Users\pzuniga\Downloads\[INF ANH GN EXPO 2019.xls]Hoja1'!$P$50</c:f>
              <c:strCache>
                <c:ptCount val="1"/>
                <c:pt idx="0">
                  <c:v>Argentina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2019.xls]Hoja1'!$P$51:$P$62</c:f>
              <c:numCache>
                <c:formatCode>General</c:formatCode>
                <c:ptCount val="12"/>
                <c:pt idx="0">
                  <c:v>11.64380355726853</c:v>
                </c:pt>
                <c:pt idx="1">
                  <c:v>13.733332429554832</c:v>
                </c:pt>
                <c:pt idx="2">
                  <c:v>9.9734078936515242</c:v>
                </c:pt>
                <c:pt idx="3">
                  <c:v>10.717868590133854</c:v>
                </c:pt>
                <c:pt idx="4">
                  <c:v>16.181085140730485</c:v>
                </c:pt>
                <c:pt idx="5">
                  <c:v>17.899117928228186</c:v>
                </c:pt>
                <c:pt idx="6">
                  <c:v>18.819116656802976</c:v>
                </c:pt>
                <c:pt idx="7">
                  <c:v>17.298939638313829</c:v>
                </c:pt>
                <c:pt idx="8">
                  <c:v>17.056890049563872</c:v>
                </c:pt>
                <c:pt idx="9">
                  <c:v>11.933565153394497</c:v>
                </c:pt>
                <c:pt idx="10">
                  <c:v>10.80252641723324</c:v>
                </c:pt>
                <c:pt idx="11">
                  <c:v>11.521769186495215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2-9A4F-9E1D-AB6C2B097107}"/>
            </c:ext>
          </c:extLst>
        </c:ser>
        <c:ser>
          <c:idx val="2"/>
          <c:order val="1"/>
          <c:tx>
            <c:strRef>
              <c:f>'C:\Users\pzuniga\Downloads\[INF ANH GN EXPO 2019.xls]Hoja1'!$Q$50</c:f>
              <c:strCache>
                <c:ptCount val="1"/>
                <c:pt idx="0">
                  <c:v>Mercado Interno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2019.xls]Hoja1'!$Q$51:$Q$62</c:f>
              <c:numCache>
                <c:formatCode>General</c:formatCode>
                <c:ptCount val="12"/>
                <c:pt idx="0">
                  <c:v>12.514452196547792</c:v>
                </c:pt>
                <c:pt idx="1">
                  <c:v>13.51646276338457</c:v>
                </c:pt>
                <c:pt idx="2">
                  <c:v>12.584998936015557</c:v>
                </c:pt>
                <c:pt idx="3">
                  <c:v>13.295863809595692</c:v>
                </c:pt>
                <c:pt idx="4">
                  <c:v>13.423952165563614</c:v>
                </c:pt>
                <c:pt idx="5">
                  <c:v>13.626442029667089</c:v>
                </c:pt>
                <c:pt idx="6">
                  <c:v>13.336530245736373</c:v>
                </c:pt>
                <c:pt idx="7">
                  <c:v>13.72673246669992</c:v>
                </c:pt>
                <c:pt idx="8">
                  <c:v>13.264065785051265</c:v>
                </c:pt>
                <c:pt idx="9">
                  <c:v>12.745685717810114</c:v>
                </c:pt>
                <c:pt idx="10">
                  <c:v>10.435616571016295</c:v>
                </c:pt>
                <c:pt idx="11">
                  <c:v>12.227061155381101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22-9A4F-9E1D-AB6C2B097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93"/>
        <c:axId val="760884000"/>
        <c:axId val="760887920"/>
      </c:barChart>
      <c:barChart>
        <c:barDir val="col"/>
        <c:grouping val="stacked"/>
        <c:varyColors val="0"/>
        <c:ser>
          <c:idx val="3"/>
          <c:order val="2"/>
          <c:tx>
            <c:strRef>
              <c:f>'C:\Users\pzuniga\Downloads\[INF ANH GN EXPO 2019.xls]Hoja1'!$B$49</c:f>
              <c:strCache>
                <c:ptCount val="1"/>
                <c:pt idx="0">
                  <c:v>MTGas - FIRME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2019.xls]Hoja1'!$B$50:$B$61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5.8686889012437623E-3</c:v>
                </c:pt>
                <c:pt idx="10">
                  <c:v>6.9351765267174461E-3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22-9A4F-9E1D-AB6C2B097107}"/>
            </c:ext>
          </c:extLst>
        </c:ser>
        <c:ser>
          <c:idx val="4"/>
          <c:order val="3"/>
          <c:tx>
            <c:strRef>
              <c:f>'C:\Users\pzuniga\Downloads\[INF ANH GN EXPO 2019.xls]Hoja1'!$C$49</c:f>
              <c:strCache>
                <c:ptCount val="1"/>
                <c:pt idx="0">
                  <c:v>GSA Mutun - Brasil 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2019.xls]Hoja1'!$C$50:$C$61</c:f>
              <c:numCache>
                <c:formatCode>General</c:formatCode>
                <c:ptCount val="12"/>
                <c:pt idx="0">
                  <c:v>17.063628893770687</c:v>
                </c:pt>
                <c:pt idx="1">
                  <c:v>23.262517572877112</c:v>
                </c:pt>
                <c:pt idx="2">
                  <c:v>12.933548707499527</c:v>
                </c:pt>
                <c:pt idx="3">
                  <c:v>12.362533070741458</c:v>
                </c:pt>
                <c:pt idx="4">
                  <c:v>12.365004569876188</c:v>
                </c:pt>
                <c:pt idx="5">
                  <c:v>12.819973278620397</c:v>
                </c:pt>
                <c:pt idx="6">
                  <c:v>12.820400176992031</c:v>
                </c:pt>
                <c:pt idx="7">
                  <c:v>13.470646130908586</c:v>
                </c:pt>
                <c:pt idx="8">
                  <c:v>13.230355797646032</c:v>
                </c:pt>
                <c:pt idx="9">
                  <c:v>20.413301652909535</c:v>
                </c:pt>
                <c:pt idx="10">
                  <c:v>25.404490715620284</c:v>
                </c:pt>
                <c:pt idx="11">
                  <c:v>14.933606633302752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22-9A4F-9E1D-AB6C2B097107}"/>
            </c:ext>
          </c:extLst>
        </c:ser>
        <c:ser>
          <c:idx val="5"/>
          <c:order val="4"/>
          <c:tx>
            <c:strRef>
              <c:f>'C:\Users\pzuniga\Downloads\[INF ANH GN EXPO 2019.xls]Hoja1'!$D$49</c:f>
              <c:strCache>
                <c:ptCount val="1"/>
                <c:pt idx="0">
                  <c:v>GSA San Matias - Brasil 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2019.xls]Hoja1'!$E$50:$E$61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0.31316897072025623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22-9A4F-9E1D-AB6C2B097107}"/>
            </c:ext>
          </c:extLst>
        </c:ser>
        <c:ser>
          <c:idx val="6"/>
          <c:order val="6"/>
          <c:tx>
            <c:strRef>
              <c:f>'C:\Users\pzuniga\Downloads\[INF ANH GN EXPO 2019.xls]Hoja1'!$G$49</c:f>
              <c:strCache>
                <c:ptCount val="1"/>
                <c:pt idx="0">
                  <c:v>EPE-Interrumpible</c:v>
                </c:pt>
              </c:strCache>
            </c:strRef>
          </c:tx>
          <c:spPr>
            <a:ln w="28575">
              <a:noFill/>
            </a:ln>
          </c:spPr>
          <c:invertIfNegative val="0"/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2019.xls]Hoja1'!$G$50:$G$61</c:f>
              <c:numCache>
                <c:formatCode>General</c:formatCode>
                <c:ptCount val="12"/>
                <c:pt idx="0">
                  <c:v>0</c:v>
                </c:pt>
                <c:pt idx="1">
                  <c:v>0.24750099687847735</c:v>
                </c:pt>
                <c:pt idx="2">
                  <c:v>5.9492186589518492E-2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0.34651336122203691</c:v>
                </c:pt>
                <c:pt idx="7">
                  <c:v>2.0409594558444017</c:v>
                </c:pt>
                <c:pt idx="8">
                  <c:v>2.2074848794617927</c:v>
                </c:pt>
                <c:pt idx="9">
                  <c:v>0.99275246644141335</c:v>
                </c:pt>
                <c:pt idx="10">
                  <c:v>1.0835732542591003</c:v>
                </c:pt>
                <c:pt idx="11">
                  <c:v>2.2080212769905687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22-9A4F-9E1D-AB6C2B097107}"/>
            </c:ext>
          </c:extLst>
        </c:ser>
        <c:ser>
          <c:idx val="7"/>
          <c:order val="7"/>
          <c:tx>
            <c:strRef>
              <c:f>'C:\Users\pzuniga\Downloads\[INF ANH GN EXPO 2019.xls]Hoja1'!$F$49</c:f>
              <c:strCache>
                <c:ptCount val="1"/>
                <c:pt idx="0">
                  <c:v>Interrumpible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28575">
              <a:noFill/>
            </a:ln>
          </c:spPr>
          <c:invertIfNegative val="0"/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2019.xls]Hoja1'!$F$50:$F$61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1.6272955543011738</c:v>
                </c:pt>
                <c:pt idx="9">
                  <c:v>6.1161870781303067</c:v>
                </c:pt>
                <c:pt idx="10">
                  <c:v>0</c:v>
                </c:pt>
                <c:pt idx="11">
                  <c:v>3.6023605440609057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22-9A4F-9E1D-AB6C2B097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1"/>
        <c:overlap val="100"/>
        <c:axId val="760885568"/>
        <c:axId val="760889880"/>
      </c:barChart>
      <c:lineChart>
        <c:grouping val="standard"/>
        <c:varyColors val="0"/>
        <c:ser>
          <c:idx val="0"/>
          <c:order val="5"/>
          <c:spPr>
            <a:ln>
              <a:noFill/>
            </a:ln>
          </c:spPr>
          <c:marker>
            <c:symbol val="diamond"/>
            <c:size val="2"/>
          </c:marker>
          <c:cat>
            <c:numRef>
              <c:f>'C:\Users\pzuniga\Downloads\[INF ANH GN EXPO 2019.xls]Hoja1'!$A$50:$A$61</c:f>
              <c:numCache>
                <c:formatCode>General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'C:\Users\pzuniga\Downloads\[INF ANH GN EXPO 2019.xls]Hoja1'!$N$51:$N$62</c:f>
              <c:numCache>
                <c:formatCode>General</c:formatCode>
                <c:ptCount val="12"/>
                <c:pt idx="0">
                  <c:v>17.063628893770687</c:v>
                </c:pt>
                <c:pt idx="1">
                  <c:v>23.510018569755591</c:v>
                </c:pt>
                <c:pt idx="2">
                  <c:v>12.993040894089045</c:v>
                </c:pt>
                <c:pt idx="3">
                  <c:v>12.362533070741458</c:v>
                </c:pt>
                <c:pt idx="4">
                  <c:v>12.365004569876188</c:v>
                </c:pt>
                <c:pt idx="5">
                  <c:v>12.819973278620397</c:v>
                </c:pt>
                <c:pt idx="6">
                  <c:v>13.166913538214068</c:v>
                </c:pt>
                <c:pt idx="7">
                  <c:v>15.511605586752987</c:v>
                </c:pt>
                <c:pt idx="8">
                  <c:v>17.065136231408999</c:v>
                </c:pt>
                <c:pt idx="9">
                  <c:v>27.528109886382499</c:v>
                </c:pt>
                <c:pt idx="10">
                  <c:v>26.808168117126357</c:v>
                </c:pt>
                <c:pt idx="11">
                  <c:v>20.743988454354227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E22-9A4F-9E1D-AB6C2B097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885568"/>
        <c:axId val="760889880"/>
      </c:lineChart>
      <c:catAx>
        <c:axId val="76088400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crossAx val="760887920"/>
        <c:crosses val="autoZero"/>
        <c:auto val="1"/>
        <c:lblAlgn val="ctr"/>
        <c:lblOffset val="100"/>
        <c:noMultiLvlLbl val="1"/>
      </c:catAx>
      <c:valAx>
        <c:axId val="760887920"/>
        <c:scaling>
          <c:orientation val="minMax"/>
          <c:max val="3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BO"/>
                  <a:t>MMm3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60884000"/>
        <c:crosses val="autoZero"/>
        <c:crossBetween val="between"/>
        <c:majorUnit val="5"/>
      </c:valAx>
      <c:catAx>
        <c:axId val="76088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60889880"/>
        <c:crosses val="autoZero"/>
        <c:auto val="1"/>
        <c:lblAlgn val="ctr"/>
        <c:lblOffset val="100"/>
        <c:noMultiLvlLbl val="1"/>
      </c:catAx>
      <c:valAx>
        <c:axId val="760889880"/>
        <c:scaling>
          <c:orientation val="minMax"/>
          <c:max val="30"/>
        </c:scaling>
        <c:delete val="0"/>
        <c:axPos val="r"/>
        <c:numFmt formatCode="#,##0" sourceLinked="0"/>
        <c:majorTickMark val="out"/>
        <c:minorTickMark val="none"/>
        <c:tickLblPos val="nextTo"/>
        <c:spPr>
          <a:solidFill>
            <a:schemeClr val="bg1"/>
          </a:solidFill>
          <a:ln>
            <a:solidFill>
              <a:schemeClr val="bg1"/>
            </a:solidFill>
          </a:ln>
        </c:spPr>
        <c:crossAx val="760885568"/>
        <c:crosses val="max"/>
        <c:crossBetween val="between"/>
      </c:valAx>
    </c:plotArea>
    <c:legend>
      <c:legendPos val="b"/>
      <c:legendEntry>
        <c:idx val="7"/>
        <c:delete val="1"/>
      </c:legendEntry>
      <c:layout>
        <c:manualLayout>
          <c:xMode val="edge"/>
          <c:yMode val="edge"/>
          <c:x val="6.4207375068215486E-2"/>
          <c:y val="0.94251681901831241"/>
          <c:w val="0.87564938541098203"/>
          <c:h val="3.4641596524572361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13-0D4B-8C10-FC0503E958C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13-0D4B-8C10-FC0503E958C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13-0D4B-8C10-FC0503E958C2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13-0D4B-8C10-FC0503E95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84392"/>
        <c:axId val="760885960"/>
      </c:barChart>
      <c:catAx>
        <c:axId val="76088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85960"/>
        <c:crosses val="autoZero"/>
        <c:auto val="1"/>
        <c:lblAlgn val="ctr"/>
        <c:lblOffset val="100"/>
        <c:noMultiLvlLbl val="0"/>
      </c:catAx>
      <c:valAx>
        <c:axId val="7608859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84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AF-6D44-8C9F-942351E7BA9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AF-6D44-8C9F-942351E7BA9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AF-6D44-8C9F-942351E7BA97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AF-6D44-8C9F-942351E7B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887528"/>
        <c:axId val="760891448"/>
      </c:barChart>
      <c:catAx>
        <c:axId val="76088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91448"/>
        <c:crosses val="autoZero"/>
        <c:auto val="1"/>
        <c:lblAlgn val="ctr"/>
        <c:lblOffset val="100"/>
        <c:noMultiLvlLbl val="0"/>
      </c:catAx>
      <c:valAx>
        <c:axId val="7608914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88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00" b="1" dirty="0"/>
              <a:t>COMPONENTES DEL INGRESO POR VENTAS BOLIVIA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>
        <c:manualLayout>
          <c:layoutTarget val="inner"/>
          <c:xMode val="edge"/>
          <c:yMode val="edge"/>
          <c:x val="2.5730994152046785E-2"/>
          <c:y val="2.5822784810126582E-2"/>
          <c:w val="0.94853801169590657"/>
          <c:h val="0.94323488045007042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Hoja1!$B$7</c:f>
              <c:strCache>
                <c:ptCount val="1"/>
                <c:pt idx="0">
                  <c:v>Costo de Produccion (14,4%)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F9BA13C-51D9-4514-81BA-167CD9DEE225}" type="SERIESNAME">
                      <a:rPr lang="en-US" b="1"/>
                      <a:pPr/>
                      <a:t>[NOMBRE DE LA SERIE]</a:t>
                    </a:fld>
                    <a:endParaRPr lang="es-BO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84F-D34B-87AF-F68A735C30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Hoja1!$C$7</c:f>
              <c:numCache>
                <c:formatCode>General</c:formatCode>
                <c:ptCount val="1"/>
                <c:pt idx="0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F-D34B-87AF-F68A735C30C3}"/>
            </c:ext>
          </c:extLst>
        </c:ser>
        <c:ser>
          <c:idx val="3"/>
          <c:order val="1"/>
          <c:tx>
            <c:strRef>
              <c:f>Hoja1!$B$6</c:f>
              <c:strCache>
                <c:ptCount val="1"/>
                <c:pt idx="0">
                  <c:v>Ganancia Contratista (10,9%)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2108A3F-9CAF-4D3C-97CA-7CD1B7C4DD6C}" type="SERIESNAME">
                      <a:rPr lang="en-US"/>
                      <a:pPr/>
                      <a:t>[NOMBRE DE LA SERIE]</a:t>
                    </a:fld>
                    <a:endParaRPr lang="es-BO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84F-D34B-87AF-F68A735C30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Hoja1!$C$6</c:f>
              <c:numCache>
                <c:formatCode>General</c:formatCode>
                <c:ptCount val="1"/>
                <c:pt idx="0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4F-D34B-87AF-F68A735C30C3}"/>
            </c:ext>
          </c:extLst>
        </c:ser>
        <c:ser>
          <c:idx val="2"/>
          <c:order val="2"/>
          <c:tx>
            <c:strRef>
              <c:f>Hoja1!$B$5</c:f>
              <c:strCache>
                <c:ptCount val="1"/>
                <c:pt idx="0">
                  <c:v>Regalías, Participación TGN e IDH (50%)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A728BBF-B0DD-4E3D-84E2-6CE65B55A1B8}" type="SERIESNAME">
                      <a:rPr lang="en-US"/>
                      <a:pPr/>
                      <a:t>[NOMBRE DE LA SERIE]</a:t>
                    </a:fld>
                    <a:endParaRPr lang="es-BO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84F-D34B-87AF-F68A735C30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Hoja1!$C$5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4F-D34B-87AF-F68A735C30C3}"/>
            </c:ext>
          </c:extLst>
        </c:ser>
        <c:ser>
          <c:idx val="1"/>
          <c:order val="3"/>
          <c:tx>
            <c:strRef>
              <c:f>Hoja1!$B$4</c:f>
              <c:strCache>
                <c:ptCount val="1"/>
                <c:pt idx="0">
                  <c:v>Impuestos y patentes (10,6%)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387C8FB-97EC-42A4-AA60-4461F877841C}" type="SERIESNAME">
                      <a:rPr lang="en-US"/>
                      <a:pPr/>
                      <a:t>[NOMBRE DE LA SERIE]</a:t>
                    </a:fld>
                    <a:endParaRPr lang="es-BO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84F-D34B-87AF-F68A735C30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Hoja1!$C$4</c:f>
              <c:numCache>
                <c:formatCode>General</c:formatCode>
                <c:ptCount val="1"/>
                <c:pt idx="0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4F-D34B-87AF-F68A735C30C3}"/>
            </c:ext>
          </c:extLst>
        </c:ser>
        <c:ser>
          <c:idx val="0"/>
          <c:order val="4"/>
          <c:tx>
            <c:strRef>
              <c:f>Hoja1!$B$3</c:f>
              <c:strCache>
                <c:ptCount val="1"/>
                <c:pt idx="0">
                  <c:v>Participación de YPFB (14,1%)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ECC7957-E25C-48E6-BFC9-84901EB4AEC0}" type="SERIESNAME">
                      <a:rPr lang="en-US"/>
                      <a:pPr/>
                      <a:t>[NOMBRE DE LA SERIE]</a:t>
                    </a:fld>
                    <a:endParaRPr lang="es-BO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84F-D34B-87AF-F68A735C30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Hoja1!$C$3</c:f>
              <c:numCache>
                <c:formatCode>General</c:formatCode>
                <c:ptCount val="1"/>
                <c:pt idx="0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84F-D34B-87AF-F68A735C30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0915752"/>
        <c:axId val="760909480"/>
      </c:barChart>
      <c:catAx>
        <c:axId val="760915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0909480"/>
        <c:crosses val="autoZero"/>
        <c:auto val="1"/>
        <c:lblAlgn val="ctr"/>
        <c:lblOffset val="100"/>
        <c:noMultiLvlLbl val="0"/>
      </c:catAx>
      <c:valAx>
        <c:axId val="760909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60915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27-614B-B5EA-BA0C1BE1C9D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27-614B-B5EA-BA0C1BE1C9D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827-614B-B5EA-BA0C1BE1C9D4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27-614B-B5EA-BA0C1BE1C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29080"/>
        <c:axId val="760925944"/>
      </c:barChart>
      <c:catAx>
        <c:axId val="76092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25944"/>
        <c:crosses val="autoZero"/>
        <c:auto val="1"/>
        <c:lblAlgn val="ctr"/>
        <c:lblOffset val="100"/>
        <c:noMultiLvlLbl val="0"/>
      </c:catAx>
      <c:valAx>
        <c:axId val="7609259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29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/>
              <a:t>COMPONENTES DEL INGRESO POR VENTAS BOLIVIA (PROMEDIO 2007-2013)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5730994152046785E-2"/>
          <c:y val="2.5822784810126582E-2"/>
          <c:w val="0.94853801169590646"/>
          <c:h val="0.94323488045007031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Hoja1!$B$7</c:f>
              <c:strCache>
                <c:ptCount val="1"/>
                <c:pt idx="0">
                  <c:v>Costo de Produccion (14,4%)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9227924843030132E-3"/>
                  <c:y val="-8.427619287131715E-3"/>
                </c:manualLayout>
              </c:layout>
              <c:dLblPos val="ctr"/>
              <c:showLegendKey val="0"/>
              <c:showVal val="0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AB-F34E-8206-91748329E099}"/>
                </c:ext>
              </c:extLst>
            </c:dLbl>
            <c:spPr>
              <a:gradFill rotWithShape="1">
                <a:gsLst>
                  <a:gs pos="0">
                    <a:srgbClr val="4BACC6">
                      <a:lumMod val="110000"/>
                      <a:satMod val="105000"/>
                      <a:tint val="67000"/>
                    </a:srgbClr>
                  </a:gs>
                  <a:gs pos="50000">
                    <a:srgbClr val="4BACC6">
                      <a:lumMod val="105000"/>
                      <a:satMod val="103000"/>
                      <a:tint val="73000"/>
                    </a:srgbClr>
                  </a:gs>
                  <a:gs pos="100000">
                    <a:srgbClr val="4BACC6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4BACC6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b="1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Hoja1!$C$7</c:f>
              <c:numCache>
                <c:formatCode>General</c:formatCode>
                <c:ptCount val="1"/>
                <c:pt idx="0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AB-F34E-8206-91748329E099}"/>
            </c:ext>
          </c:extLst>
        </c:ser>
        <c:ser>
          <c:idx val="3"/>
          <c:order val="1"/>
          <c:tx>
            <c:strRef>
              <c:f>Hoja1!$B$6</c:f>
              <c:strCache>
                <c:ptCount val="1"/>
                <c:pt idx="0">
                  <c:v>Ganancia Contratista (10,9%)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9229741896622366E-3"/>
                  <c:y val="0"/>
                </c:manualLayout>
              </c:layout>
              <c:dLblPos val="ct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9AB-F34E-8206-91748329E099}"/>
                </c:ext>
              </c:extLst>
            </c:dLbl>
            <c:spPr>
              <a:gradFill rotWithShape="1">
                <a:gsLst>
                  <a:gs pos="0">
                    <a:srgbClr val="8064A2">
                      <a:lumMod val="110000"/>
                      <a:satMod val="105000"/>
                      <a:tint val="67000"/>
                    </a:srgbClr>
                  </a:gs>
                  <a:gs pos="50000">
                    <a:srgbClr val="8064A2">
                      <a:lumMod val="105000"/>
                      <a:satMod val="103000"/>
                      <a:tint val="73000"/>
                    </a:srgbClr>
                  </a:gs>
                  <a:gs pos="100000">
                    <a:srgbClr val="8064A2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8064A2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Hoja1!$C$6</c:f>
              <c:numCache>
                <c:formatCode>General</c:formatCode>
                <c:ptCount val="1"/>
                <c:pt idx="0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AB-F34E-8206-91748329E099}"/>
            </c:ext>
          </c:extLst>
        </c:ser>
        <c:ser>
          <c:idx val="2"/>
          <c:order val="2"/>
          <c:tx>
            <c:strRef>
              <c:f>Hoja1!$B$5</c:f>
              <c:strCache>
                <c:ptCount val="1"/>
                <c:pt idx="0">
                  <c:v>Regalías, Participación TGN e IDH (50%)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9229741896622366E-3"/>
                  <c:y val="5.6181179437599848E-3"/>
                </c:manualLayout>
              </c:layout>
              <c:dLblPos val="ct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AB-F34E-8206-91748329E099}"/>
                </c:ext>
              </c:extLst>
            </c:dLbl>
            <c:spPr>
              <a:gradFill rotWithShape="1">
                <a:gsLst>
                  <a:gs pos="0">
                    <a:srgbClr val="9BBB59">
                      <a:lumMod val="110000"/>
                      <a:satMod val="105000"/>
                      <a:tint val="67000"/>
                    </a:srgbClr>
                  </a:gs>
                  <a:gs pos="50000">
                    <a:srgbClr val="9BBB59">
                      <a:lumMod val="105000"/>
                      <a:satMod val="103000"/>
                      <a:tint val="73000"/>
                    </a:srgbClr>
                  </a:gs>
                  <a:gs pos="100000">
                    <a:srgbClr val="9BBB59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9BBB59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Hoja1!$C$5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AB-F34E-8206-91748329E099}"/>
            </c:ext>
          </c:extLst>
        </c:ser>
        <c:ser>
          <c:idx val="1"/>
          <c:order val="3"/>
          <c:tx>
            <c:strRef>
              <c:f>Hoja1!$B$4</c:f>
              <c:strCache>
                <c:ptCount val="1"/>
                <c:pt idx="0">
                  <c:v>Impuestos y patentes (10,6%)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gradFill rotWithShape="1">
                <a:gsLst>
                  <a:gs pos="0">
                    <a:srgbClr val="C0504D">
                      <a:lumMod val="110000"/>
                      <a:satMod val="105000"/>
                      <a:tint val="67000"/>
                    </a:srgbClr>
                  </a:gs>
                  <a:gs pos="50000">
                    <a:srgbClr val="C0504D">
                      <a:lumMod val="105000"/>
                      <a:satMod val="103000"/>
                      <a:tint val="73000"/>
                    </a:srgbClr>
                  </a:gs>
                  <a:gs pos="100000">
                    <a:srgbClr val="C0504D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C0504D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Hoja1!$C$4</c:f>
              <c:numCache>
                <c:formatCode>General</c:formatCode>
                <c:ptCount val="1"/>
                <c:pt idx="0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AB-F34E-8206-91748329E099}"/>
            </c:ext>
          </c:extLst>
        </c:ser>
        <c:ser>
          <c:idx val="0"/>
          <c:order val="4"/>
          <c:tx>
            <c:strRef>
              <c:f>Hoja1!$B$3</c:f>
              <c:strCache>
                <c:ptCount val="1"/>
                <c:pt idx="0">
                  <c:v>Participación de YPFB (14,1%)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gradFill rotWithShape="1">
                <a:gsLst>
                  <a:gs pos="0">
                    <a:srgbClr val="4F81BD">
                      <a:lumMod val="110000"/>
                      <a:satMod val="105000"/>
                      <a:tint val="67000"/>
                    </a:srgbClr>
                  </a:gs>
                  <a:gs pos="50000">
                    <a:srgbClr val="4F81BD">
                      <a:lumMod val="105000"/>
                      <a:satMod val="103000"/>
                      <a:tint val="73000"/>
                    </a:srgbClr>
                  </a:gs>
                  <a:gs pos="100000">
                    <a:srgbClr val="4F81BD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4F81BD"/>
                </a:solidFill>
                <a:prstDash val="solid"/>
                <a:miter lim="800000"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Hoja1!$C$3</c:f>
              <c:numCache>
                <c:formatCode>General</c:formatCode>
                <c:ptCount val="1"/>
                <c:pt idx="0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AB-F34E-8206-91748329E09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8812008"/>
        <c:axId val="768819456"/>
      </c:barChart>
      <c:catAx>
        <c:axId val="768812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8819456"/>
        <c:crosses val="autoZero"/>
        <c:auto val="1"/>
        <c:lblAlgn val="ctr"/>
        <c:lblOffset val="100"/>
        <c:noMultiLvlLbl val="0"/>
      </c:catAx>
      <c:valAx>
        <c:axId val="768819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68812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2">
    <c:autoUpdate val="0"/>
  </c:externalData>
  <c:userShapes r:id="rId3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 dirty="0"/>
              <a:t>INVERSIÓN</a:t>
            </a:r>
            <a:r>
              <a:rPr lang="es-ES" sz="1200" b="1" baseline="0" dirty="0"/>
              <a:t> COMPROMETIDA VS INVERSION EJECUTADA EN EL MARCO DE LA LEY 767</a:t>
            </a:r>
            <a:endParaRPr lang="es-ES" sz="1200" b="1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C8-4548-B6D0-39A2C264155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C8-4548-B6D0-39A2C264155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C8-4548-B6D0-39A2C264155A}"/>
              </c:ext>
            </c:extLst>
          </c:dPt>
          <c:dLbls>
            <c:numFmt formatCode="#,##0.0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2800" b="1" i="1"/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INCENTIVOS!$C$36:$F$37</c:f>
              <c:multiLvlStrCache>
                <c:ptCount val="4"/>
                <c:lvl>
                  <c:pt idx="0">
                    <c:v>COMPROMETIDA</c:v>
                  </c:pt>
                  <c:pt idx="1">
                    <c:v>EJECUTADA</c:v>
                  </c:pt>
                  <c:pt idx="2">
                    <c:v>COMPROMETIDA</c:v>
                  </c:pt>
                  <c:pt idx="3">
                    <c:v>EJECUTADA</c:v>
                  </c:pt>
                </c:lvl>
                <c:lvl>
                  <c:pt idx="0">
                    <c:v>INVERSIÓN CAMPOS GASIFEROS</c:v>
                  </c:pt>
                  <c:pt idx="2">
                    <c:v>INVERSIÓN CAMPOS PETROLIFEROS</c:v>
                  </c:pt>
                </c:lvl>
              </c:multiLvlStrCache>
            </c:multiLvlStrRef>
          </c:cat>
          <c:val>
            <c:numRef>
              <c:f>INCENTIVOS!$C$38:$F$38</c:f>
              <c:numCache>
                <c:formatCode>General</c:formatCode>
                <c:ptCount val="4"/>
                <c:pt idx="0">
                  <c:v>711.08</c:v>
                </c:pt>
                <c:pt idx="1">
                  <c:v>340.40558600000003</c:v>
                </c:pt>
                <c:pt idx="2">
                  <c:v>292.68</c:v>
                </c:pt>
                <c:pt idx="3">
                  <c:v>41.756410000000002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C8-4548-B6D0-39A2C2641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8813576"/>
        <c:axId val="768814752"/>
      </c:barChart>
      <c:catAx>
        <c:axId val="76881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814752"/>
        <c:crosses val="autoZero"/>
        <c:auto val="1"/>
        <c:lblAlgn val="ctr"/>
        <c:lblOffset val="100"/>
        <c:noMultiLvlLbl val="0"/>
      </c:catAx>
      <c:valAx>
        <c:axId val="76881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="1" dirty="0"/>
                  <a:t>[MM$US]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813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stacked"/>
        <c:varyColors val="0"/>
        <c:ser>
          <c:idx val="1"/>
          <c:order val="0"/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6DDD-CE45-9CAC-047ACD678FE3}"/>
              </c:ext>
            </c:extLst>
          </c:dPt>
          <c:cat>
            <c:strRef>
              <c:f>(Hoja1!$B$4;Hoja1!$B$9;Hoja1!$B$13;Hoja1!$B$18)</c:f>
              <c:strCache>
                <c:ptCount val="4"/>
                <c:pt idx="0">
                  <c:v>Inversión Comprometida (Exploración, PDD y PQI)</c:v>
                </c:pt>
                <c:pt idx="1">
                  <c:v>Inversión Ejecutada en Desarrollo (PDD y PQI)</c:v>
                </c:pt>
                <c:pt idx="2">
                  <c:v>Incentivo Aprobado por la ANH (R.A.)</c:v>
                </c:pt>
                <c:pt idx="3">
                  <c:v>Incentivo Autorizado por el MH (R.A. VMEEH)</c:v>
                </c:pt>
              </c:strCache>
            </c:strRef>
          </c:cat>
          <c:val>
            <c:numRef>
              <c:f>(Hoja1!$C$6;Hoja1!$C$11;Hoja1!$C$15;Hoja1!$C$20)</c:f>
              <c:numCache>
                <c:formatCode>#,##0.00</c:formatCode>
                <c:ptCount val="4"/>
                <c:pt idx="0">
                  <c:v>711.1</c:v>
                </c:pt>
                <c:pt idx="1">
                  <c:v>41.76</c:v>
                </c:pt>
                <c:pt idx="2">
                  <c:v>10.16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DD-CE45-9CAC-047ACD678FE3}"/>
            </c:ext>
          </c:extLst>
        </c:ser>
        <c:ser>
          <c:idx val="2"/>
          <c:order val="1"/>
          <c:invertIfNegative val="0"/>
          <c:cat>
            <c:strRef>
              <c:f>(Hoja1!$B$4;Hoja1!$B$9;Hoja1!$B$13;Hoja1!$B$18)</c:f>
              <c:strCache>
                <c:ptCount val="4"/>
                <c:pt idx="0">
                  <c:v>Inversión Comprometida (Exploración, PDD y PQI)</c:v>
                </c:pt>
                <c:pt idx="1">
                  <c:v>Inversión Ejecutada en Desarrollo (PDD y PQI)</c:v>
                </c:pt>
                <c:pt idx="2">
                  <c:v>Incentivo Aprobado por la ANH (R.A.)</c:v>
                </c:pt>
                <c:pt idx="3">
                  <c:v>Incentivo Autorizado por el MH (R.A. VMEEH)</c:v>
                </c:pt>
              </c:strCache>
            </c:strRef>
          </c:cat>
          <c:val>
            <c:numRef>
              <c:f>(Hoja1!$C$7;Hoja1!$C$12;Hoja1!$C$16;Hoja1!$C$21)</c:f>
              <c:numCache>
                <c:formatCode>General</c:formatCode>
                <c:ptCount val="4"/>
                <c:pt idx="0" formatCode="#,##0.00">
                  <c:v>292.7</c:v>
                </c:pt>
                <c:pt idx="2" formatCode="#,##0.00">
                  <c:v>8.7799999999999994</c:v>
                </c:pt>
                <c:pt idx="3" formatCode="#,##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DD-CE45-9CAC-047ACD678FE3}"/>
            </c:ext>
          </c:extLst>
        </c:ser>
        <c:ser>
          <c:idx val="0"/>
          <c:order val="2"/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5-6DDD-CE45-9CAC-047ACD678FE3}"/>
              </c:ext>
            </c:extLst>
          </c:dPt>
          <c:cat>
            <c:strRef>
              <c:f>(Hoja1!$B$4;Hoja1!$B$9;Hoja1!$B$13;Hoja1!$B$18)</c:f>
              <c:strCache>
                <c:ptCount val="4"/>
                <c:pt idx="0">
                  <c:v>Inversión Comprometida (Exploración, PDD y PQI)</c:v>
                </c:pt>
                <c:pt idx="1">
                  <c:v>Inversión Ejecutada en Desarrollo (PDD y PQI)</c:v>
                </c:pt>
                <c:pt idx="2">
                  <c:v>Incentivo Aprobado por la ANH (R.A.)</c:v>
                </c:pt>
                <c:pt idx="3">
                  <c:v>Incentivo Autorizado por el MH (R.A. VMEEH)</c:v>
                </c:pt>
              </c:strCache>
            </c:strRef>
          </c:cat>
          <c:val>
            <c:numRef>
              <c:f>(Hoja1!$C$5;Hoja1!$C$10;Hoja1!$C$14;Hoja1!$C$19)</c:f>
              <c:numCache>
                <c:formatCode>#,##0.00</c:formatCode>
                <c:ptCount val="4"/>
                <c:pt idx="0">
                  <c:v>2773.63</c:v>
                </c:pt>
                <c:pt idx="1">
                  <c:v>340.41</c:v>
                </c:pt>
                <c:pt idx="2">
                  <c:v>6.7388400000000001E-2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DD-CE45-9CAC-047ACD678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8815928"/>
        <c:axId val="768823768"/>
      </c:barChart>
      <c:lineChart>
        <c:grouping val="standard"/>
        <c:varyColors val="0"/>
        <c:ser>
          <c:idx val="3"/>
          <c:order val="3"/>
          <c:spPr>
            <a:ln>
              <a:noFill/>
            </a:ln>
          </c:spPr>
          <c:dLbls>
            <c:numFmt formatCode="#,##0.0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800" b="1" i="1"/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(Hoja1!$B$4;Hoja1!$B$9;Hoja1!$B$13;Hoja1!$B$18)</c:f>
              <c:strCache>
                <c:ptCount val="4"/>
                <c:pt idx="0">
                  <c:v>Inversión Comprometida (Exploración, PDD y PQI)</c:v>
                </c:pt>
                <c:pt idx="1">
                  <c:v>Inversión Ejecutada en Desarrollo (PDD y PQI)</c:v>
                </c:pt>
                <c:pt idx="2">
                  <c:v>Incentivo Aprobado por la ANH (R.A.)</c:v>
                </c:pt>
                <c:pt idx="3">
                  <c:v>Incentivo Autorizado por el MH (R.A. VMEEH)</c:v>
                </c:pt>
              </c:strCache>
            </c:strRef>
          </c:cat>
          <c:val>
            <c:numRef>
              <c:f>(Hoja1!$C$4;Hoja1!$C$9;Hoja1!$C$13;Hoja1!$C$18)</c:f>
              <c:numCache>
                <c:formatCode>#,##0.00</c:formatCode>
                <c:ptCount val="4"/>
                <c:pt idx="0">
                  <c:v>3777.43</c:v>
                </c:pt>
                <c:pt idx="1">
                  <c:v>382.17</c:v>
                </c:pt>
                <c:pt idx="2">
                  <c:v>19.0073884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DDD-CE45-9CAC-047ACD678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8815928"/>
        <c:axId val="768823768"/>
      </c:lineChart>
      <c:catAx>
        <c:axId val="768815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s-BO"/>
          </a:p>
        </c:txPr>
        <c:crossAx val="768823768"/>
        <c:crosses val="autoZero"/>
        <c:auto val="1"/>
        <c:lblAlgn val="ctr"/>
        <c:lblOffset val="100"/>
        <c:noMultiLvlLbl val="0"/>
      </c:catAx>
      <c:valAx>
        <c:axId val="7688237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MM$us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es-BO"/>
          </a:p>
        </c:txPr>
        <c:crossAx val="76881592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ysClr val="windowText" lastClr="000000"/>
                </a:solidFill>
                <a:latin typeface="+mj-lt"/>
                <a:ea typeface="+mj-ea"/>
                <a:cs typeface="+mj-cs"/>
              </a:defRPr>
            </a:pPr>
            <a:r>
              <a:rPr lang="es-ES" dirty="0">
                <a:solidFill>
                  <a:sysClr val="windowText" lastClr="000000"/>
                </a:solidFill>
              </a:rPr>
              <a:t>MONTOS APROBADOS MEDIANTE RESOLUCIONES ADMINISTRATIVAS - ANH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INCENTIVOS!$C$20</c:f>
              <c:strCache>
                <c:ptCount val="1"/>
                <c:pt idx="0">
                  <c:v>Tatarenda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6F-BA48-B3C1-3D4D1DA4D2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INCENTIVOS!$B$21:$B$23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"@ OCT 2019"</c:v>
                </c:pt>
              </c:strCache>
            </c:strRef>
          </c:cat>
          <c:val>
            <c:numRef>
              <c:f>INCENTIVOS!$C$21:$C$23</c:f>
              <c:numCache>
                <c:formatCode>0.00</c:formatCode>
                <c:ptCount val="3"/>
                <c:pt idx="0">
                  <c:v>6.7388400000000001E-2</c:v>
                </c:pt>
                <c:pt idx="1">
                  <c:v>3.4893068999999999</c:v>
                </c:pt>
                <c:pt idx="2">
                  <c:v>2.5575953999999999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6F-BA48-B3C1-3D4D1DA4D2E1}"/>
            </c:ext>
          </c:extLst>
        </c:ser>
        <c:ser>
          <c:idx val="1"/>
          <c:order val="1"/>
          <c:tx>
            <c:strRef>
              <c:f>INCENTIVOS!$D$20</c:f>
              <c:strCache>
                <c:ptCount val="1"/>
                <c:pt idx="0">
                  <c:v>Boqueron Norte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6F-BA48-B3C1-3D4D1DA4D2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INCENTIVOS!$B$21:$B$23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"@ OCT 2019"</c:v>
                </c:pt>
              </c:strCache>
            </c:strRef>
          </c:cat>
          <c:val>
            <c:numRef>
              <c:f>INCENTIVOS!$D$21:$D$23</c:f>
              <c:numCache>
                <c:formatCode>0.00</c:formatCode>
                <c:ptCount val="3"/>
                <c:pt idx="0">
                  <c:v>0</c:v>
                </c:pt>
                <c:pt idx="1">
                  <c:v>6.6731999999999996</c:v>
                </c:pt>
                <c:pt idx="2">
                  <c:v>5.8246485000000003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6F-BA48-B3C1-3D4D1DA4D2E1}"/>
            </c:ext>
          </c:extLst>
        </c:ser>
        <c:ser>
          <c:idx val="2"/>
          <c:order val="2"/>
          <c:tx>
            <c:strRef>
              <c:f>INCENTIVOS!$E$20</c:f>
              <c:strCache>
                <c:ptCount val="1"/>
                <c:pt idx="0">
                  <c:v>Incahuasi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6F-BA48-B3C1-3D4D1DA4D2E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6F-BA48-B3C1-3D4D1DA4D2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1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INCENTIVOS!$B$21:$B$23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"@ OCT 2019"</c:v>
                </c:pt>
              </c:strCache>
            </c:strRef>
          </c:cat>
          <c:val>
            <c:numRef>
              <c:f>INCENTIVOS!$E$21:$E$23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0.40038671999999997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6F-BA48-B3C1-3D4D1DA4D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0942016"/>
        <c:axId val="760936920"/>
      </c:barChart>
      <c:lineChart>
        <c:grouping val="stacked"/>
        <c:varyColors val="0"/>
        <c:ser>
          <c:idx val="3"/>
          <c:order val="3"/>
          <c:tx>
            <c:strRef>
              <c:f>INCENTIVOS!$B$24</c:f>
              <c:strCache>
                <c:ptCount val="1"/>
                <c:pt idx="0">
                  <c:v>TOTAL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4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2.2753131272787497E-2"/>
                  <c:y val="-8.286252354048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6F-BA48-B3C1-3D4D1DA4D2E1}"/>
                </c:ext>
              </c:extLst>
            </c:dLbl>
            <c:dLbl>
              <c:idx val="1"/>
              <c:layout>
                <c:manualLayout>
                  <c:x val="-3.2812212938898411E-2"/>
                  <c:y val="-7.532956685499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6F-BA48-B3C1-3D4D1DA4D2E1}"/>
                </c:ext>
              </c:extLst>
            </c:dLbl>
            <c:dLbl>
              <c:idx val="2"/>
              <c:layout>
                <c:manualLayout>
                  <c:x val="-2.986441121332345E-2"/>
                  <c:y val="-5.2730774182284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6F-BA48-B3C1-3D4D1DA4D2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INCENTIVOS!$F$21:$F$23</c:f>
              <c:numCache>
                <c:formatCode>0.00</c:formatCode>
                <c:ptCount val="3"/>
                <c:pt idx="0">
                  <c:v>6.7388400000000001E-2</c:v>
                </c:pt>
                <c:pt idx="1">
                  <c:v>10.1625069</c:v>
                </c:pt>
                <c:pt idx="2">
                  <c:v>8.7826306200000008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26F-BA48-B3C1-3D4D1DA4D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942016"/>
        <c:axId val="760936920"/>
      </c:lineChart>
      <c:catAx>
        <c:axId val="760942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6920"/>
        <c:crosses val="autoZero"/>
        <c:auto val="1"/>
        <c:lblAlgn val="ctr"/>
        <c:lblOffset val="100"/>
        <c:noMultiLvlLbl val="0"/>
      </c:catAx>
      <c:valAx>
        <c:axId val="76093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[MM$US]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201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89410774410776E-2"/>
          <c:y val="1.8193271529178975E-2"/>
          <c:w val="0.84551094276094252"/>
          <c:h val="0.81343065282239524"/>
        </c:manualLayout>
      </c:layout>
      <c:barChart>
        <c:barDir val="col"/>
        <c:grouping val="stacked"/>
        <c:varyColors val="0"/>
        <c:ser>
          <c:idx val="0"/>
          <c:order val="1"/>
          <c:tx>
            <c:strRef>
              <c:f>Hoja1!$A$11</c:f>
              <c:strCache>
                <c:ptCount val="1"/>
                <c:pt idx="0">
                  <c:v>Aporte de Capital al FPIEEH (12% del IDH)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Hoja1!$I$10:$AU$10</c:f>
              <c:numCache>
                <c:formatCode>mmm\-yy</c:formatCode>
                <c:ptCount val="39"/>
                <c:pt idx="0">
                  <c:v>42583</c:v>
                </c:pt>
                <c:pt idx="1">
                  <c:v>42614</c:v>
                </c:pt>
                <c:pt idx="2">
                  <c:v>42644</c:v>
                </c:pt>
                <c:pt idx="3">
                  <c:v>42675</c:v>
                </c:pt>
                <c:pt idx="4">
                  <c:v>42705</c:v>
                </c:pt>
                <c:pt idx="5">
                  <c:v>42736</c:v>
                </c:pt>
                <c:pt idx="6">
                  <c:v>42767</c:v>
                </c:pt>
                <c:pt idx="7">
                  <c:v>42795</c:v>
                </c:pt>
                <c:pt idx="8">
                  <c:v>42826</c:v>
                </c:pt>
                <c:pt idx="9">
                  <c:v>42856</c:v>
                </c:pt>
                <c:pt idx="10">
                  <c:v>42887</c:v>
                </c:pt>
                <c:pt idx="11">
                  <c:v>42917</c:v>
                </c:pt>
                <c:pt idx="12">
                  <c:v>42948</c:v>
                </c:pt>
                <c:pt idx="13">
                  <c:v>42979</c:v>
                </c:pt>
                <c:pt idx="14">
                  <c:v>43009</c:v>
                </c:pt>
                <c:pt idx="15">
                  <c:v>43040</c:v>
                </c:pt>
                <c:pt idx="16">
                  <c:v>43070</c:v>
                </c:pt>
                <c:pt idx="17">
                  <c:v>43101</c:v>
                </c:pt>
                <c:pt idx="18">
                  <c:v>43132</c:v>
                </c:pt>
                <c:pt idx="19">
                  <c:v>43160</c:v>
                </c:pt>
                <c:pt idx="20">
                  <c:v>43191</c:v>
                </c:pt>
                <c:pt idx="21">
                  <c:v>43221</c:v>
                </c:pt>
                <c:pt idx="22">
                  <c:v>43252</c:v>
                </c:pt>
                <c:pt idx="23">
                  <c:v>43282</c:v>
                </c:pt>
                <c:pt idx="24">
                  <c:v>43313</c:v>
                </c:pt>
                <c:pt idx="25">
                  <c:v>43344</c:v>
                </c:pt>
                <c:pt idx="26">
                  <c:v>43374</c:v>
                </c:pt>
                <c:pt idx="27">
                  <c:v>43405</c:v>
                </c:pt>
                <c:pt idx="28">
                  <c:v>43435</c:v>
                </c:pt>
                <c:pt idx="29">
                  <c:v>43466</c:v>
                </c:pt>
                <c:pt idx="30">
                  <c:v>43497</c:v>
                </c:pt>
                <c:pt idx="31">
                  <c:v>43525</c:v>
                </c:pt>
                <c:pt idx="32">
                  <c:v>43556</c:v>
                </c:pt>
                <c:pt idx="33">
                  <c:v>43586</c:v>
                </c:pt>
                <c:pt idx="34">
                  <c:v>43617</c:v>
                </c:pt>
                <c:pt idx="35">
                  <c:v>43647</c:v>
                </c:pt>
                <c:pt idx="36">
                  <c:v>43678</c:v>
                </c:pt>
                <c:pt idx="37">
                  <c:v>43709</c:v>
                </c:pt>
                <c:pt idx="38">
                  <c:v>43739</c:v>
                </c:pt>
              </c:numCache>
            </c:numRef>
          </c:cat>
          <c:val>
            <c:numRef>
              <c:f>Hoja1!$I$11:$AU$11</c:f>
              <c:numCache>
                <c:formatCode>#,##0.00</c:formatCode>
                <c:ptCount val="39"/>
                <c:pt idx="0">
                  <c:v>7.6035368399999967</c:v>
                </c:pt>
                <c:pt idx="1">
                  <c:v>7.3723961999999998</c:v>
                </c:pt>
                <c:pt idx="2">
                  <c:v>7.5783909999999999</c:v>
                </c:pt>
                <c:pt idx="3">
                  <c:v>8.0457460000000012</c:v>
                </c:pt>
                <c:pt idx="4">
                  <c:v>7.9990199999999998</c:v>
                </c:pt>
                <c:pt idx="5">
                  <c:v>8.847195000000001</c:v>
                </c:pt>
                <c:pt idx="6">
                  <c:v>8.3044620000000009</c:v>
                </c:pt>
                <c:pt idx="7">
                  <c:v>7.0914550800000002</c:v>
                </c:pt>
                <c:pt idx="8">
                  <c:v>7.1179738799999992</c:v>
                </c:pt>
                <c:pt idx="9">
                  <c:v>7.1263891199999989</c:v>
                </c:pt>
                <c:pt idx="10">
                  <c:v>9.4465599600000001</c:v>
                </c:pt>
                <c:pt idx="11">
                  <c:v>10.762019160000001</c:v>
                </c:pt>
                <c:pt idx="12">
                  <c:v>10.84874172</c:v>
                </c:pt>
                <c:pt idx="13">
                  <c:v>8.4404581200000006</c:v>
                </c:pt>
                <c:pt idx="14">
                  <c:v>10.913374560000001</c:v>
                </c:pt>
                <c:pt idx="15">
                  <c:v>11.059766400000003</c:v>
                </c:pt>
                <c:pt idx="16">
                  <c:v>10.429623479999998</c:v>
                </c:pt>
                <c:pt idx="17">
                  <c:v>10.81050336</c:v>
                </c:pt>
                <c:pt idx="18">
                  <c:v>9.9362330400000012</c:v>
                </c:pt>
                <c:pt idx="19">
                  <c:v>10.149355799999999</c:v>
                </c:pt>
                <c:pt idx="20">
                  <c:v>9.9681666</c:v>
                </c:pt>
                <c:pt idx="21">
                  <c:v>9.8904726000000043</c:v>
                </c:pt>
                <c:pt idx="22">
                  <c:v>11.470404720000003</c:v>
                </c:pt>
                <c:pt idx="23">
                  <c:v>10.577803439999999</c:v>
                </c:pt>
                <c:pt idx="24">
                  <c:v>11.933006040000002</c:v>
                </c:pt>
                <c:pt idx="25">
                  <c:v>11.550046560000004</c:v>
                </c:pt>
                <c:pt idx="26">
                  <c:v>12.713420280000001</c:v>
                </c:pt>
                <c:pt idx="27">
                  <c:v>12.7007946</c:v>
                </c:pt>
                <c:pt idx="28">
                  <c:v>11.871743280000002</c:v>
                </c:pt>
                <c:pt idx="29">
                  <c:v>12.170494560000002</c:v>
                </c:pt>
                <c:pt idx="30">
                  <c:v>8.3736746400000026</c:v>
                </c:pt>
                <c:pt idx="31">
                  <c:v>7.30615332</c:v>
                </c:pt>
                <c:pt idx="32">
                  <c:v>9.3318286799999992</c:v>
                </c:pt>
                <c:pt idx="33">
                  <c:v>11.351052120000002</c:v>
                </c:pt>
                <c:pt idx="34">
                  <c:v>7.7049838799999977</c:v>
                </c:pt>
                <c:pt idx="35">
                  <c:v>7.2540091200000001</c:v>
                </c:pt>
                <c:pt idx="36">
                  <c:v>9.3050330400000032</c:v>
                </c:pt>
                <c:pt idx="37">
                  <c:v>9.7172026799999998</c:v>
                </c:pt>
                <c:pt idx="38">
                  <c:v>10.441655399999998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98-FB4A-A45F-4B969B9899B1}"/>
            </c:ext>
          </c:extLst>
        </c:ser>
        <c:ser>
          <c:idx val="1"/>
          <c:order val="3"/>
          <c:tx>
            <c:strRef>
              <c:f>Hoja1!$A$12</c:f>
              <c:strCache>
                <c:ptCount val="1"/>
                <c:pt idx="0">
                  <c:v>Ingresos por Inversiones</c:v>
                </c:pt>
              </c:strCache>
            </c:strRef>
          </c:tx>
          <c:spPr>
            <a:pattFill prst="dkUpDiag">
              <a:fgClr>
                <a:schemeClr val="accent2"/>
              </a:fgClr>
              <a:bgClr>
                <a:schemeClr val="accent1"/>
              </a:bgClr>
            </a:pattFill>
            <a:ln w="3175"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Hoja1!$I$10:$AU$10</c:f>
              <c:numCache>
                <c:formatCode>mmm\-yy</c:formatCode>
                <c:ptCount val="39"/>
                <c:pt idx="0">
                  <c:v>42583</c:v>
                </c:pt>
                <c:pt idx="1">
                  <c:v>42614</c:v>
                </c:pt>
                <c:pt idx="2">
                  <c:v>42644</c:v>
                </c:pt>
                <c:pt idx="3">
                  <c:v>42675</c:v>
                </c:pt>
                <c:pt idx="4">
                  <c:v>42705</c:v>
                </c:pt>
                <c:pt idx="5">
                  <c:v>42736</c:v>
                </c:pt>
                <c:pt idx="6">
                  <c:v>42767</c:v>
                </c:pt>
                <c:pt idx="7">
                  <c:v>42795</c:v>
                </c:pt>
                <c:pt idx="8">
                  <c:v>42826</c:v>
                </c:pt>
                <c:pt idx="9">
                  <c:v>42856</c:v>
                </c:pt>
                <c:pt idx="10">
                  <c:v>42887</c:v>
                </c:pt>
                <c:pt idx="11">
                  <c:v>42917</c:v>
                </c:pt>
                <c:pt idx="12">
                  <c:v>42948</c:v>
                </c:pt>
                <c:pt idx="13">
                  <c:v>42979</c:v>
                </c:pt>
                <c:pt idx="14">
                  <c:v>43009</c:v>
                </c:pt>
                <c:pt idx="15">
                  <c:v>43040</c:v>
                </c:pt>
                <c:pt idx="16">
                  <c:v>43070</c:v>
                </c:pt>
                <c:pt idx="17">
                  <c:v>43101</c:v>
                </c:pt>
                <c:pt idx="18">
                  <c:v>43132</c:v>
                </c:pt>
                <c:pt idx="19">
                  <c:v>43160</c:v>
                </c:pt>
                <c:pt idx="20">
                  <c:v>43191</c:v>
                </c:pt>
                <c:pt idx="21">
                  <c:v>43221</c:v>
                </c:pt>
                <c:pt idx="22">
                  <c:v>43252</c:v>
                </c:pt>
                <c:pt idx="23">
                  <c:v>43282</c:v>
                </c:pt>
                <c:pt idx="24">
                  <c:v>43313</c:v>
                </c:pt>
                <c:pt idx="25">
                  <c:v>43344</c:v>
                </c:pt>
                <c:pt idx="26">
                  <c:v>43374</c:v>
                </c:pt>
                <c:pt idx="27">
                  <c:v>43405</c:v>
                </c:pt>
                <c:pt idx="28">
                  <c:v>43435</c:v>
                </c:pt>
                <c:pt idx="29">
                  <c:v>43466</c:v>
                </c:pt>
                <c:pt idx="30">
                  <c:v>43497</c:v>
                </c:pt>
                <c:pt idx="31">
                  <c:v>43525</c:v>
                </c:pt>
                <c:pt idx="32">
                  <c:v>43556</c:v>
                </c:pt>
                <c:pt idx="33">
                  <c:v>43586</c:v>
                </c:pt>
                <c:pt idx="34">
                  <c:v>43617</c:v>
                </c:pt>
                <c:pt idx="35">
                  <c:v>43647</c:v>
                </c:pt>
                <c:pt idx="36">
                  <c:v>43678</c:v>
                </c:pt>
                <c:pt idx="37">
                  <c:v>43709</c:v>
                </c:pt>
                <c:pt idx="38">
                  <c:v>43739</c:v>
                </c:pt>
              </c:numCache>
            </c:numRef>
          </c:cat>
          <c:val>
            <c:numRef>
              <c:f>Hoja1!$I$12:$AU$12</c:f>
              <c:numCache>
                <c:formatCode>#,##0.00</c:formatCode>
                <c:ptCount val="39"/>
                <c:pt idx="0">
                  <c:v>3.0816600000000003E-2</c:v>
                </c:pt>
                <c:pt idx="1">
                  <c:v>7.992117E-2</c:v>
                </c:pt>
                <c:pt idx="2">
                  <c:v>9.0121420000000022E-2</c:v>
                </c:pt>
                <c:pt idx="3">
                  <c:v>9.5184010000000041E-2</c:v>
                </c:pt>
                <c:pt idx="4">
                  <c:v>0.10764994999999999</c:v>
                </c:pt>
                <c:pt idx="5">
                  <c:v>0.11720468000000001</c:v>
                </c:pt>
                <c:pt idx="6">
                  <c:v>0.11819160000000004</c:v>
                </c:pt>
                <c:pt idx="7">
                  <c:v>0.14125566000000001</c:v>
                </c:pt>
                <c:pt idx="8">
                  <c:v>0.14576270000000005</c:v>
                </c:pt>
                <c:pt idx="9">
                  <c:v>0.16551109000000003</c:v>
                </c:pt>
                <c:pt idx="10">
                  <c:v>0.17305939000000004</c:v>
                </c:pt>
                <c:pt idx="11">
                  <c:v>0.19301446999999999</c:v>
                </c:pt>
                <c:pt idx="12">
                  <c:v>0.21155061999999997</c:v>
                </c:pt>
                <c:pt idx="13">
                  <c:v>0.22110985</c:v>
                </c:pt>
                <c:pt idx="14">
                  <c:v>0.24559010000000003</c:v>
                </c:pt>
                <c:pt idx="15">
                  <c:v>0.25439521999999998</c:v>
                </c:pt>
                <c:pt idx="16">
                  <c:v>0.27815903999999997</c:v>
                </c:pt>
                <c:pt idx="17">
                  <c:v>0.30992117000000008</c:v>
                </c:pt>
                <c:pt idx="18">
                  <c:v>0.30952275000000007</c:v>
                </c:pt>
                <c:pt idx="19">
                  <c:v>0.37516228000000007</c:v>
                </c:pt>
                <c:pt idx="20">
                  <c:v>0.40608219000000007</c:v>
                </c:pt>
                <c:pt idx="21">
                  <c:v>0.44226671000000001</c:v>
                </c:pt>
                <c:pt idx="22">
                  <c:v>0.43928525000000002</c:v>
                </c:pt>
                <c:pt idx="23">
                  <c:v>0.52731607999999985</c:v>
                </c:pt>
                <c:pt idx="24">
                  <c:v>0.5771756400000001</c:v>
                </c:pt>
                <c:pt idx="25">
                  <c:v>0.57943081000000018</c:v>
                </c:pt>
                <c:pt idx="26">
                  <c:v>0.68324008999999997</c:v>
                </c:pt>
                <c:pt idx="27">
                  <c:v>0.57456450999999986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98-FB4A-A45F-4B969B9899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100"/>
        <c:axId val="760939664"/>
        <c:axId val="760938096"/>
        <c:extLst/>
      </c:barChart>
      <c:lineChart>
        <c:grouping val="standard"/>
        <c:varyColors val="0"/>
        <c:ser>
          <c:idx val="2"/>
          <c:order val="0"/>
          <c:tx>
            <c:strRef>
              <c:f>Hoja1!$A$13</c:f>
              <c:strCache>
                <c:ptCount val="1"/>
                <c:pt idx="0">
                  <c:v>Total Aporte al FPIEEH (Mensual)</c:v>
                </c:pt>
              </c:strCache>
            </c:strRef>
          </c:tx>
          <c:spPr>
            <a:ln w="952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33"/>
              <c:layout>
                <c:manualLayout>
                  <c:x val="-2.5413767908764744E-2"/>
                  <c:y val="-3.68842694663167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98-FB4A-A45F-4B969B9899B1}"/>
                </c:ext>
              </c:extLst>
            </c:dLbl>
            <c:dLbl>
              <c:idx val="38"/>
              <c:numFmt formatCode="#,##0.0" sourceLinked="0"/>
              <c:spPr>
                <a:noFill/>
                <a:ln w="3175">
                  <a:solidFill>
                    <a:sysClr val="windowText" lastClr="000000"/>
                  </a:solidFill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000" b="0" i="1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E98-FB4A-A45F-4B969B9899B1}"/>
                </c:ext>
              </c:extLst>
            </c:dLbl>
            <c:numFmt formatCode="#,##0.0" sourceLinked="0"/>
            <c:spPr>
              <a:noFill/>
              <a:ln w="3175"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000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Hoja1!$I$10:$AT$10</c:f>
              <c:numCache>
                <c:formatCode>mmm\-yy</c:formatCode>
                <c:ptCount val="38"/>
                <c:pt idx="0">
                  <c:v>42583</c:v>
                </c:pt>
                <c:pt idx="1">
                  <c:v>42614</c:v>
                </c:pt>
                <c:pt idx="2">
                  <c:v>42644</c:v>
                </c:pt>
                <c:pt idx="3">
                  <c:v>42675</c:v>
                </c:pt>
                <c:pt idx="4">
                  <c:v>42705</c:v>
                </c:pt>
                <c:pt idx="5">
                  <c:v>42736</c:v>
                </c:pt>
                <c:pt idx="6">
                  <c:v>42767</c:v>
                </c:pt>
                <c:pt idx="7">
                  <c:v>42795</c:v>
                </c:pt>
                <c:pt idx="8">
                  <c:v>42826</c:v>
                </c:pt>
                <c:pt idx="9">
                  <c:v>42856</c:v>
                </c:pt>
                <c:pt idx="10">
                  <c:v>42887</c:v>
                </c:pt>
                <c:pt idx="11">
                  <c:v>42917</c:v>
                </c:pt>
                <c:pt idx="12">
                  <c:v>42948</c:v>
                </c:pt>
                <c:pt idx="13">
                  <c:v>42979</c:v>
                </c:pt>
                <c:pt idx="14">
                  <c:v>43009</c:v>
                </c:pt>
                <c:pt idx="15">
                  <c:v>43040</c:v>
                </c:pt>
                <c:pt idx="16">
                  <c:v>43070</c:v>
                </c:pt>
                <c:pt idx="17">
                  <c:v>43101</c:v>
                </c:pt>
                <c:pt idx="18">
                  <c:v>43132</c:v>
                </c:pt>
                <c:pt idx="19">
                  <c:v>43160</c:v>
                </c:pt>
                <c:pt idx="20">
                  <c:v>43191</c:v>
                </c:pt>
                <c:pt idx="21">
                  <c:v>43221</c:v>
                </c:pt>
                <c:pt idx="22">
                  <c:v>43252</c:v>
                </c:pt>
                <c:pt idx="23">
                  <c:v>43282</c:v>
                </c:pt>
                <c:pt idx="24">
                  <c:v>43313</c:v>
                </c:pt>
                <c:pt idx="25">
                  <c:v>43344</c:v>
                </c:pt>
                <c:pt idx="26">
                  <c:v>43374</c:v>
                </c:pt>
                <c:pt idx="27">
                  <c:v>43405</c:v>
                </c:pt>
                <c:pt idx="28">
                  <c:v>43435</c:v>
                </c:pt>
                <c:pt idx="29">
                  <c:v>43466</c:v>
                </c:pt>
                <c:pt idx="30">
                  <c:v>43497</c:v>
                </c:pt>
                <c:pt idx="31">
                  <c:v>43525</c:v>
                </c:pt>
                <c:pt idx="32">
                  <c:v>43556</c:v>
                </c:pt>
                <c:pt idx="33">
                  <c:v>43586</c:v>
                </c:pt>
                <c:pt idx="34">
                  <c:v>43617</c:v>
                </c:pt>
                <c:pt idx="35">
                  <c:v>43647</c:v>
                </c:pt>
                <c:pt idx="36">
                  <c:v>43678</c:v>
                </c:pt>
                <c:pt idx="37">
                  <c:v>43709</c:v>
                </c:pt>
              </c:numCache>
            </c:numRef>
          </c:cat>
          <c:val>
            <c:numRef>
              <c:f>Hoja1!$I$13:$AU$13</c:f>
              <c:numCache>
                <c:formatCode>#,##0.00</c:formatCode>
                <c:ptCount val="39"/>
                <c:pt idx="0">
                  <c:v>7.6343534399999982</c:v>
                </c:pt>
                <c:pt idx="1">
                  <c:v>7.4523173699999994</c:v>
                </c:pt>
                <c:pt idx="2">
                  <c:v>7.6685124199999981</c:v>
                </c:pt>
                <c:pt idx="3">
                  <c:v>8.1409300100000017</c:v>
                </c:pt>
                <c:pt idx="4">
                  <c:v>8.1066699500000006</c:v>
                </c:pt>
                <c:pt idx="5">
                  <c:v>8.9643996800000014</c:v>
                </c:pt>
                <c:pt idx="6">
                  <c:v>8.4226536000000021</c:v>
                </c:pt>
                <c:pt idx="7">
                  <c:v>7.232710739999999</c:v>
                </c:pt>
                <c:pt idx="8">
                  <c:v>7.263736579999998</c:v>
                </c:pt>
                <c:pt idx="9">
                  <c:v>7.2919002099999988</c:v>
                </c:pt>
                <c:pt idx="10">
                  <c:v>9.6196193500000007</c:v>
                </c:pt>
                <c:pt idx="11">
                  <c:v>10.955033630000003</c:v>
                </c:pt>
                <c:pt idx="12">
                  <c:v>11.060292340000002</c:v>
                </c:pt>
                <c:pt idx="13">
                  <c:v>8.6615679700000001</c:v>
                </c:pt>
                <c:pt idx="14">
                  <c:v>11.158964660000001</c:v>
                </c:pt>
                <c:pt idx="15">
                  <c:v>11.314161619999998</c:v>
                </c:pt>
                <c:pt idx="16">
                  <c:v>10.70778252</c:v>
                </c:pt>
                <c:pt idx="17">
                  <c:v>11.120424530000003</c:v>
                </c:pt>
                <c:pt idx="18">
                  <c:v>10.245755789999999</c:v>
                </c:pt>
                <c:pt idx="19">
                  <c:v>10.524518079999998</c:v>
                </c:pt>
                <c:pt idx="20">
                  <c:v>10.374248789999999</c:v>
                </c:pt>
                <c:pt idx="21">
                  <c:v>10.332739310000003</c:v>
                </c:pt>
                <c:pt idx="22">
                  <c:v>11.909689970000004</c:v>
                </c:pt>
                <c:pt idx="23">
                  <c:v>11.105119520000002</c:v>
                </c:pt>
                <c:pt idx="24">
                  <c:v>12.510181680000001</c:v>
                </c:pt>
                <c:pt idx="25">
                  <c:v>12.12947737</c:v>
                </c:pt>
                <c:pt idx="26">
                  <c:v>13.396660370000001</c:v>
                </c:pt>
                <c:pt idx="27">
                  <c:v>13.27535911</c:v>
                </c:pt>
                <c:pt idx="28">
                  <c:v>11.871743280000002</c:v>
                </c:pt>
                <c:pt idx="29">
                  <c:v>12.170494560000002</c:v>
                </c:pt>
                <c:pt idx="30">
                  <c:v>8.3736746400000026</c:v>
                </c:pt>
                <c:pt idx="31">
                  <c:v>7.30615332</c:v>
                </c:pt>
                <c:pt idx="32">
                  <c:v>9.3318286799999992</c:v>
                </c:pt>
                <c:pt idx="33">
                  <c:v>11.351052120000002</c:v>
                </c:pt>
                <c:pt idx="34">
                  <c:v>7.7049838799999977</c:v>
                </c:pt>
                <c:pt idx="35">
                  <c:v>7.2540091200000001</c:v>
                </c:pt>
                <c:pt idx="36">
                  <c:v>9.3050330400000032</c:v>
                </c:pt>
                <c:pt idx="37">
                  <c:v>9.7172026799999998</c:v>
                </c:pt>
                <c:pt idx="38">
                  <c:v>10.441655399999998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98-FB4A-A45F-4B969B989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939664"/>
        <c:axId val="760938096"/>
      </c:lineChart>
      <c:lineChart>
        <c:grouping val="standard"/>
        <c:varyColors val="0"/>
        <c:ser>
          <c:idx val="3"/>
          <c:order val="2"/>
          <c:tx>
            <c:strRef>
              <c:f>Hoja1!$A$14</c:f>
              <c:strCache>
                <c:ptCount val="1"/>
                <c:pt idx="0">
                  <c:v>Total Aporte al FPIEEH (Acumulado)</c:v>
                </c:pt>
              </c:strCache>
              <c:extLst xmlns:c15="http://schemas.microsoft.com/office/drawing/2012/chart"/>
            </c:strRef>
          </c:tx>
          <c:spPr>
            <a:ln w="31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FF0000"/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4350683865358228E-3"/>
                  <c:y val="5.5893081962143536E-2"/>
                </c:manualLayout>
              </c:layout>
              <c:numFmt formatCode="#,##0.0" sourceLinked="0"/>
              <c:spPr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98-FB4A-A45F-4B969B9899B1}"/>
                </c:ext>
              </c:extLst>
            </c:dLbl>
            <c:dLbl>
              <c:idx val="38"/>
              <c:layout>
                <c:manualLayout>
                  <c:x val="-7.9365843433941832E-2"/>
                  <c:y val="-4.4714465569714812E-2"/>
                </c:manualLayout>
              </c:layout>
              <c:numFmt formatCode="#,##0.0" sourceLinked="0"/>
              <c:spPr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B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E98-FB4A-A45F-4B969B9899B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Hoja1!$I$10:$AU$10</c:f>
              <c:numCache>
                <c:formatCode>mmm\-yy</c:formatCode>
                <c:ptCount val="39"/>
                <c:pt idx="0">
                  <c:v>42583</c:v>
                </c:pt>
                <c:pt idx="1">
                  <c:v>42614</c:v>
                </c:pt>
                <c:pt idx="2">
                  <c:v>42644</c:v>
                </c:pt>
                <c:pt idx="3">
                  <c:v>42675</c:v>
                </c:pt>
                <c:pt idx="4">
                  <c:v>42705</c:v>
                </c:pt>
                <c:pt idx="5">
                  <c:v>42736</c:v>
                </c:pt>
                <c:pt idx="6">
                  <c:v>42767</c:v>
                </c:pt>
                <c:pt idx="7">
                  <c:v>42795</c:v>
                </c:pt>
                <c:pt idx="8">
                  <c:v>42826</c:v>
                </c:pt>
                <c:pt idx="9">
                  <c:v>42856</c:v>
                </c:pt>
                <c:pt idx="10">
                  <c:v>42887</c:v>
                </c:pt>
                <c:pt idx="11">
                  <c:v>42917</c:v>
                </c:pt>
                <c:pt idx="12">
                  <c:v>42948</c:v>
                </c:pt>
                <c:pt idx="13">
                  <c:v>42979</c:v>
                </c:pt>
                <c:pt idx="14">
                  <c:v>43009</c:v>
                </c:pt>
                <c:pt idx="15">
                  <c:v>43040</c:v>
                </c:pt>
                <c:pt idx="16">
                  <c:v>43070</c:v>
                </c:pt>
                <c:pt idx="17">
                  <c:v>43101</c:v>
                </c:pt>
                <c:pt idx="18">
                  <c:v>43132</c:v>
                </c:pt>
                <c:pt idx="19">
                  <c:v>43160</c:v>
                </c:pt>
                <c:pt idx="20">
                  <c:v>43191</c:v>
                </c:pt>
                <c:pt idx="21">
                  <c:v>43221</c:v>
                </c:pt>
                <c:pt idx="22">
                  <c:v>43252</c:v>
                </c:pt>
                <c:pt idx="23">
                  <c:v>43282</c:v>
                </c:pt>
                <c:pt idx="24">
                  <c:v>43313</c:v>
                </c:pt>
                <c:pt idx="25">
                  <c:v>43344</c:v>
                </c:pt>
                <c:pt idx="26">
                  <c:v>43374</c:v>
                </c:pt>
                <c:pt idx="27">
                  <c:v>43405</c:v>
                </c:pt>
                <c:pt idx="28">
                  <c:v>43435</c:v>
                </c:pt>
                <c:pt idx="29">
                  <c:v>43466</c:v>
                </c:pt>
                <c:pt idx="30">
                  <c:v>43497</c:v>
                </c:pt>
                <c:pt idx="31">
                  <c:v>43525</c:v>
                </c:pt>
                <c:pt idx="32">
                  <c:v>43556</c:v>
                </c:pt>
                <c:pt idx="33">
                  <c:v>43586</c:v>
                </c:pt>
                <c:pt idx="34">
                  <c:v>43617</c:v>
                </c:pt>
                <c:pt idx="35">
                  <c:v>43647</c:v>
                </c:pt>
                <c:pt idx="36">
                  <c:v>43678</c:v>
                </c:pt>
                <c:pt idx="37">
                  <c:v>43709</c:v>
                </c:pt>
                <c:pt idx="38">
                  <c:v>43739</c:v>
                </c:pt>
              </c:numCache>
            </c:numRef>
          </c:cat>
          <c:val>
            <c:numRef>
              <c:f>Hoja1!$I$14:$AU$14</c:f>
              <c:numCache>
                <c:formatCode>#,##0.00</c:formatCode>
                <c:ptCount val="39"/>
                <c:pt idx="0">
                  <c:v>76.837278359999985</c:v>
                </c:pt>
                <c:pt idx="1">
                  <c:v>84.289595730000002</c:v>
                </c:pt>
                <c:pt idx="2">
                  <c:v>91.958108149999987</c:v>
                </c:pt>
                <c:pt idx="3">
                  <c:v>100.09903816000001</c:v>
                </c:pt>
                <c:pt idx="4">
                  <c:v>108.20570810999997</c:v>
                </c:pt>
                <c:pt idx="5">
                  <c:v>117.17010778999999</c:v>
                </c:pt>
                <c:pt idx="6">
                  <c:v>125.59276139000001</c:v>
                </c:pt>
                <c:pt idx="7">
                  <c:v>132.82547213000001</c:v>
                </c:pt>
                <c:pt idx="8">
                  <c:v>140.08920871000001</c:v>
                </c:pt>
                <c:pt idx="9">
                  <c:v>147.38110892000003</c:v>
                </c:pt>
                <c:pt idx="10">
                  <c:v>157.00072827</c:v>
                </c:pt>
                <c:pt idx="11">
                  <c:v>167.9557619</c:v>
                </c:pt>
                <c:pt idx="12">
                  <c:v>179.01605423999996</c:v>
                </c:pt>
                <c:pt idx="13">
                  <c:v>187.67762220999998</c:v>
                </c:pt>
                <c:pt idx="14">
                  <c:v>198.83658687000002</c:v>
                </c:pt>
                <c:pt idx="15">
                  <c:v>210.15074849000004</c:v>
                </c:pt>
                <c:pt idx="16">
                  <c:v>220.85853101000004</c:v>
                </c:pt>
                <c:pt idx="17">
                  <c:v>231.97895553999999</c:v>
                </c:pt>
                <c:pt idx="18">
                  <c:v>242.22471132999999</c:v>
                </c:pt>
                <c:pt idx="19">
                  <c:v>252.74922941</c:v>
                </c:pt>
                <c:pt idx="20">
                  <c:v>263.12347819999997</c:v>
                </c:pt>
                <c:pt idx="21">
                  <c:v>273.45621750999999</c:v>
                </c:pt>
                <c:pt idx="22">
                  <c:v>285.36590748000003</c:v>
                </c:pt>
                <c:pt idx="23">
                  <c:v>296.47102699999999</c:v>
                </c:pt>
                <c:pt idx="24">
                  <c:v>308.98120868000001</c:v>
                </c:pt>
                <c:pt idx="25">
                  <c:v>321.11068605000008</c:v>
                </c:pt>
                <c:pt idx="26">
                  <c:v>334.50734642000009</c:v>
                </c:pt>
                <c:pt idx="27">
                  <c:v>347.7827055300001</c:v>
                </c:pt>
                <c:pt idx="28">
                  <c:v>359.65444881000013</c:v>
                </c:pt>
                <c:pt idx="29">
                  <c:v>371.82494337000008</c:v>
                </c:pt>
                <c:pt idx="30">
                  <c:v>380.19861801000002</c:v>
                </c:pt>
                <c:pt idx="31">
                  <c:v>387.50477133000015</c:v>
                </c:pt>
                <c:pt idx="32">
                  <c:v>396.8366000100001</c:v>
                </c:pt>
                <c:pt idx="33">
                  <c:v>408.18765213000017</c:v>
                </c:pt>
                <c:pt idx="34">
                  <c:v>415.8926360100001</c:v>
                </c:pt>
                <c:pt idx="35">
                  <c:v>423.14664513000014</c:v>
                </c:pt>
                <c:pt idx="36">
                  <c:v>432.45167817000009</c:v>
                </c:pt>
                <c:pt idx="37">
                  <c:v>442.16888085000016</c:v>
                </c:pt>
                <c:pt idx="38">
                  <c:v>452.61053625000005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E98-FB4A-A45F-4B969B989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943192"/>
        <c:axId val="760943584"/>
      </c:lineChart>
      <c:dateAx>
        <c:axId val="76093966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8096"/>
        <c:crosses val="autoZero"/>
        <c:auto val="1"/>
        <c:lblOffset val="100"/>
        <c:baseTimeUnit val="months"/>
      </c:dateAx>
      <c:valAx>
        <c:axId val="760938096"/>
        <c:scaling>
          <c:orientation val="minMax"/>
          <c:max val="1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1" u="none" strike="noStrike" baseline="0">
                    <a:effectLst/>
                  </a:rPr>
                  <a:t>Aporte Mensual al  FPIEEH (MMUSD)</a:t>
                </a:r>
                <a:endParaRPr lang="es-BO" sz="1400" i="1"/>
              </a:p>
            </c:rich>
          </c:tx>
          <c:layout>
            <c:manualLayout>
              <c:xMode val="edge"/>
              <c:yMode val="edge"/>
              <c:x val="8.5521885521885558E-3"/>
              <c:y val="0.2187373562073449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9664"/>
        <c:crosses val="autoZero"/>
        <c:crossBetween val="between"/>
      </c:valAx>
      <c:valAx>
        <c:axId val="76094358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700"/>
                  <a:t>Recuros</a:t>
                </a:r>
                <a:r>
                  <a:rPr lang="en-US" sz="700" baseline="0"/>
                  <a:t> </a:t>
                </a:r>
                <a:r>
                  <a:rPr lang="en-US" sz="700"/>
                  <a:t>Acumulado</a:t>
                </a:r>
                <a:r>
                  <a:rPr lang="en-US" sz="700" baseline="0"/>
                  <a:t> en el FPIEEH (MMUSD) </a:t>
                </a:r>
                <a:endParaRPr lang="en-US" sz="700"/>
              </a:p>
            </c:rich>
          </c:tx>
          <c:layout>
            <c:manualLayout>
              <c:xMode val="edge"/>
              <c:yMode val="edge"/>
              <c:x val="0.96676397306397321"/>
              <c:y val="0.1881918602655346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3192"/>
        <c:crosses val="max"/>
        <c:crossBetween val="between"/>
        <c:minorUnit val="50"/>
      </c:valAx>
      <c:dateAx>
        <c:axId val="76094319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76094358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8185199859058119E-2"/>
          <c:y val="0.92826408997113796"/>
          <c:w val="0.96778440864770721"/>
          <c:h val="4.93786772440045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s-BO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0A-0A4D-BE56-F1BEB1F99A9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0A-0A4D-BE56-F1BEB1F99A9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0A-0A4D-BE56-F1BEB1F99A9F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0A-0A4D-BE56-F1BEB1F99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33392"/>
        <c:axId val="760943976"/>
      </c:barChart>
      <c:catAx>
        <c:axId val="76093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3976"/>
        <c:crosses val="autoZero"/>
        <c:auto val="1"/>
        <c:lblAlgn val="ctr"/>
        <c:lblOffset val="100"/>
        <c:noMultiLvlLbl val="0"/>
      </c:catAx>
      <c:valAx>
        <c:axId val="76094397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430904881384103E-2"/>
          <c:y val="3.6926838045953481E-2"/>
          <c:w val="0.84281295796715916"/>
          <c:h val="0.8174883813282201"/>
        </c:manualLayout>
      </c:layout>
      <c:lineChart>
        <c:grouping val="standard"/>
        <c:varyColors val="0"/>
        <c:ser>
          <c:idx val="0"/>
          <c:order val="0"/>
          <c:tx>
            <c:strRef>
              <c:f>'[00. GRAFICOS DIAGNOSTICO.xlsx]PRECIO'!$B$24</c:f>
              <c:strCache>
                <c:ptCount val="1"/>
                <c:pt idx="0">
                  <c:v>Argentina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DIAGNOSTICO.xlsx]PRECIO'!$C$24:$U$24</c:f>
              <c:numCache>
                <c:formatCode>0.0</c:formatCode>
                <c:ptCount val="19"/>
                <c:pt idx="0">
                  <c:v>1</c:v>
                </c:pt>
                <c:pt idx="1">
                  <c:v>0.9</c:v>
                </c:pt>
                <c:pt idx="2">
                  <c:v>0.60000000000000042</c:v>
                </c:pt>
                <c:pt idx="3">
                  <c:v>1</c:v>
                </c:pt>
                <c:pt idx="4">
                  <c:v>2.5</c:v>
                </c:pt>
                <c:pt idx="5">
                  <c:v>4.2</c:v>
                </c:pt>
                <c:pt idx="6">
                  <c:v>5.2</c:v>
                </c:pt>
                <c:pt idx="7">
                  <c:v>8.5</c:v>
                </c:pt>
                <c:pt idx="8">
                  <c:v>5.9</c:v>
                </c:pt>
                <c:pt idx="9">
                  <c:v>7.3</c:v>
                </c:pt>
                <c:pt idx="10">
                  <c:v>9.3000000000000007</c:v>
                </c:pt>
                <c:pt idx="11">
                  <c:v>10.9</c:v>
                </c:pt>
                <c:pt idx="12">
                  <c:v>10.4</c:v>
                </c:pt>
                <c:pt idx="13">
                  <c:v>10.1</c:v>
                </c:pt>
                <c:pt idx="14">
                  <c:v>6.2</c:v>
                </c:pt>
                <c:pt idx="15">
                  <c:v>3.5</c:v>
                </c:pt>
                <c:pt idx="16">
                  <c:v>4.8</c:v>
                </c:pt>
                <c:pt idx="17">
                  <c:v>6.2404999999999999</c:v>
                </c:pt>
                <c:pt idx="18">
                  <c:v>6.7378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CE-D74C-8C20-94EF7245020A}"/>
            </c:ext>
          </c:extLst>
        </c:ser>
        <c:ser>
          <c:idx val="1"/>
          <c:order val="1"/>
          <c:tx>
            <c:strRef>
              <c:f>'[00. GRAFICOS DIAGNOSTICO.xlsx]PRECIO'!$B$25</c:f>
              <c:strCache>
                <c:ptCount val="1"/>
                <c:pt idx="0">
                  <c:v>Brasil (GSA)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DIAGNOSTICO.xlsx]PRECIO'!$C$25:$U$25</c:f>
              <c:numCache>
                <c:formatCode>0.0</c:formatCode>
                <c:ptCount val="19"/>
                <c:pt idx="0">
                  <c:v>1.6</c:v>
                </c:pt>
                <c:pt idx="1">
                  <c:v>1.5</c:v>
                </c:pt>
                <c:pt idx="2">
                  <c:v>1.9000000000000001</c:v>
                </c:pt>
                <c:pt idx="3">
                  <c:v>2</c:v>
                </c:pt>
                <c:pt idx="4">
                  <c:v>2.6</c:v>
                </c:pt>
                <c:pt idx="5">
                  <c:v>3.8</c:v>
                </c:pt>
                <c:pt idx="6">
                  <c:v>4.0999999999999996</c:v>
                </c:pt>
                <c:pt idx="7">
                  <c:v>6.7</c:v>
                </c:pt>
                <c:pt idx="8">
                  <c:v>5</c:v>
                </c:pt>
                <c:pt idx="9">
                  <c:v>6</c:v>
                </c:pt>
                <c:pt idx="10">
                  <c:v>7.7</c:v>
                </c:pt>
                <c:pt idx="11">
                  <c:v>9.2000000000000011</c:v>
                </c:pt>
                <c:pt idx="12">
                  <c:v>9</c:v>
                </c:pt>
                <c:pt idx="13">
                  <c:v>8.3000000000000007</c:v>
                </c:pt>
                <c:pt idx="14">
                  <c:v>5.4</c:v>
                </c:pt>
                <c:pt idx="15">
                  <c:v>3.1</c:v>
                </c:pt>
                <c:pt idx="16">
                  <c:v>3.9</c:v>
                </c:pt>
                <c:pt idx="17">
                  <c:v>5.1079999999999961</c:v>
                </c:pt>
                <c:pt idx="18">
                  <c:v>5.5566000000000004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CE-D74C-8C20-94EF7245020A}"/>
            </c:ext>
          </c:extLst>
        </c:ser>
        <c:ser>
          <c:idx val="2"/>
          <c:order val="2"/>
          <c:tx>
            <c:strRef>
              <c:f>'[00. GRAFICOS DIAGNOSTICO.xlsx]PRECIO'!$B$26</c:f>
              <c:strCache>
                <c:ptCount val="1"/>
                <c:pt idx="0">
                  <c:v>M. Interno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'[00. GRAFICOS DIAGNOSTICO.xlsx]PRECIO'!$C$23:$U$23</c:f>
              <c:strCache>
                <c:ptCount val="19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2019(*)</c:v>
                </c:pt>
              </c:strCache>
            </c:strRef>
          </c:cat>
          <c:val>
            <c:numRef>
              <c:f>'[00. GRAFICOS DIAGNOSTICO.xlsx]PRECIO'!$C$26:$U$26</c:f>
              <c:numCache>
                <c:formatCode>0.0</c:formatCode>
                <c:ptCount val="19"/>
                <c:pt idx="0">
                  <c:v>1.1000000000000001</c:v>
                </c:pt>
                <c:pt idx="1">
                  <c:v>1.1000000000000001</c:v>
                </c:pt>
                <c:pt idx="2">
                  <c:v>1.1000000000000001</c:v>
                </c:pt>
                <c:pt idx="3">
                  <c:v>1.1000000000000001</c:v>
                </c:pt>
                <c:pt idx="4">
                  <c:v>1</c:v>
                </c:pt>
                <c:pt idx="5">
                  <c:v>0.9</c:v>
                </c:pt>
                <c:pt idx="6">
                  <c:v>0.9</c:v>
                </c:pt>
                <c:pt idx="7">
                  <c:v>1.1000000000000001</c:v>
                </c:pt>
                <c:pt idx="8">
                  <c:v>1.2</c:v>
                </c:pt>
                <c:pt idx="9">
                  <c:v>1.2</c:v>
                </c:pt>
                <c:pt idx="10">
                  <c:v>1.2</c:v>
                </c:pt>
                <c:pt idx="11">
                  <c:v>1.1000000000000001</c:v>
                </c:pt>
                <c:pt idx="12">
                  <c:v>1.1000000000000001</c:v>
                </c:pt>
                <c:pt idx="13">
                  <c:v>1.2</c:v>
                </c:pt>
                <c:pt idx="14">
                  <c:v>1.1000000000000001</c:v>
                </c:pt>
                <c:pt idx="15">
                  <c:v>1.1000000000000001</c:v>
                </c:pt>
                <c:pt idx="16">
                  <c:v>1.1000000000000001</c:v>
                </c:pt>
                <c:pt idx="17">
                  <c:v>1.1073</c:v>
                </c:pt>
                <c:pt idx="18">
                  <c:v>1.0546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CE-D74C-8C20-94EF72450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0933784"/>
        <c:axId val="760942408"/>
      </c:lineChart>
      <c:catAx>
        <c:axId val="76093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2408"/>
        <c:crosses val="autoZero"/>
        <c:auto val="1"/>
        <c:lblAlgn val="ctr"/>
        <c:lblOffset val="100"/>
        <c:noMultiLvlLbl val="0"/>
      </c:catAx>
      <c:valAx>
        <c:axId val="76094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3784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88493511818015802"/>
          <c:y val="0.37321178695127383"/>
          <c:w val="0.11506488181984195"/>
          <c:h val="0.19697165537860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s-BO"/>
    </a:p>
  </c:txPr>
  <c:externalData r:id="rId3">
    <c:autoUpdate val="0"/>
  </c:externalData>
  <c:userShapes r:id="rId4"/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60-4B4E-9D5B-F55FB1DC1D8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60-4B4E-9D5B-F55FB1DC1D8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60-4B4E-9D5B-F55FB1DC1D82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60-4B4E-9D5B-F55FB1DC1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34176"/>
        <c:axId val="760934568"/>
      </c:barChart>
      <c:catAx>
        <c:axId val="76093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4568"/>
        <c:crosses val="autoZero"/>
        <c:auto val="1"/>
        <c:lblAlgn val="ctr"/>
        <c:lblOffset val="100"/>
        <c:noMultiLvlLbl val="0"/>
      </c:catAx>
      <c:valAx>
        <c:axId val="76093456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A3-034A-BF7C-B0E97470685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A3-034A-BF7C-B0E97470685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A3-034A-BF7C-B0E974706855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A3-034A-BF7C-B0E974706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44368"/>
        <c:axId val="760934960"/>
      </c:barChart>
      <c:catAx>
        <c:axId val="76094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4960"/>
        <c:crosses val="autoZero"/>
        <c:auto val="1"/>
        <c:lblAlgn val="ctr"/>
        <c:lblOffset val="100"/>
        <c:noMultiLvlLbl val="0"/>
      </c:catAx>
      <c:valAx>
        <c:axId val="7609349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41"/>
          <c:y val="5.879629629629645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1D-904D-8CD3-49EA4D9DCE1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1D-904D-8CD3-49EA4D9DCE1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01D-904D-8CD3-49EA4D9DCE19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46.161453767272036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46.132192720386875</c:v>
                </c:pt>
                <c:pt idx="8">
                  <c:v>49.841690293680074</c:v>
                </c:pt>
                <c:pt idx="9">
                  <c:v>56.670328204320114</c:v>
                </c:pt>
                <c:pt idx="10">
                  <c:v>64.444769875616458</c:v>
                </c:pt>
                <c:pt idx="11">
                  <c:v>67.818086546323585</c:v>
                </c:pt>
                <c:pt idx="12">
                  <c:v>67.178455367192541</c:v>
                </c:pt>
                <c:pt idx="13">
                  <c:v>64.63040199540248</c:v>
                </c:pt>
                <c:pt idx="14">
                  <c:v>62.695596449430212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1D-904D-8CD3-49EA4D9DC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44760"/>
        <c:axId val="760935352"/>
      </c:barChart>
      <c:catAx>
        <c:axId val="76094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35352"/>
        <c:crosses val="autoZero"/>
        <c:auto val="1"/>
        <c:lblAlgn val="ctr"/>
        <c:lblOffset val="100"/>
        <c:noMultiLvlLbl val="0"/>
      </c:catAx>
      <c:valAx>
        <c:axId val="76093535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4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Probadas (P1)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Hoja1!$A$2:$A$13</c:f>
              <c:numCache>
                <c:formatCode>General</c:formatCode>
                <c:ptCount val="3"/>
                <c:pt idx="0">
                  <c:v>2009</c:v>
                </c:pt>
                <c:pt idx="1">
                  <c:v>2013</c:v>
                </c:pt>
                <c:pt idx="2">
                  <c:v>2017</c:v>
                </c:pt>
              </c:numCache>
            </c:numRef>
          </c:cat>
          <c:val>
            <c:numRef>
              <c:f>Hoja1!$B$2:$B$13</c:f>
              <c:numCache>
                <c:formatCode>General</c:formatCode>
                <c:ptCount val="3"/>
                <c:pt idx="0">
                  <c:v>9.94</c:v>
                </c:pt>
                <c:pt idx="1">
                  <c:v>10.450000000000006</c:v>
                </c:pt>
                <c:pt idx="2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2A-7149-A038-EC8F11AC1BD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Probales (P2)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Hoja1!$A$2:$A$13</c:f>
              <c:numCache>
                <c:formatCode>General</c:formatCode>
                <c:ptCount val="3"/>
                <c:pt idx="0">
                  <c:v>2009</c:v>
                </c:pt>
                <c:pt idx="1">
                  <c:v>2013</c:v>
                </c:pt>
                <c:pt idx="2">
                  <c:v>2017</c:v>
                </c:pt>
              </c:numCache>
            </c:numRef>
          </c:cat>
          <c:val>
            <c:numRef>
              <c:f>Hoja1!$C$2:$C$13</c:f>
              <c:numCache>
                <c:formatCode>General</c:formatCode>
                <c:ptCount val="3"/>
                <c:pt idx="0">
                  <c:v>3.71</c:v>
                </c:pt>
                <c:pt idx="1">
                  <c:v>3.5</c:v>
                </c:pt>
                <c:pt idx="2">
                  <c:v>1.8000000000000007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2A-7149-A038-EC8F11AC1BD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Posibles (P3)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Hoja1!$A$2:$A$13</c:f>
              <c:numCache>
                <c:formatCode>General</c:formatCode>
                <c:ptCount val="3"/>
                <c:pt idx="0">
                  <c:v>2009</c:v>
                </c:pt>
                <c:pt idx="1">
                  <c:v>2013</c:v>
                </c:pt>
                <c:pt idx="2">
                  <c:v>2017</c:v>
                </c:pt>
              </c:numCache>
            </c:numRef>
          </c:cat>
          <c:val>
            <c:numRef>
              <c:f>Hoja1!$D$2:$D$13</c:f>
              <c:numCache>
                <c:formatCode>General</c:formatCode>
                <c:ptCount val="3"/>
                <c:pt idx="0">
                  <c:v>6.2700000000000014</c:v>
                </c:pt>
                <c:pt idx="1">
                  <c:v>4.1499999999999995</c:v>
                </c:pt>
                <c:pt idx="2">
                  <c:v>2.1999999999999993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2A-7149-A038-EC8F11AC1B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  <a:effectLst/>
          </c:spPr>
        </c:serLines>
        <c:axId val="768817104"/>
        <c:axId val="768817888"/>
      </c:barChart>
      <c:catAx>
        <c:axId val="76881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817888"/>
        <c:crosses val="autoZero"/>
        <c:auto val="1"/>
        <c:lblAlgn val="ctr"/>
        <c:lblOffset val="100"/>
        <c:noMultiLvlLbl val="0"/>
      </c:catAx>
      <c:valAx>
        <c:axId val="7688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TCF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881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CF-4D86-AC04-68956CB7445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CF-4D86-AC04-68956CB744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CF-4D86-AC04-68956CB7445F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CF-4D86-AC04-68956CB74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54168"/>
        <c:axId val="760956128"/>
      </c:barChart>
      <c:catAx>
        <c:axId val="76095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6128"/>
        <c:crosses val="autoZero"/>
        <c:auto val="1"/>
        <c:lblAlgn val="ctr"/>
        <c:lblOffset val="100"/>
        <c:noMultiLvlLbl val="0"/>
      </c:catAx>
      <c:valAx>
        <c:axId val="76095612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4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1200" dirty="0"/>
              <a:t>Inversión por tipo de proyecto</a:t>
            </a:r>
          </a:p>
          <a:p>
            <a:pPr>
              <a:defRPr sz="1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BO" sz="1200" dirty="0"/>
              <a:t>Expresado en MM de Dólares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9393105357434596E-2"/>
          <c:y val="0.14753114819885516"/>
          <c:w val="0.89033809289872301"/>
          <c:h val="0.613941863868687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Hoja1!$A$13</c:f>
              <c:strCache>
                <c:ptCount val="1"/>
                <c:pt idx="0">
                  <c:v>PLANTA DE AMONIACO-UREA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Hoja1!$B$12:$K$12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Hoja1!$B$13:$K$13</c:f>
              <c:numCache>
                <c:formatCode>#,##0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161.08500000000001</c:v>
                </c:pt>
                <c:pt idx="3">
                  <c:v>123.58199999999999</c:v>
                </c:pt>
                <c:pt idx="4">
                  <c:v>226.57299999999998</c:v>
                </c:pt>
                <c:pt idx="5">
                  <c:v>227.065</c:v>
                </c:pt>
                <c:pt idx="6">
                  <c:v>172.74299999999999</c:v>
                </c:pt>
                <c:pt idx="7">
                  <c:v>41.666000000000011</c:v>
                </c:pt>
                <c:pt idx="8">
                  <c:v>4.7770000000000001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F0-4A72-B217-456CFE710F76}"/>
            </c:ext>
          </c:extLst>
        </c:ser>
        <c:ser>
          <c:idx val="1"/>
          <c:order val="1"/>
          <c:tx>
            <c:strRef>
              <c:f>Hoja1!$A$14</c:f>
              <c:strCache>
                <c:ptCount val="1"/>
                <c:pt idx="0">
                  <c:v>PSL CARLOS VILLEGAS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Hoja1!$B$12:$K$12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Hoja1!$B$14:$K$14</c:f>
              <c:numCache>
                <c:formatCode>#,##0</c:formatCode>
                <c:ptCount val="10"/>
                <c:pt idx="0">
                  <c:v>4.0139999999999993</c:v>
                </c:pt>
                <c:pt idx="1">
                  <c:v>114.751</c:v>
                </c:pt>
                <c:pt idx="2">
                  <c:v>135.197</c:v>
                </c:pt>
                <c:pt idx="3">
                  <c:v>192.82600000000002</c:v>
                </c:pt>
                <c:pt idx="4">
                  <c:v>135.52600000000001</c:v>
                </c:pt>
                <c:pt idx="5">
                  <c:v>104.93400000000001</c:v>
                </c:pt>
                <c:pt idx="6">
                  <c:v>6.9409999999999998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F0-4A72-B217-456CFE710F76}"/>
            </c:ext>
          </c:extLst>
        </c:ser>
        <c:ser>
          <c:idx val="2"/>
          <c:order val="2"/>
          <c:tx>
            <c:strRef>
              <c:f>Hoja1!$A$15</c:f>
              <c:strCache>
                <c:ptCount val="1"/>
                <c:pt idx="0">
                  <c:v>PSL RIO GRANDE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Hoja1!$B$12:$K$12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Hoja1!$B$15:$K$15</c:f>
              <c:numCache>
                <c:formatCode>#,##0</c:formatCode>
                <c:ptCount val="10"/>
                <c:pt idx="0">
                  <c:v>4.1529999999999987</c:v>
                </c:pt>
                <c:pt idx="1">
                  <c:v>78.738</c:v>
                </c:pt>
                <c:pt idx="2">
                  <c:v>57.229000000000013</c:v>
                </c:pt>
                <c:pt idx="3">
                  <c:v>39.33</c:v>
                </c:pt>
                <c:pt idx="4">
                  <c:v>10.832000000000003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F0-4A72-B217-456CFE710F76}"/>
            </c:ext>
          </c:extLst>
        </c:ser>
        <c:ser>
          <c:idx val="3"/>
          <c:order val="3"/>
          <c:tx>
            <c:strRef>
              <c:f>Hoja1!$A$16</c:f>
              <c:strCache>
                <c:ptCount val="1"/>
                <c:pt idx="0">
                  <c:v>PLANTA GNL + 27 ESRS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Hoja1!$B$12:$K$12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Hoja1!$B$16:$K$16</c:f>
              <c:numCache>
                <c:formatCode>#,##0</c:formatCode>
                <c:ptCount val="10"/>
                <c:pt idx="0">
                  <c:v>0</c:v>
                </c:pt>
                <c:pt idx="1">
                  <c:v>2.024</c:v>
                </c:pt>
                <c:pt idx="2">
                  <c:v>0</c:v>
                </c:pt>
                <c:pt idx="3">
                  <c:v>49.172000000000004</c:v>
                </c:pt>
                <c:pt idx="4">
                  <c:v>51.118000000000002</c:v>
                </c:pt>
                <c:pt idx="5">
                  <c:v>58.310999999999993</c:v>
                </c:pt>
                <c:pt idx="6">
                  <c:v>38.799000000000014</c:v>
                </c:pt>
                <c:pt idx="7">
                  <c:v>8.3290000000000006</c:v>
                </c:pt>
                <c:pt idx="8">
                  <c:v>3.258</c:v>
                </c:pt>
                <c:pt idx="9">
                  <c:v>0.30700000000000005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F0-4A72-B217-456CFE710F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760948288"/>
        <c:axId val="760956912"/>
      </c:barChart>
      <c:catAx>
        <c:axId val="760948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AÑO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6912"/>
        <c:crosses val="autoZero"/>
        <c:auto val="1"/>
        <c:lblAlgn val="ctr"/>
        <c:lblOffset val="100"/>
        <c:noMultiLvlLbl val="0"/>
      </c:catAx>
      <c:valAx>
        <c:axId val="76095691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EXPRESADO EN MM DE DLS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945782623847903E-2"/>
          <c:y val="0.90761693986991365"/>
          <c:w val="0.93783963300846196"/>
          <c:h val="7.71997515675969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88-40B0-9E4D-B8E6D045F09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88-40B0-9E4D-B8E6D045F09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88-40B0-9E4D-B8E6D045F09D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D88-40B0-9E4D-B8E6D045F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51816"/>
        <c:axId val="760950248"/>
      </c:barChart>
      <c:catAx>
        <c:axId val="76095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0248"/>
        <c:crosses val="autoZero"/>
        <c:auto val="1"/>
        <c:lblAlgn val="ctr"/>
        <c:lblOffset val="100"/>
        <c:noMultiLvlLbl val="0"/>
      </c:catAx>
      <c:valAx>
        <c:axId val="76095024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  <c:userShapes r:id="rId2"/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40-49D7-AFD2-D4771604841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B40-49D7-AFD2-D4771604841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40-49D7-AFD2-D4771604841B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40-49D7-AFD2-D47716048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50640"/>
        <c:axId val="760949072"/>
      </c:barChart>
      <c:catAx>
        <c:axId val="76095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9072"/>
        <c:crosses val="autoZero"/>
        <c:auto val="1"/>
        <c:lblAlgn val="ctr"/>
        <c:lblOffset val="100"/>
        <c:noMultiLvlLbl val="0"/>
      </c:catAx>
      <c:valAx>
        <c:axId val="7609490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84-4280-B6A6-F64720CE430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84-4280-B6A6-F64720CE430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84-4280-B6A6-F64720CE430F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84-4280-B6A6-F64720CE4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45544"/>
        <c:axId val="760949856"/>
      </c:barChart>
      <c:catAx>
        <c:axId val="76094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9856"/>
        <c:crosses val="autoZero"/>
        <c:auto val="1"/>
        <c:lblAlgn val="ctr"/>
        <c:lblOffset val="100"/>
        <c:noMultiLvlLbl val="0"/>
      </c:catAx>
      <c:valAx>
        <c:axId val="7609498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45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50"/>
              <a:t>PRODUCCIÓN DE GAS NATURAL (MMmcd)</a:t>
            </a:r>
          </a:p>
        </c:rich>
      </c:tx>
      <c:layout>
        <c:manualLayout>
          <c:xMode val="edge"/>
          <c:yMode val="edge"/>
          <c:x val="0.31734655671296302"/>
          <c:y val="5.879629629629632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GAS!$T$2</c:f>
              <c:strCache>
                <c:ptCount val="1"/>
                <c:pt idx="0">
                  <c:v>PRODUCCION DE GAS NATURAL (MPC)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B1-4393-BA2C-38611BBEEFE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B1-4393-BA2C-38611BBEEF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9525" cap="flat" cmpd="sng" algn="ctr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B1-4393-BA2C-38611BBEEFEE}"/>
              </c:ext>
            </c:extLst>
          </c:dPt>
          <c:cat>
            <c:numRef>
              <c:f>GAS!$Y$11:$Y$27</c:f>
              <c:numCache>
                <c:formatCode>General</c:formatCode>
                <c:ptCount val="17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</c:numCache>
            </c:numRef>
          </c:cat>
          <c:val>
            <c:numRef>
              <c:f>GAS!$X$11:$X$27</c:f>
              <c:numCache>
                <c:formatCode>General</c:formatCode>
                <c:ptCount val="17"/>
                <c:pt idx="0">
                  <c:v>14.9</c:v>
                </c:pt>
                <c:pt idx="1">
                  <c:v>15.6</c:v>
                </c:pt>
                <c:pt idx="2">
                  <c:v>40.700000000000003</c:v>
                </c:pt>
                <c:pt idx="3">
                  <c:v>44.499564641272194</c:v>
                </c:pt>
                <c:pt idx="4">
                  <c:v>46.161453767272072</c:v>
                </c:pt>
                <c:pt idx="5">
                  <c:v>46.578063486538454</c:v>
                </c:pt>
                <c:pt idx="6">
                  <c:v>40.642816324206358</c:v>
                </c:pt>
                <c:pt idx="7">
                  <c:v>46.132192720386819</c:v>
                </c:pt>
                <c:pt idx="8">
                  <c:v>49.841690293680138</c:v>
                </c:pt>
                <c:pt idx="9">
                  <c:v>56.670328204320079</c:v>
                </c:pt>
                <c:pt idx="10">
                  <c:v>64.444769875616387</c:v>
                </c:pt>
                <c:pt idx="11">
                  <c:v>67.81808654632367</c:v>
                </c:pt>
                <c:pt idx="12">
                  <c:v>67.178455367192626</c:v>
                </c:pt>
                <c:pt idx="13">
                  <c:v>64.63040199540248</c:v>
                </c:pt>
                <c:pt idx="14">
                  <c:v>62.695596449430205</c:v>
                </c:pt>
                <c:pt idx="15">
                  <c:v>58.594215207730656</c:v>
                </c:pt>
                <c:pt idx="16">
                  <c:v>51.582828279948195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B1-4393-BA2C-38611BBEE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0955344"/>
        <c:axId val="760951032"/>
      </c:barChart>
      <c:catAx>
        <c:axId val="76095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1032"/>
        <c:crosses val="autoZero"/>
        <c:auto val="1"/>
        <c:lblAlgn val="ctr"/>
        <c:lblOffset val="100"/>
        <c:noMultiLvlLbl val="0"/>
      </c:catAx>
      <c:valAx>
        <c:axId val="7609510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5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  <c:userShapes r:id="rId4"/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CAPACIDAD DE REFINERIAS VS PRODUCCIÓN NACIONAL</a:t>
            </a:r>
          </a:p>
        </c:rich>
      </c:tx>
      <c:layout>
        <c:manualLayout>
          <c:xMode val="edge"/>
          <c:yMode val="edge"/>
          <c:x val="2.0802895421490136E-2"/>
          <c:y val="2.028863539277360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[Graficas.xlsx]Hoja1!$D$2</c:f>
              <c:strCache>
                <c:ptCount val="1"/>
                <c:pt idx="0">
                  <c:v>CAPACIDAD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[Graficas.xlsx]Hoja1!$D$7:$D$20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[Graficas.xlsx]Hoja1!$E$7:$E$20</c:f>
              <c:numCache>
                <c:formatCode>#,##0.00</c:formatCode>
                <c:ptCount val="14"/>
                <c:pt idx="0">
                  <c:v>51250</c:v>
                </c:pt>
                <c:pt idx="1">
                  <c:v>54450</c:v>
                </c:pt>
                <c:pt idx="2">
                  <c:v>68050</c:v>
                </c:pt>
                <c:pt idx="3">
                  <c:v>68050</c:v>
                </c:pt>
                <c:pt idx="4">
                  <c:v>68050</c:v>
                </c:pt>
                <c:pt idx="5">
                  <c:v>68050</c:v>
                </c:pt>
                <c:pt idx="6">
                  <c:v>68050</c:v>
                </c:pt>
                <c:pt idx="7">
                  <c:v>68050</c:v>
                </c:pt>
                <c:pt idx="8">
                  <c:v>68050</c:v>
                </c:pt>
                <c:pt idx="9">
                  <c:v>68050</c:v>
                </c:pt>
                <c:pt idx="10">
                  <c:v>68050</c:v>
                </c:pt>
                <c:pt idx="11">
                  <c:v>68050</c:v>
                </c:pt>
                <c:pt idx="12">
                  <c:v>68050</c:v>
                </c:pt>
                <c:pt idx="13">
                  <c:v>68050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4A-544F-ACF0-CF396D26F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60951424"/>
        <c:axId val="760956520"/>
      </c:barChart>
      <c:lineChart>
        <c:grouping val="standard"/>
        <c:varyColors val="0"/>
        <c:ser>
          <c:idx val="1"/>
          <c:order val="1"/>
          <c:tx>
            <c:strRef>
              <c:f>[Graficas.xlsx]Hoja1!$F$2</c:f>
              <c:strCache>
                <c:ptCount val="1"/>
                <c:pt idx="0">
                  <c:v>PRODUCCION LIQUIDOS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[Graficas.xlsx]Hoja1!$D$8:$D$14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[Graficas.xlsx]Hoja1!$F$7:$F$20</c:f>
              <c:numCache>
                <c:formatCode>#,##0.00</c:formatCode>
                <c:ptCount val="14"/>
                <c:pt idx="0">
                  <c:v>51630.400257506029</c:v>
                </c:pt>
                <c:pt idx="1">
                  <c:v>59226.866946088106</c:v>
                </c:pt>
                <c:pt idx="2">
                  <c:v>63092.59568814376</c:v>
                </c:pt>
                <c:pt idx="3">
                  <c:v>63092.59568814376</c:v>
                </c:pt>
                <c:pt idx="4">
                  <c:v>60819.475235590617</c:v>
                </c:pt>
                <c:pt idx="5">
                  <c:v>56674.474495945637</c:v>
                </c:pt>
                <c:pt idx="6">
                  <c:v>54421.318424761565</c:v>
                </c:pt>
                <c:pt idx="7">
                  <c:v>50818.795419680035</c:v>
                </c:pt>
                <c:pt idx="8">
                  <c:v>47526.724927124182</c:v>
                </c:pt>
                <c:pt idx="9">
                  <c:v>43764.637587823257</c:v>
                </c:pt>
                <c:pt idx="10">
                  <c:v>39604.608416775794</c:v>
                </c:pt>
                <c:pt idx="11">
                  <c:v>36181.794062818488</c:v>
                </c:pt>
                <c:pt idx="12">
                  <c:v>31989.780273496261</c:v>
                </c:pt>
                <c:pt idx="13">
                  <c:v>28531.573118482269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4A-544F-ACF0-CF396D26F5D5}"/>
            </c:ext>
          </c:extLst>
        </c:ser>
        <c:ser>
          <c:idx val="2"/>
          <c:order val="2"/>
          <c:tx>
            <c:strRef>
              <c:f>[Graficas.xlsx]Hoja1!$G$2</c:f>
              <c:strCache>
                <c:ptCount val="1"/>
                <c:pt idx="0">
                  <c:v>CARGA DE REFINERIA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</a:ln>
          </c:spPr>
          <c:marker>
            <c:symbol val="none"/>
          </c:marker>
          <c:dPt>
            <c:idx val="1"/>
            <c:bubble3D val="0"/>
            <c:spPr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214A-544F-ACF0-CF396D26F5D5}"/>
              </c:ext>
            </c:extLst>
          </c:dPt>
          <c:cat>
            <c:numRef>
              <c:f>[Graficas.xlsx]Hoja1!$D$8:$D$14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[Graficas.xlsx]Hoja1!$G$7:$G$14</c:f>
              <c:numCache>
                <c:formatCode>#,##0.00</c:formatCode>
                <c:ptCount val="8"/>
                <c:pt idx="0" formatCode="General">
                  <c:v>0</c:v>
                </c:pt>
                <c:pt idx="1">
                  <c:v>50898.416666666664</c:v>
                </c:pt>
                <c:pt idx="2">
                  <c:v>53996.583333333336</c:v>
                </c:pt>
                <c:pt idx="3">
                  <c:v>61052.333333333336</c:v>
                </c:pt>
                <c:pt idx="4">
                  <c:v>57531.666666666664</c:v>
                </c:pt>
                <c:pt idx="5">
                  <c:v>54656.666666666664</c:v>
                </c:pt>
                <c:pt idx="6">
                  <c:v>52752.083333333336</c:v>
                </c:pt>
                <c:pt idx="7">
                  <c:v>48575.5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14A-544F-ACF0-CF396D26F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951424"/>
        <c:axId val="760956520"/>
      </c:lineChart>
      <c:catAx>
        <c:axId val="76095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6520"/>
        <c:crosses val="autoZero"/>
        <c:auto val="1"/>
        <c:lblAlgn val="ctr"/>
        <c:lblOffset val="100"/>
        <c:noMultiLvlLbl val="0"/>
      </c:catAx>
      <c:valAx>
        <c:axId val="76095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BO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CRUDO</a:t>
            </a:r>
            <a:r>
              <a:rPr lang="es-ES" baseline="0"/>
              <a:t> PROCESADO</a:t>
            </a:r>
            <a:endParaRPr lang="es-E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CR!$B$1</c:f>
              <c:strCache>
                <c:ptCount val="1"/>
                <c:pt idx="0">
                  <c:v>RON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CR!$A$2:$A$22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CR!$B$2:$B$22</c:f>
              <c:numCache>
                <c:formatCode>#,##0.00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46634.840000000004</c:v>
                </c:pt>
                <c:pt idx="3">
                  <c:v>80511.61</c:v>
                </c:pt>
                <c:pt idx="4">
                  <c:v>83724.009999999995</c:v>
                </c:pt>
                <c:pt idx="5">
                  <c:v>64817.58</c:v>
                </c:pt>
                <c:pt idx="6">
                  <c:v>135761.15</c:v>
                </c:pt>
                <c:pt idx="7">
                  <c:v>189528.28999999998</c:v>
                </c:pt>
                <c:pt idx="8">
                  <c:v>178750.41</c:v>
                </c:pt>
                <c:pt idx="9">
                  <c:v>131726.94</c:v>
                </c:pt>
                <c:pt idx="10">
                  <c:v>161316.24000000005</c:v>
                </c:pt>
                <c:pt idx="11">
                  <c:v>172798.37</c:v>
                </c:pt>
                <c:pt idx="12">
                  <c:v>175950.77000000002</c:v>
                </c:pt>
                <c:pt idx="13">
                  <c:v>181417.78</c:v>
                </c:pt>
                <c:pt idx="14">
                  <c:v>167049.47</c:v>
                </c:pt>
                <c:pt idx="15">
                  <c:v>167380.44</c:v>
                </c:pt>
                <c:pt idx="16">
                  <c:v>162971.12</c:v>
                </c:pt>
                <c:pt idx="17">
                  <c:v>119309.14</c:v>
                </c:pt>
                <c:pt idx="18">
                  <c:v>118283.48999999999</c:v>
                </c:pt>
                <c:pt idx="19">
                  <c:v>112722.03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CF-4CD9-9B56-99F6368D45CA}"/>
            </c:ext>
          </c:extLst>
        </c:ser>
        <c:ser>
          <c:idx val="1"/>
          <c:order val="1"/>
          <c:tx>
            <c:strRef>
              <c:f>CR!$C$1</c:f>
              <c:strCache>
                <c:ptCount val="1"/>
                <c:pt idx="0">
                  <c:v>GUILLERMO ELDER BELL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CR!$A$2:$A$22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CR!$C$2:$C$22</c:f>
              <c:numCache>
                <c:formatCode>#,##0.0</c:formatCode>
                <c:ptCount val="20"/>
                <c:pt idx="0">
                  <c:v>804508.37099999981</c:v>
                </c:pt>
                <c:pt idx="1">
                  <c:v>778749.39999999979</c:v>
                </c:pt>
                <c:pt idx="2">
                  <c:v>821304.6</c:v>
                </c:pt>
                <c:pt idx="3">
                  <c:v>857636.4</c:v>
                </c:pt>
                <c:pt idx="4">
                  <c:v>928747.2</c:v>
                </c:pt>
                <c:pt idx="5">
                  <c:v>900555.9</c:v>
                </c:pt>
                <c:pt idx="6">
                  <c:v>945986.20000000019</c:v>
                </c:pt>
                <c:pt idx="7">
                  <c:v>988192.1999999996</c:v>
                </c:pt>
                <c:pt idx="8">
                  <c:v>1066279.7000000002</c:v>
                </c:pt>
                <c:pt idx="9">
                  <c:v>786304.10000000021</c:v>
                </c:pt>
                <c:pt idx="10">
                  <c:v>889689.50000000012</c:v>
                </c:pt>
                <c:pt idx="11">
                  <c:v>967084.6</c:v>
                </c:pt>
                <c:pt idx="12">
                  <c:v>1074114.7</c:v>
                </c:pt>
                <c:pt idx="13">
                  <c:v>1217707.3</c:v>
                </c:pt>
                <c:pt idx="14">
                  <c:v>1399285.6</c:v>
                </c:pt>
                <c:pt idx="15">
                  <c:v>1354024.8</c:v>
                </c:pt>
                <c:pt idx="16">
                  <c:v>1349974.9</c:v>
                </c:pt>
                <c:pt idx="17">
                  <c:v>1347378.1</c:v>
                </c:pt>
                <c:pt idx="18">
                  <c:v>1299557.2</c:v>
                </c:pt>
                <c:pt idx="19">
                  <c:v>1080520.9000000004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CF-4CD9-9B56-99F6368D45CA}"/>
            </c:ext>
          </c:extLst>
        </c:ser>
        <c:ser>
          <c:idx val="2"/>
          <c:order val="2"/>
          <c:tx>
            <c:strRef>
              <c:f>CR!$D$1</c:f>
              <c:strCache>
                <c:ptCount val="1"/>
                <c:pt idx="0">
                  <c:v>GUALBERTO VILLARROEL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CR!$A$2:$A$22</c:f>
              <c:numCache>
                <c:formatCode>General</c:formatCod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numCache>
            </c:numRef>
          </c:cat>
          <c:val>
            <c:numRef>
              <c:f>CR!$D$2:$D$22</c:f>
              <c:numCache>
                <c:formatCode>#,##0.0</c:formatCode>
                <c:ptCount val="20"/>
                <c:pt idx="0">
                  <c:v>944592.91999999981</c:v>
                </c:pt>
                <c:pt idx="1">
                  <c:v>990203.29999999958</c:v>
                </c:pt>
                <c:pt idx="2">
                  <c:v>1075671.3</c:v>
                </c:pt>
                <c:pt idx="3">
                  <c:v>1063290.9000000004</c:v>
                </c:pt>
                <c:pt idx="4">
                  <c:v>1275455</c:v>
                </c:pt>
                <c:pt idx="5">
                  <c:v>1419189</c:v>
                </c:pt>
                <c:pt idx="6">
                  <c:v>1377524</c:v>
                </c:pt>
                <c:pt idx="7">
                  <c:v>1404033.2</c:v>
                </c:pt>
                <c:pt idx="8">
                  <c:v>1468679</c:v>
                </c:pt>
                <c:pt idx="9">
                  <c:v>1470320.7000000002</c:v>
                </c:pt>
                <c:pt idx="10">
                  <c:v>1418456.3</c:v>
                </c:pt>
                <c:pt idx="11">
                  <c:v>1464569.7</c:v>
                </c:pt>
                <c:pt idx="12">
                  <c:v>1380618.7000000002</c:v>
                </c:pt>
                <c:pt idx="13">
                  <c:v>1563016.3</c:v>
                </c:pt>
                <c:pt idx="14">
                  <c:v>1566978.3</c:v>
                </c:pt>
                <c:pt idx="15">
                  <c:v>2007559.6</c:v>
                </c:pt>
                <c:pt idx="16">
                  <c:v>1844001.6000000003</c:v>
                </c:pt>
                <c:pt idx="17">
                  <c:v>1711659.3000000003</c:v>
                </c:pt>
                <c:pt idx="18">
                  <c:v>1642069.7000000002</c:v>
                </c:pt>
                <c:pt idx="19">
                  <c:v>1424708.6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CF-4CD9-9B56-99F6368D4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760957304"/>
        <c:axId val="760952600"/>
      </c:barChart>
      <c:catAx>
        <c:axId val="76095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2600"/>
        <c:crosses val="autoZero"/>
        <c:auto val="1"/>
        <c:lblAlgn val="ctr"/>
        <c:lblOffset val="100"/>
        <c:noMultiLvlLbl val="0"/>
      </c:catAx>
      <c:valAx>
        <c:axId val="76095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76095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BO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s-B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AE811C-1E96-42F4-949A-7CA97E2204D9}" type="doc">
      <dgm:prSet loTypeId="urn:microsoft.com/office/officeart/2005/8/layout/hProcess10#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02EF188-FF53-43FE-BDD3-25037359492B}">
      <dgm:prSet phldrT="[Texto]" custT="1"/>
      <dgm:spPr/>
      <dgm:t>
        <a:bodyPr/>
        <a:lstStyle/>
        <a:p>
          <a:r>
            <a:rPr lang="es-ES" sz="3600" dirty="0"/>
            <a:t>De la exportación de gas natural por gasoductos</a:t>
          </a:r>
          <a:endParaRPr lang="es-ES" sz="3900" dirty="0"/>
        </a:p>
      </dgm:t>
    </dgm:pt>
    <dgm:pt modelId="{803A0B82-AC7F-4D3C-9579-30B36DEF2378}" type="parTrans" cxnId="{21DB4186-445D-4018-A474-45CA6C6261E5}">
      <dgm:prSet/>
      <dgm:spPr/>
      <dgm:t>
        <a:bodyPr/>
        <a:lstStyle/>
        <a:p>
          <a:endParaRPr lang="es-ES"/>
        </a:p>
      </dgm:t>
    </dgm:pt>
    <dgm:pt modelId="{F95A09AB-A0C2-4BA1-A95A-46386B1E0F41}" type="sibTrans" cxnId="{21DB4186-445D-4018-A474-45CA6C6261E5}">
      <dgm:prSet/>
      <dgm:spPr>
        <a:solidFill>
          <a:srgbClr val="0070C0"/>
        </a:solidFill>
      </dgm:spPr>
      <dgm:t>
        <a:bodyPr/>
        <a:lstStyle/>
        <a:p>
          <a:endParaRPr lang="es-ES"/>
        </a:p>
      </dgm:t>
    </dgm:pt>
    <dgm:pt modelId="{9391DACE-7A14-40F7-B0BD-2EE1FD358090}">
      <dgm:prSet phldrT="[Texto]" custT="1"/>
      <dgm:spPr/>
      <dgm:t>
        <a:bodyPr/>
        <a:lstStyle/>
        <a:p>
          <a:r>
            <a:rPr lang="es-ES" sz="3600" dirty="0"/>
            <a:t>Al comercio internacional de LNG</a:t>
          </a:r>
        </a:p>
      </dgm:t>
    </dgm:pt>
    <dgm:pt modelId="{E2C7A5E3-6A31-4D4B-930E-EE85515127B1}" type="parTrans" cxnId="{62DA0D5E-B7A7-4665-8172-0D2EFDB587B2}">
      <dgm:prSet/>
      <dgm:spPr/>
      <dgm:t>
        <a:bodyPr/>
        <a:lstStyle/>
        <a:p>
          <a:endParaRPr lang="es-ES"/>
        </a:p>
      </dgm:t>
    </dgm:pt>
    <dgm:pt modelId="{6F69C451-C9BF-4718-A3F1-C8535FCEF329}" type="sibTrans" cxnId="{62DA0D5E-B7A7-4665-8172-0D2EFDB587B2}">
      <dgm:prSet/>
      <dgm:spPr/>
      <dgm:t>
        <a:bodyPr/>
        <a:lstStyle/>
        <a:p>
          <a:endParaRPr lang="es-ES"/>
        </a:p>
      </dgm:t>
    </dgm:pt>
    <dgm:pt modelId="{3CCC8A65-E4FC-46B4-87C6-5ACDCFFABA1E}" type="pres">
      <dgm:prSet presAssocID="{CEAE811C-1E96-42F4-949A-7CA97E2204D9}" presName="Name0" presStyleCnt="0">
        <dgm:presLayoutVars>
          <dgm:dir/>
          <dgm:resizeHandles val="exact"/>
        </dgm:presLayoutVars>
      </dgm:prSet>
      <dgm:spPr/>
    </dgm:pt>
    <dgm:pt modelId="{2BA64C98-E81D-4E65-AE52-D2A222E753CF}" type="pres">
      <dgm:prSet presAssocID="{302EF188-FF53-43FE-BDD3-25037359492B}" presName="composite" presStyleCnt="0"/>
      <dgm:spPr/>
    </dgm:pt>
    <dgm:pt modelId="{4D15CA8B-F204-44A1-BFFB-1A12807C3373}" type="pres">
      <dgm:prSet presAssocID="{302EF188-FF53-43FE-BDD3-25037359492B}" presName="imagSh" presStyleLbl="b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ED22973-60F4-4460-B5CA-EC972B569A50}" type="pres">
      <dgm:prSet presAssocID="{302EF188-FF53-43FE-BDD3-25037359492B}" presName="txNode" presStyleLbl="node1" presStyleIdx="0" presStyleCnt="2" custScaleX="100000" custScaleY="100000" custLinFactNeighborX="10632" custLinFactNeighborY="421">
        <dgm:presLayoutVars>
          <dgm:bulletEnabled val="1"/>
        </dgm:presLayoutVars>
      </dgm:prSet>
      <dgm:spPr/>
    </dgm:pt>
    <dgm:pt modelId="{9CE5F77C-80D5-43D5-93A4-F7DFB2E9D825}" type="pres">
      <dgm:prSet presAssocID="{F95A09AB-A0C2-4BA1-A95A-46386B1E0F41}" presName="sibTrans" presStyleLbl="sibTrans2D1" presStyleIdx="0" presStyleCnt="1" custScaleX="172391"/>
      <dgm:spPr/>
    </dgm:pt>
    <dgm:pt modelId="{7A2922E4-5057-450B-91AC-3B07BC5C9ACA}" type="pres">
      <dgm:prSet presAssocID="{F95A09AB-A0C2-4BA1-A95A-46386B1E0F41}" presName="connTx" presStyleLbl="sibTrans2D1" presStyleIdx="0" presStyleCnt="1"/>
      <dgm:spPr/>
    </dgm:pt>
    <dgm:pt modelId="{09A44C26-AB12-4545-A2F0-BFF75B1545E1}" type="pres">
      <dgm:prSet presAssocID="{9391DACE-7A14-40F7-B0BD-2EE1FD358090}" presName="composite" presStyleCnt="0"/>
      <dgm:spPr/>
    </dgm:pt>
    <dgm:pt modelId="{7E540CBD-D646-40DE-8CBA-C6413E8D7EAD}" type="pres">
      <dgm:prSet presAssocID="{9391DACE-7A14-40F7-B0BD-2EE1FD358090}" presName="imagSh" presStyleLbl="b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58A2266-418A-426C-8B96-C53649382656}" type="pres">
      <dgm:prSet presAssocID="{9391DACE-7A14-40F7-B0BD-2EE1FD358090}" presName="txNode" presStyleLbl="node1" presStyleIdx="1" presStyleCnt="2" custScaleX="100000" custScaleY="100000" custLinFactNeighborX="112" custLinFactNeighborY="14731">
        <dgm:presLayoutVars>
          <dgm:bulletEnabled val="1"/>
        </dgm:presLayoutVars>
      </dgm:prSet>
      <dgm:spPr/>
    </dgm:pt>
  </dgm:ptLst>
  <dgm:cxnLst>
    <dgm:cxn modelId="{62DA0D5E-B7A7-4665-8172-0D2EFDB587B2}" srcId="{CEAE811C-1E96-42F4-949A-7CA97E2204D9}" destId="{9391DACE-7A14-40F7-B0BD-2EE1FD358090}" srcOrd="1" destOrd="0" parTransId="{E2C7A5E3-6A31-4D4B-930E-EE85515127B1}" sibTransId="{6F69C451-C9BF-4718-A3F1-C8535FCEF329}"/>
    <dgm:cxn modelId="{FD009A72-5694-4CAB-BD28-4B27522AE245}" type="presOf" srcId="{F95A09AB-A0C2-4BA1-A95A-46386B1E0F41}" destId="{9CE5F77C-80D5-43D5-93A4-F7DFB2E9D825}" srcOrd="0" destOrd="0" presId="urn:microsoft.com/office/officeart/2005/8/layout/hProcess10#1"/>
    <dgm:cxn modelId="{E1EDF172-CE73-466C-BCC0-7250B1268906}" type="presOf" srcId="{CEAE811C-1E96-42F4-949A-7CA97E2204D9}" destId="{3CCC8A65-E4FC-46B4-87C6-5ACDCFFABA1E}" srcOrd="0" destOrd="0" presId="urn:microsoft.com/office/officeart/2005/8/layout/hProcess10#1"/>
    <dgm:cxn modelId="{05ABA57A-8C3F-447B-B94E-E6ABAECA236A}" type="presOf" srcId="{F95A09AB-A0C2-4BA1-A95A-46386B1E0F41}" destId="{7A2922E4-5057-450B-91AC-3B07BC5C9ACA}" srcOrd="1" destOrd="0" presId="urn:microsoft.com/office/officeart/2005/8/layout/hProcess10#1"/>
    <dgm:cxn modelId="{21DB4186-445D-4018-A474-45CA6C6261E5}" srcId="{CEAE811C-1E96-42F4-949A-7CA97E2204D9}" destId="{302EF188-FF53-43FE-BDD3-25037359492B}" srcOrd="0" destOrd="0" parTransId="{803A0B82-AC7F-4D3C-9579-30B36DEF2378}" sibTransId="{F95A09AB-A0C2-4BA1-A95A-46386B1E0F41}"/>
    <dgm:cxn modelId="{A8AC70D3-D121-406E-A773-DB8C3C1710BB}" type="presOf" srcId="{9391DACE-7A14-40F7-B0BD-2EE1FD358090}" destId="{E58A2266-418A-426C-8B96-C53649382656}" srcOrd="0" destOrd="0" presId="urn:microsoft.com/office/officeart/2005/8/layout/hProcess10#1"/>
    <dgm:cxn modelId="{8F509BFA-CFB0-43DC-AAFA-D0804B82B446}" type="presOf" srcId="{302EF188-FF53-43FE-BDD3-25037359492B}" destId="{FED22973-60F4-4460-B5CA-EC972B569A50}" srcOrd="0" destOrd="0" presId="urn:microsoft.com/office/officeart/2005/8/layout/hProcess10#1"/>
    <dgm:cxn modelId="{0456AB3B-3908-4550-BEA4-DBCF0F37DB1E}" type="presParOf" srcId="{3CCC8A65-E4FC-46B4-87C6-5ACDCFFABA1E}" destId="{2BA64C98-E81D-4E65-AE52-D2A222E753CF}" srcOrd="0" destOrd="0" presId="urn:microsoft.com/office/officeart/2005/8/layout/hProcess10#1"/>
    <dgm:cxn modelId="{7D48ED5E-084D-4CC6-B1CE-34152C01D8A1}" type="presParOf" srcId="{2BA64C98-E81D-4E65-AE52-D2A222E753CF}" destId="{4D15CA8B-F204-44A1-BFFB-1A12807C3373}" srcOrd="0" destOrd="0" presId="urn:microsoft.com/office/officeart/2005/8/layout/hProcess10#1"/>
    <dgm:cxn modelId="{6B7A80E4-4A9F-4B6F-9A95-CC75B982552F}" type="presParOf" srcId="{2BA64C98-E81D-4E65-AE52-D2A222E753CF}" destId="{FED22973-60F4-4460-B5CA-EC972B569A50}" srcOrd="1" destOrd="0" presId="urn:microsoft.com/office/officeart/2005/8/layout/hProcess10#1"/>
    <dgm:cxn modelId="{89EEA318-BA43-47DC-8A5A-E8412E1F10B4}" type="presParOf" srcId="{3CCC8A65-E4FC-46B4-87C6-5ACDCFFABA1E}" destId="{9CE5F77C-80D5-43D5-93A4-F7DFB2E9D825}" srcOrd="1" destOrd="0" presId="urn:microsoft.com/office/officeart/2005/8/layout/hProcess10#1"/>
    <dgm:cxn modelId="{C27923A6-06BC-404B-BF25-6A3BDFCC63F5}" type="presParOf" srcId="{9CE5F77C-80D5-43D5-93A4-F7DFB2E9D825}" destId="{7A2922E4-5057-450B-91AC-3B07BC5C9ACA}" srcOrd="0" destOrd="0" presId="urn:microsoft.com/office/officeart/2005/8/layout/hProcess10#1"/>
    <dgm:cxn modelId="{4A66AB96-F6FD-423E-A273-C55C73805A51}" type="presParOf" srcId="{3CCC8A65-E4FC-46B4-87C6-5ACDCFFABA1E}" destId="{09A44C26-AB12-4545-A2F0-BFF75B1545E1}" srcOrd="2" destOrd="0" presId="urn:microsoft.com/office/officeart/2005/8/layout/hProcess10#1"/>
    <dgm:cxn modelId="{14012800-75DA-47CC-8040-DF516D5FC6DE}" type="presParOf" srcId="{09A44C26-AB12-4545-A2F0-BFF75B1545E1}" destId="{7E540CBD-D646-40DE-8CBA-C6413E8D7EAD}" srcOrd="0" destOrd="0" presId="urn:microsoft.com/office/officeart/2005/8/layout/hProcess10#1"/>
    <dgm:cxn modelId="{2E4FA99D-5785-4316-A954-33F8E1A7AF6E}" type="presParOf" srcId="{09A44C26-AB12-4545-A2F0-BFF75B1545E1}" destId="{E58A2266-418A-426C-8B96-C53649382656}" srcOrd="1" destOrd="0" presId="urn:microsoft.com/office/officeart/2005/8/layout/hProcess10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91C99C-5429-4F29-B11A-45DD3D650FDD}" type="doc">
      <dgm:prSet loTypeId="urn:microsoft.com/office/officeart/2005/8/layout/hProcess10#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FF8CA2B-00B8-471D-A736-4F573CE17788}">
      <dgm:prSet phldrT="[Texto]"/>
      <dgm:spPr/>
      <dgm:t>
        <a:bodyPr/>
        <a:lstStyle/>
        <a:p>
          <a:r>
            <a:rPr lang="es-ES" dirty="0"/>
            <a:t>Producción de yacimientos convencionales</a:t>
          </a:r>
        </a:p>
      </dgm:t>
    </dgm:pt>
    <dgm:pt modelId="{20B3FE0E-788E-4A2F-AD20-3739A9616C43}" type="parTrans" cxnId="{E1A1B952-AC50-4810-9F23-E636E0C3899F}">
      <dgm:prSet/>
      <dgm:spPr/>
      <dgm:t>
        <a:bodyPr/>
        <a:lstStyle/>
        <a:p>
          <a:endParaRPr lang="es-ES"/>
        </a:p>
      </dgm:t>
    </dgm:pt>
    <dgm:pt modelId="{2178A859-1C42-4412-A8B2-34174452AF46}" type="sibTrans" cxnId="{E1A1B952-AC50-4810-9F23-E636E0C3899F}">
      <dgm:prSet/>
      <dgm:spPr/>
      <dgm:t>
        <a:bodyPr/>
        <a:lstStyle/>
        <a:p>
          <a:endParaRPr lang="es-ES"/>
        </a:p>
      </dgm:t>
    </dgm:pt>
    <dgm:pt modelId="{9FE492F3-78BA-4103-89E8-AE94D291BFC6}">
      <dgm:prSet phldrT="[Texto]"/>
      <dgm:spPr/>
      <dgm:t>
        <a:bodyPr/>
        <a:lstStyle/>
        <a:p>
          <a:r>
            <a:rPr lang="es-ES" dirty="0"/>
            <a:t>Producción de yacimientos no convencionales</a:t>
          </a:r>
        </a:p>
      </dgm:t>
    </dgm:pt>
    <dgm:pt modelId="{743B45A5-4325-4020-BB37-A03EF7E33925}" type="parTrans" cxnId="{9BAFEF36-7311-4782-865F-539230AB1820}">
      <dgm:prSet/>
      <dgm:spPr/>
      <dgm:t>
        <a:bodyPr/>
        <a:lstStyle/>
        <a:p>
          <a:endParaRPr lang="es-ES"/>
        </a:p>
      </dgm:t>
    </dgm:pt>
    <dgm:pt modelId="{F8B4022F-C848-4C29-80B3-D3DEFF695A68}" type="sibTrans" cxnId="{9BAFEF36-7311-4782-865F-539230AB1820}">
      <dgm:prSet/>
      <dgm:spPr/>
      <dgm:t>
        <a:bodyPr/>
        <a:lstStyle/>
        <a:p>
          <a:endParaRPr lang="es-ES"/>
        </a:p>
      </dgm:t>
    </dgm:pt>
    <dgm:pt modelId="{ED7773C2-1C11-4CFF-ACC0-108CE9B1F4CA}" type="pres">
      <dgm:prSet presAssocID="{DC91C99C-5429-4F29-B11A-45DD3D650FDD}" presName="Name0" presStyleCnt="0">
        <dgm:presLayoutVars>
          <dgm:dir/>
          <dgm:resizeHandles val="exact"/>
        </dgm:presLayoutVars>
      </dgm:prSet>
      <dgm:spPr/>
    </dgm:pt>
    <dgm:pt modelId="{C1A17BF4-DB50-40F9-9A33-59E1553EEE61}" type="pres">
      <dgm:prSet presAssocID="{4FF8CA2B-00B8-471D-A736-4F573CE17788}" presName="composite" presStyleCnt="0"/>
      <dgm:spPr/>
    </dgm:pt>
    <dgm:pt modelId="{C07339BA-A99D-47E9-99C9-1C3CDD7FF193}" type="pres">
      <dgm:prSet presAssocID="{4FF8CA2B-00B8-471D-A736-4F573CE17788}" presName="imagSh" presStyleLbl="b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BF2B6BC-264C-4A7A-8962-B5F19CBE80A3}" type="pres">
      <dgm:prSet presAssocID="{4FF8CA2B-00B8-471D-A736-4F573CE17788}" presName="txNode" presStyleLbl="node1" presStyleIdx="0" presStyleCnt="2" custScaleY="52179" custLinFactNeighborX="-1462" custLinFactNeighborY="10716">
        <dgm:presLayoutVars>
          <dgm:bulletEnabled val="1"/>
        </dgm:presLayoutVars>
      </dgm:prSet>
      <dgm:spPr/>
    </dgm:pt>
    <dgm:pt modelId="{9054D04C-3EF4-46A3-9B44-92F1E38E97C8}" type="pres">
      <dgm:prSet presAssocID="{2178A859-1C42-4412-A8B2-34174452AF46}" presName="sibTrans" presStyleLbl="sibTrans2D1" presStyleIdx="0" presStyleCnt="1" custFlipVert="1" custScaleX="15214" custScaleY="4943"/>
      <dgm:spPr/>
    </dgm:pt>
    <dgm:pt modelId="{DB19464F-1285-46BE-8D1E-6906F96C2892}" type="pres">
      <dgm:prSet presAssocID="{2178A859-1C42-4412-A8B2-34174452AF46}" presName="connTx" presStyleLbl="sibTrans2D1" presStyleIdx="0" presStyleCnt="1"/>
      <dgm:spPr/>
    </dgm:pt>
    <dgm:pt modelId="{860E2DFE-2E6C-4EA9-978B-650C4A48A36F}" type="pres">
      <dgm:prSet presAssocID="{9FE492F3-78BA-4103-89E8-AE94D291BFC6}" presName="composite" presStyleCnt="0"/>
      <dgm:spPr/>
    </dgm:pt>
    <dgm:pt modelId="{F809A75D-AE1B-4907-978F-E85D77BB9693}" type="pres">
      <dgm:prSet presAssocID="{9FE492F3-78BA-4103-89E8-AE94D291BFC6}" presName="imagSh" presStyleLbl="b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F190961-48B7-4B2D-871B-C2AAB3C92150}" type="pres">
      <dgm:prSet presAssocID="{9FE492F3-78BA-4103-89E8-AE94D291BFC6}" presName="txNode" presStyleLbl="node1" presStyleIdx="1" presStyleCnt="2" custScaleY="53309" custLinFactNeighborX="1462" custLinFactNeighborY="9823">
        <dgm:presLayoutVars>
          <dgm:bulletEnabled val="1"/>
        </dgm:presLayoutVars>
      </dgm:prSet>
      <dgm:spPr/>
    </dgm:pt>
  </dgm:ptLst>
  <dgm:cxnLst>
    <dgm:cxn modelId="{2D53BC1A-D97F-42B4-ABBB-83CE0D5455ED}" type="presOf" srcId="{9FE492F3-78BA-4103-89E8-AE94D291BFC6}" destId="{1F190961-48B7-4B2D-871B-C2AAB3C92150}" srcOrd="0" destOrd="0" presId="urn:microsoft.com/office/officeart/2005/8/layout/hProcess10#2"/>
    <dgm:cxn modelId="{9BAFEF36-7311-4782-865F-539230AB1820}" srcId="{DC91C99C-5429-4F29-B11A-45DD3D650FDD}" destId="{9FE492F3-78BA-4103-89E8-AE94D291BFC6}" srcOrd="1" destOrd="0" parTransId="{743B45A5-4325-4020-BB37-A03EF7E33925}" sibTransId="{F8B4022F-C848-4C29-80B3-D3DEFF695A68}"/>
    <dgm:cxn modelId="{00BB7937-5C1F-48E2-8BBE-72960694EB1F}" type="presOf" srcId="{DC91C99C-5429-4F29-B11A-45DD3D650FDD}" destId="{ED7773C2-1C11-4CFF-ACC0-108CE9B1F4CA}" srcOrd="0" destOrd="0" presId="urn:microsoft.com/office/officeart/2005/8/layout/hProcess10#2"/>
    <dgm:cxn modelId="{E1A1B952-AC50-4810-9F23-E636E0C3899F}" srcId="{DC91C99C-5429-4F29-B11A-45DD3D650FDD}" destId="{4FF8CA2B-00B8-471D-A736-4F573CE17788}" srcOrd="0" destOrd="0" parTransId="{20B3FE0E-788E-4A2F-AD20-3739A9616C43}" sibTransId="{2178A859-1C42-4412-A8B2-34174452AF46}"/>
    <dgm:cxn modelId="{FD03D386-A29D-4B1C-8F24-EC917159A559}" type="presOf" srcId="{4FF8CA2B-00B8-471D-A736-4F573CE17788}" destId="{5BF2B6BC-264C-4A7A-8962-B5F19CBE80A3}" srcOrd="0" destOrd="0" presId="urn:microsoft.com/office/officeart/2005/8/layout/hProcess10#2"/>
    <dgm:cxn modelId="{75CDA1B8-4A38-4AE2-8212-A69558595B2B}" type="presOf" srcId="{2178A859-1C42-4412-A8B2-34174452AF46}" destId="{9054D04C-3EF4-46A3-9B44-92F1E38E97C8}" srcOrd="0" destOrd="0" presId="urn:microsoft.com/office/officeart/2005/8/layout/hProcess10#2"/>
    <dgm:cxn modelId="{795D70DB-C2FA-4FCB-9AFF-BD7A6E9FB5E9}" type="presOf" srcId="{2178A859-1C42-4412-A8B2-34174452AF46}" destId="{DB19464F-1285-46BE-8D1E-6906F96C2892}" srcOrd="1" destOrd="0" presId="urn:microsoft.com/office/officeart/2005/8/layout/hProcess10#2"/>
    <dgm:cxn modelId="{CF084F78-49CF-41A2-92CF-18204021FE62}" type="presParOf" srcId="{ED7773C2-1C11-4CFF-ACC0-108CE9B1F4CA}" destId="{C1A17BF4-DB50-40F9-9A33-59E1553EEE61}" srcOrd="0" destOrd="0" presId="urn:microsoft.com/office/officeart/2005/8/layout/hProcess10#2"/>
    <dgm:cxn modelId="{B56FD236-A718-4FE4-BFD6-C92AE72E824B}" type="presParOf" srcId="{C1A17BF4-DB50-40F9-9A33-59E1553EEE61}" destId="{C07339BA-A99D-47E9-99C9-1C3CDD7FF193}" srcOrd="0" destOrd="0" presId="urn:microsoft.com/office/officeart/2005/8/layout/hProcess10#2"/>
    <dgm:cxn modelId="{161B9894-EF45-428C-96C6-D22BE17AFB3E}" type="presParOf" srcId="{C1A17BF4-DB50-40F9-9A33-59E1553EEE61}" destId="{5BF2B6BC-264C-4A7A-8962-B5F19CBE80A3}" srcOrd="1" destOrd="0" presId="urn:microsoft.com/office/officeart/2005/8/layout/hProcess10#2"/>
    <dgm:cxn modelId="{D7E09053-EC99-4634-B2CC-0FD827B20D91}" type="presParOf" srcId="{ED7773C2-1C11-4CFF-ACC0-108CE9B1F4CA}" destId="{9054D04C-3EF4-46A3-9B44-92F1E38E97C8}" srcOrd="1" destOrd="0" presId="urn:microsoft.com/office/officeart/2005/8/layout/hProcess10#2"/>
    <dgm:cxn modelId="{86B9AA3D-0FBF-4E99-9730-DFE012CD5328}" type="presParOf" srcId="{9054D04C-3EF4-46A3-9B44-92F1E38E97C8}" destId="{DB19464F-1285-46BE-8D1E-6906F96C2892}" srcOrd="0" destOrd="0" presId="urn:microsoft.com/office/officeart/2005/8/layout/hProcess10#2"/>
    <dgm:cxn modelId="{2E753AF6-1F21-4F91-86D9-AA036BE3FA64}" type="presParOf" srcId="{ED7773C2-1C11-4CFF-ACC0-108CE9B1F4CA}" destId="{860E2DFE-2E6C-4EA9-978B-650C4A48A36F}" srcOrd="2" destOrd="0" presId="urn:microsoft.com/office/officeart/2005/8/layout/hProcess10#2"/>
    <dgm:cxn modelId="{FF38EEE2-B801-484F-94DE-1C01F4A38BE6}" type="presParOf" srcId="{860E2DFE-2E6C-4EA9-978B-650C4A48A36F}" destId="{F809A75D-AE1B-4907-978F-E85D77BB9693}" srcOrd="0" destOrd="0" presId="urn:microsoft.com/office/officeart/2005/8/layout/hProcess10#2"/>
    <dgm:cxn modelId="{17A85274-049B-4D25-A2B9-0F6B50EC8B92}" type="presParOf" srcId="{860E2DFE-2E6C-4EA9-978B-650C4A48A36F}" destId="{1F190961-48B7-4B2D-871B-C2AAB3C92150}" srcOrd="1" destOrd="0" presId="urn:microsoft.com/office/officeart/2005/8/layout/hProcess10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65E108-908F-4BA4-9181-D9C6AA30C845}" type="doc">
      <dgm:prSet loTypeId="urn:microsoft.com/office/officeart/2009/3/layout/OpposingIdeas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D418E1D-8E76-4E05-82E9-8B0354A8E833}">
      <dgm:prSet phldrT="[Texto]" custT="1"/>
      <dgm:spPr/>
      <dgm:t>
        <a:bodyPr/>
        <a:lstStyle/>
        <a:p>
          <a:r>
            <a:rPr lang="es-ES" sz="900" b="1" dirty="0"/>
            <a:t>Exportación</a:t>
          </a:r>
        </a:p>
      </dgm:t>
    </dgm:pt>
    <dgm:pt modelId="{A92B638F-3E23-4EC5-A918-8593A6DED821}" type="parTrans" cxnId="{F5635561-5574-4211-86C0-94A06129492E}">
      <dgm:prSet/>
      <dgm:spPr/>
      <dgm:t>
        <a:bodyPr/>
        <a:lstStyle/>
        <a:p>
          <a:endParaRPr lang="es-ES"/>
        </a:p>
      </dgm:t>
    </dgm:pt>
    <dgm:pt modelId="{1F59DAF1-B044-4DE0-926F-5C5B2FDCBE66}" type="sibTrans" cxnId="{F5635561-5574-4211-86C0-94A06129492E}">
      <dgm:prSet/>
      <dgm:spPr/>
      <dgm:t>
        <a:bodyPr/>
        <a:lstStyle/>
        <a:p>
          <a:endParaRPr lang="es-ES"/>
        </a:p>
      </dgm:t>
    </dgm:pt>
    <dgm:pt modelId="{F0E40DF0-525B-4E70-A81B-8D1F635FD18A}">
      <dgm:prSet phldrT="[Texto]" custT="1"/>
      <dgm:spPr/>
      <dgm:t>
        <a:bodyPr/>
        <a:lstStyle/>
        <a:p>
          <a:r>
            <a:rPr lang="es-ES" sz="900" b="1" dirty="0"/>
            <a:t>Importación</a:t>
          </a:r>
        </a:p>
      </dgm:t>
    </dgm:pt>
    <dgm:pt modelId="{859C39BE-F207-40AD-9DD0-99463101EF1D}" type="parTrans" cxnId="{BF74DD6F-49DA-47C8-BDD9-CFA65A9C3957}">
      <dgm:prSet/>
      <dgm:spPr/>
      <dgm:t>
        <a:bodyPr/>
        <a:lstStyle/>
        <a:p>
          <a:endParaRPr lang="es-ES"/>
        </a:p>
      </dgm:t>
    </dgm:pt>
    <dgm:pt modelId="{5F091861-DB33-48D0-8D68-153B2848ACB1}" type="sibTrans" cxnId="{BF74DD6F-49DA-47C8-BDD9-CFA65A9C3957}">
      <dgm:prSet/>
      <dgm:spPr/>
      <dgm:t>
        <a:bodyPr/>
        <a:lstStyle/>
        <a:p>
          <a:endParaRPr lang="es-ES"/>
        </a:p>
      </dgm:t>
    </dgm:pt>
    <dgm:pt modelId="{7EC71057-2A2C-412F-A97A-9FA8A78A0D7C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</a:t>
          </a:r>
          <a:r>
            <a:rPr lang="es-ES" sz="1400" i="1" dirty="0"/>
            <a:t>9,6</a:t>
          </a:r>
        </a:p>
      </dgm:t>
    </dgm:pt>
    <dgm:pt modelId="{DDBB0F3B-67DA-4196-9559-7AF32B963175}" type="parTrans" cxnId="{7A71F64B-973E-4768-910C-E5483C663049}">
      <dgm:prSet/>
      <dgm:spPr/>
      <dgm:t>
        <a:bodyPr/>
        <a:lstStyle/>
        <a:p>
          <a:endParaRPr lang="es-ES"/>
        </a:p>
      </dgm:t>
    </dgm:pt>
    <dgm:pt modelId="{99759EBA-AA9A-4AD6-B306-8D3CBC3863AB}" type="sibTrans" cxnId="{7A71F64B-973E-4768-910C-E5483C663049}">
      <dgm:prSet/>
      <dgm:spPr/>
      <dgm:t>
        <a:bodyPr/>
        <a:lstStyle/>
        <a:p>
          <a:endParaRPr lang="es-ES"/>
        </a:p>
      </dgm:t>
    </dgm:pt>
    <dgm:pt modelId="{987107A8-E730-4CFC-AE9B-742AD74E1912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 </a:t>
          </a:r>
          <a:r>
            <a:rPr lang="es-ES" sz="1400" i="1" dirty="0"/>
            <a:t>28,5</a:t>
          </a:r>
        </a:p>
      </dgm:t>
    </dgm:pt>
    <dgm:pt modelId="{33E206BA-D55F-4478-87A1-0A1C31D743C2}" type="parTrans" cxnId="{AE8C1605-6607-4588-AD3E-37705EA79980}">
      <dgm:prSet/>
      <dgm:spPr/>
      <dgm:t>
        <a:bodyPr/>
        <a:lstStyle/>
        <a:p>
          <a:endParaRPr lang="es-ES"/>
        </a:p>
      </dgm:t>
    </dgm:pt>
    <dgm:pt modelId="{E3363BE0-6EBE-4E5C-A18D-944772212477}" type="sibTrans" cxnId="{AE8C1605-6607-4588-AD3E-37705EA79980}">
      <dgm:prSet/>
      <dgm:spPr/>
      <dgm:t>
        <a:bodyPr/>
        <a:lstStyle/>
        <a:p>
          <a:endParaRPr lang="es-ES"/>
        </a:p>
      </dgm:t>
    </dgm:pt>
    <dgm:pt modelId="{F5066928-EA69-4D40-8B12-3EA0E7847FD5}">
      <dgm:prSet phldrT="[Texto]" custT="1"/>
      <dgm:spPr/>
      <dgm:t>
        <a:bodyPr/>
        <a:lstStyle/>
        <a:p>
          <a:r>
            <a:rPr lang="es-ES" sz="1400" b="1" dirty="0"/>
            <a:t>Ducto </a:t>
          </a:r>
          <a:r>
            <a:rPr lang="es-ES" sz="1400" b="1" baseline="30000" dirty="0"/>
            <a:t>**</a:t>
          </a:r>
          <a:r>
            <a:rPr lang="es-ES" sz="1400" dirty="0"/>
            <a:t> </a:t>
          </a:r>
          <a:r>
            <a:rPr lang="es-ES" sz="1400" i="1" dirty="0"/>
            <a:t>145,0</a:t>
          </a:r>
        </a:p>
      </dgm:t>
    </dgm:pt>
    <dgm:pt modelId="{48D97A6D-678A-4ECA-89EB-59B280A57D2F}" type="parTrans" cxnId="{44F2BD00-B1A9-4800-B62E-2C7FCE19AA66}">
      <dgm:prSet/>
      <dgm:spPr/>
      <dgm:t>
        <a:bodyPr/>
        <a:lstStyle/>
        <a:p>
          <a:endParaRPr lang="es-ES"/>
        </a:p>
      </dgm:t>
    </dgm:pt>
    <dgm:pt modelId="{8F39D1F4-B144-4E8B-BB8C-875C0F0BDE4F}" type="sibTrans" cxnId="{44F2BD00-B1A9-4800-B62E-2C7FCE19AA66}">
      <dgm:prSet/>
      <dgm:spPr/>
      <dgm:t>
        <a:bodyPr/>
        <a:lstStyle/>
        <a:p>
          <a:endParaRPr lang="es-ES"/>
        </a:p>
      </dgm:t>
    </dgm:pt>
    <dgm:pt modelId="{5091656B-B88D-4828-92EE-D6666CADAB46}">
      <dgm:prSet phldrT="[Texto]" custT="1"/>
      <dgm:spPr/>
      <dgm:t>
        <a:bodyPr/>
        <a:lstStyle/>
        <a:p>
          <a:r>
            <a:rPr lang="es-ES" sz="1400" b="1" dirty="0"/>
            <a:t>Ducto </a:t>
          </a:r>
          <a:r>
            <a:rPr lang="es-ES" sz="1400" b="1" baseline="30000" dirty="0"/>
            <a:t>**</a:t>
          </a:r>
          <a:r>
            <a:rPr lang="es-ES" sz="1400" dirty="0"/>
            <a:t> </a:t>
          </a:r>
          <a:r>
            <a:rPr lang="es-ES" sz="1400" i="1" dirty="0"/>
            <a:t>145,0</a:t>
          </a:r>
        </a:p>
      </dgm:t>
    </dgm:pt>
    <dgm:pt modelId="{2166B05F-CB20-4853-AE81-6DE2168EB3F7}" type="parTrans" cxnId="{09CCAA3D-B007-4F84-8DC0-31A9D61EEEDF}">
      <dgm:prSet/>
      <dgm:spPr/>
      <dgm:t>
        <a:bodyPr/>
        <a:lstStyle/>
        <a:p>
          <a:endParaRPr lang="es-ES"/>
        </a:p>
      </dgm:t>
    </dgm:pt>
    <dgm:pt modelId="{D7B670D0-A81D-4F26-9B4C-B1D6EC3362B7}" type="sibTrans" cxnId="{09CCAA3D-B007-4F84-8DC0-31A9D61EEEDF}">
      <dgm:prSet/>
      <dgm:spPr/>
      <dgm:t>
        <a:bodyPr/>
        <a:lstStyle/>
        <a:p>
          <a:endParaRPr lang="es-ES"/>
        </a:p>
      </dgm:t>
    </dgm:pt>
    <dgm:pt modelId="{8EA968EE-4DDD-46BB-98FC-92EC56634469}" type="pres">
      <dgm:prSet presAssocID="{DB65E108-908F-4BA4-9181-D9C6AA30C84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F077EE10-A37F-4116-A55B-3486B6F0A2CA}" type="pres">
      <dgm:prSet presAssocID="{DB65E108-908F-4BA4-9181-D9C6AA30C845}" presName="Background" presStyleLbl="node1" presStyleIdx="0" presStyleCnt="1"/>
      <dgm:spPr/>
    </dgm:pt>
    <dgm:pt modelId="{E56348B8-816F-4767-984D-07F2842470CC}" type="pres">
      <dgm:prSet presAssocID="{DB65E108-908F-4BA4-9181-D9C6AA30C845}" presName="Divider" presStyleLbl="callout" presStyleIdx="0" presStyleCnt="1"/>
      <dgm:spPr/>
    </dgm:pt>
    <dgm:pt modelId="{1C10A97F-EA0C-4D67-BD43-F01BAACC489B}" type="pres">
      <dgm:prSet presAssocID="{DB65E108-908F-4BA4-9181-D9C6AA30C845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EC41B1-16F0-4476-B1C7-7628BFE15903}" type="pres">
      <dgm:prSet presAssocID="{DB65E108-908F-4BA4-9181-D9C6AA30C84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7A0FA0-0755-48C5-99EA-ADE8E04FA731}" type="pres">
      <dgm:prSet presAssocID="{DB65E108-908F-4BA4-9181-D9C6AA30C845}" presName="ParentText1" presStyleLbl="revTx" presStyleIdx="0" presStyleCnt="0">
        <dgm:presLayoutVars>
          <dgm:chMax val="1"/>
          <dgm:chPref val="1"/>
        </dgm:presLayoutVars>
      </dgm:prSet>
      <dgm:spPr/>
    </dgm:pt>
    <dgm:pt modelId="{A8F3A201-57F4-44B5-BC3A-B05A41995A6C}" type="pres">
      <dgm:prSet presAssocID="{DB65E108-908F-4BA4-9181-D9C6AA30C845}" presName="ParentShape1" presStyleLbl="alignImgPlace1" presStyleIdx="0" presStyleCnt="2">
        <dgm:presLayoutVars/>
      </dgm:prSet>
      <dgm:spPr/>
    </dgm:pt>
    <dgm:pt modelId="{76866062-5652-4A12-8B9A-51F110AA320E}" type="pres">
      <dgm:prSet presAssocID="{DB65E108-908F-4BA4-9181-D9C6AA30C845}" presName="ParentText2" presStyleLbl="revTx" presStyleIdx="0" presStyleCnt="0">
        <dgm:presLayoutVars>
          <dgm:chMax val="1"/>
          <dgm:chPref val="1"/>
        </dgm:presLayoutVars>
      </dgm:prSet>
      <dgm:spPr/>
    </dgm:pt>
    <dgm:pt modelId="{30E44654-00EA-4FF9-A83C-BD0D8208260D}" type="pres">
      <dgm:prSet presAssocID="{DB65E108-908F-4BA4-9181-D9C6AA30C845}" presName="ParentShape2" presStyleLbl="alignImgPlace1" presStyleIdx="1" presStyleCnt="2">
        <dgm:presLayoutVars/>
      </dgm:prSet>
      <dgm:spPr/>
    </dgm:pt>
  </dgm:ptLst>
  <dgm:cxnLst>
    <dgm:cxn modelId="{44F2BD00-B1A9-4800-B62E-2C7FCE19AA66}" srcId="{F0E40DF0-525B-4E70-A81B-8D1F635FD18A}" destId="{F5066928-EA69-4D40-8B12-3EA0E7847FD5}" srcOrd="1" destOrd="0" parTransId="{48D97A6D-678A-4ECA-89EB-59B280A57D2F}" sibTransId="{8F39D1F4-B144-4E8B-BB8C-875C0F0BDE4F}"/>
    <dgm:cxn modelId="{FFCD0901-9485-4FA1-8D63-ECA9B8BC54D8}" type="presOf" srcId="{3D418E1D-8E76-4E05-82E9-8B0354A8E833}" destId="{A8F3A201-57F4-44B5-BC3A-B05A41995A6C}" srcOrd="1" destOrd="0" presId="urn:microsoft.com/office/officeart/2009/3/layout/OpposingIdeas"/>
    <dgm:cxn modelId="{AE8C1605-6607-4588-AD3E-37705EA79980}" srcId="{3D418E1D-8E76-4E05-82E9-8B0354A8E833}" destId="{987107A8-E730-4CFC-AE9B-742AD74E1912}" srcOrd="0" destOrd="0" parTransId="{33E206BA-D55F-4478-87A1-0A1C31D743C2}" sibTransId="{E3363BE0-6EBE-4E5C-A18D-944772212477}"/>
    <dgm:cxn modelId="{90FE1408-5BEC-4A0D-BE9C-7C29BC4FA64F}" type="presOf" srcId="{7EC71057-2A2C-412F-A97A-9FA8A78A0D7C}" destId="{AFEC41B1-16F0-4476-B1C7-7628BFE15903}" srcOrd="0" destOrd="0" presId="urn:microsoft.com/office/officeart/2009/3/layout/OpposingIdeas"/>
    <dgm:cxn modelId="{AAC5E714-C5E2-4EA3-B3AB-0FF988F065CB}" type="presOf" srcId="{5091656B-B88D-4828-92EE-D6666CADAB46}" destId="{1C10A97F-EA0C-4D67-BD43-F01BAACC489B}" srcOrd="0" destOrd="1" presId="urn:microsoft.com/office/officeart/2009/3/layout/OpposingIdeas"/>
    <dgm:cxn modelId="{EB4D942B-ABF4-4FA6-8865-16CEAB63E2AB}" type="presOf" srcId="{DB65E108-908F-4BA4-9181-D9C6AA30C845}" destId="{8EA968EE-4DDD-46BB-98FC-92EC56634469}" srcOrd="0" destOrd="0" presId="urn:microsoft.com/office/officeart/2009/3/layout/OpposingIdeas"/>
    <dgm:cxn modelId="{09CCAA3D-B007-4F84-8DC0-31A9D61EEEDF}" srcId="{3D418E1D-8E76-4E05-82E9-8B0354A8E833}" destId="{5091656B-B88D-4828-92EE-D6666CADAB46}" srcOrd="1" destOrd="0" parTransId="{2166B05F-CB20-4853-AE81-6DE2168EB3F7}" sibTransId="{D7B670D0-A81D-4F26-9B4C-B1D6EC3362B7}"/>
    <dgm:cxn modelId="{7A71F64B-973E-4768-910C-E5483C663049}" srcId="{F0E40DF0-525B-4E70-A81B-8D1F635FD18A}" destId="{7EC71057-2A2C-412F-A97A-9FA8A78A0D7C}" srcOrd="0" destOrd="0" parTransId="{DDBB0F3B-67DA-4196-9559-7AF32B963175}" sibTransId="{99759EBA-AA9A-4AD6-B306-8D3CBC3863AB}"/>
    <dgm:cxn modelId="{F5635561-5574-4211-86C0-94A06129492E}" srcId="{DB65E108-908F-4BA4-9181-D9C6AA30C845}" destId="{3D418E1D-8E76-4E05-82E9-8B0354A8E833}" srcOrd="0" destOrd="0" parTransId="{A92B638F-3E23-4EC5-A918-8593A6DED821}" sibTransId="{1F59DAF1-B044-4DE0-926F-5C5B2FDCBE66}"/>
    <dgm:cxn modelId="{BF74DD6F-49DA-47C8-BDD9-CFA65A9C3957}" srcId="{DB65E108-908F-4BA4-9181-D9C6AA30C845}" destId="{F0E40DF0-525B-4E70-A81B-8D1F635FD18A}" srcOrd="1" destOrd="0" parTransId="{859C39BE-F207-40AD-9DD0-99463101EF1D}" sibTransId="{5F091861-DB33-48D0-8D68-153B2848ACB1}"/>
    <dgm:cxn modelId="{D3326C75-F647-4895-AE46-13DAF1FF7FD5}" type="presOf" srcId="{3D418E1D-8E76-4E05-82E9-8B0354A8E833}" destId="{617A0FA0-0755-48C5-99EA-ADE8E04FA731}" srcOrd="0" destOrd="0" presId="urn:microsoft.com/office/officeart/2009/3/layout/OpposingIdeas"/>
    <dgm:cxn modelId="{F021D89A-6A08-4959-A8E3-55FDBFEA4BBE}" type="presOf" srcId="{F0E40DF0-525B-4E70-A81B-8D1F635FD18A}" destId="{30E44654-00EA-4FF9-A83C-BD0D8208260D}" srcOrd="1" destOrd="0" presId="urn:microsoft.com/office/officeart/2009/3/layout/OpposingIdeas"/>
    <dgm:cxn modelId="{CA3446B0-BE09-4C54-87BD-A43D3187B4F2}" type="presOf" srcId="{F5066928-EA69-4D40-8B12-3EA0E7847FD5}" destId="{AFEC41B1-16F0-4476-B1C7-7628BFE15903}" srcOrd="0" destOrd="1" presId="urn:microsoft.com/office/officeart/2009/3/layout/OpposingIdeas"/>
    <dgm:cxn modelId="{93BF78C4-1D8B-4CFE-BC1F-96E388B958A6}" type="presOf" srcId="{987107A8-E730-4CFC-AE9B-742AD74E1912}" destId="{1C10A97F-EA0C-4D67-BD43-F01BAACC489B}" srcOrd="0" destOrd="0" presId="urn:microsoft.com/office/officeart/2009/3/layout/OpposingIdeas"/>
    <dgm:cxn modelId="{84FDB1D3-6733-4600-AC28-9A7B01DB4EC9}" type="presOf" srcId="{F0E40DF0-525B-4E70-A81B-8D1F635FD18A}" destId="{76866062-5652-4A12-8B9A-51F110AA320E}" srcOrd="0" destOrd="0" presId="urn:microsoft.com/office/officeart/2009/3/layout/OpposingIdeas"/>
    <dgm:cxn modelId="{6BF655F2-107F-4064-BB4C-8CF281995D8B}" type="presParOf" srcId="{8EA968EE-4DDD-46BB-98FC-92EC56634469}" destId="{F077EE10-A37F-4116-A55B-3486B6F0A2CA}" srcOrd="0" destOrd="0" presId="urn:microsoft.com/office/officeart/2009/3/layout/OpposingIdeas"/>
    <dgm:cxn modelId="{B44E0DB8-6764-4A95-B4D9-12D475DFC0D2}" type="presParOf" srcId="{8EA968EE-4DDD-46BB-98FC-92EC56634469}" destId="{E56348B8-816F-4767-984D-07F2842470CC}" srcOrd="1" destOrd="0" presId="urn:microsoft.com/office/officeart/2009/3/layout/OpposingIdeas"/>
    <dgm:cxn modelId="{AC567705-B4BE-42A5-AA63-977D7665ECF4}" type="presParOf" srcId="{8EA968EE-4DDD-46BB-98FC-92EC56634469}" destId="{1C10A97F-EA0C-4D67-BD43-F01BAACC489B}" srcOrd="2" destOrd="0" presId="urn:microsoft.com/office/officeart/2009/3/layout/OpposingIdeas"/>
    <dgm:cxn modelId="{74C35CFC-7A06-412C-8D20-9AC9D3C2EB91}" type="presParOf" srcId="{8EA968EE-4DDD-46BB-98FC-92EC56634469}" destId="{AFEC41B1-16F0-4476-B1C7-7628BFE15903}" srcOrd="3" destOrd="0" presId="urn:microsoft.com/office/officeart/2009/3/layout/OpposingIdeas"/>
    <dgm:cxn modelId="{7B90A419-D25F-4A78-8604-33742F28F3EE}" type="presParOf" srcId="{8EA968EE-4DDD-46BB-98FC-92EC56634469}" destId="{617A0FA0-0755-48C5-99EA-ADE8E04FA731}" srcOrd="4" destOrd="0" presId="urn:microsoft.com/office/officeart/2009/3/layout/OpposingIdeas"/>
    <dgm:cxn modelId="{4B54E3E8-A228-4510-AE0F-8A15FEDD7BB4}" type="presParOf" srcId="{8EA968EE-4DDD-46BB-98FC-92EC56634469}" destId="{A8F3A201-57F4-44B5-BC3A-B05A41995A6C}" srcOrd="5" destOrd="0" presId="urn:microsoft.com/office/officeart/2009/3/layout/OpposingIdeas"/>
    <dgm:cxn modelId="{2D7DF2AC-0AD7-4B5F-8A83-88B2840695E7}" type="presParOf" srcId="{8EA968EE-4DDD-46BB-98FC-92EC56634469}" destId="{76866062-5652-4A12-8B9A-51F110AA320E}" srcOrd="6" destOrd="0" presId="urn:microsoft.com/office/officeart/2009/3/layout/OpposingIdeas"/>
    <dgm:cxn modelId="{1EE5ACF7-4CB3-437B-B14F-B098AFC9FEE3}" type="presParOf" srcId="{8EA968EE-4DDD-46BB-98FC-92EC56634469}" destId="{30E44654-00EA-4FF9-A83C-BD0D8208260D}" srcOrd="7" destOrd="0" presId="urn:microsoft.com/office/officeart/2009/3/layout/OpposingIdeas"/>
  </dgm:cxnLst>
  <dgm:bg>
    <a:solidFill>
      <a:schemeClr val="bg1"/>
    </a:solidFill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65E108-908F-4BA4-9181-D9C6AA30C845}" type="doc">
      <dgm:prSet loTypeId="urn:microsoft.com/office/officeart/2009/3/layout/OpposingIdeas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D418E1D-8E76-4E05-82E9-8B0354A8E833}">
      <dgm:prSet phldrT="[Texto]" custT="1"/>
      <dgm:spPr/>
      <dgm:t>
        <a:bodyPr/>
        <a:lstStyle/>
        <a:p>
          <a:r>
            <a:rPr lang="es-ES" sz="900" b="1" dirty="0"/>
            <a:t>Exportación</a:t>
          </a:r>
        </a:p>
      </dgm:t>
    </dgm:pt>
    <dgm:pt modelId="{A92B638F-3E23-4EC5-A918-8593A6DED821}" type="parTrans" cxnId="{F5635561-5574-4211-86C0-94A06129492E}">
      <dgm:prSet/>
      <dgm:spPr/>
      <dgm:t>
        <a:bodyPr/>
        <a:lstStyle/>
        <a:p>
          <a:endParaRPr lang="es-ES"/>
        </a:p>
      </dgm:t>
    </dgm:pt>
    <dgm:pt modelId="{1F59DAF1-B044-4DE0-926F-5C5B2FDCBE66}" type="sibTrans" cxnId="{F5635561-5574-4211-86C0-94A06129492E}">
      <dgm:prSet/>
      <dgm:spPr/>
      <dgm:t>
        <a:bodyPr/>
        <a:lstStyle/>
        <a:p>
          <a:endParaRPr lang="es-ES"/>
        </a:p>
      </dgm:t>
    </dgm:pt>
    <dgm:pt modelId="{F0E40DF0-525B-4E70-A81B-8D1F635FD18A}">
      <dgm:prSet phldrT="[Texto]" custT="1"/>
      <dgm:spPr/>
      <dgm:t>
        <a:bodyPr/>
        <a:lstStyle/>
        <a:p>
          <a:r>
            <a:rPr lang="es-ES" sz="900" b="1" dirty="0"/>
            <a:t>Importación</a:t>
          </a:r>
        </a:p>
      </dgm:t>
    </dgm:pt>
    <dgm:pt modelId="{859C39BE-F207-40AD-9DD0-99463101EF1D}" type="parTrans" cxnId="{BF74DD6F-49DA-47C8-BDD9-CFA65A9C3957}">
      <dgm:prSet/>
      <dgm:spPr/>
      <dgm:t>
        <a:bodyPr/>
        <a:lstStyle/>
        <a:p>
          <a:endParaRPr lang="es-ES"/>
        </a:p>
      </dgm:t>
    </dgm:pt>
    <dgm:pt modelId="{5F091861-DB33-48D0-8D68-153B2848ACB1}" type="sibTrans" cxnId="{BF74DD6F-49DA-47C8-BDD9-CFA65A9C3957}">
      <dgm:prSet/>
      <dgm:spPr/>
      <dgm:t>
        <a:bodyPr/>
        <a:lstStyle/>
        <a:p>
          <a:endParaRPr lang="es-ES"/>
        </a:p>
      </dgm:t>
    </dgm:pt>
    <dgm:pt modelId="{7EC71057-2A2C-412F-A97A-9FA8A78A0D7C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</a:t>
          </a:r>
          <a:r>
            <a:rPr lang="es-ES" sz="1400" i="1" dirty="0"/>
            <a:t>71,5</a:t>
          </a:r>
        </a:p>
      </dgm:t>
    </dgm:pt>
    <dgm:pt modelId="{DDBB0F3B-67DA-4196-9559-7AF32B963175}" type="parTrans" cxnId="{7A71F64B-973E-4768-910C-E5483C663049}">
      <dgm:prSet/>
      <dgm:spPr/>
      <dgm:t>
        <a:bodyPr/>
        <a:lstStyle/>
        <a:p>
          <a:endParaRPr lang="es-ES"/>
        </a:p>
      </dgm:t>
    </dgm:pt>
    <dgm:pt modelId="{99759EBA-AA9A-4AD6-B306-8D3CBC3863AB}" type="sibTrans" cxnId="{7A71F64B-973E-4768-910C-E5483C663049}">
      <dgm:prSet/>
      <dgm:spPr/>
      <dgm:t>
        <a:bodyPr/>
        <a:lstStyle/>
        <a:p>
          <a:endParaRPr lang="es-ES"/>
        </a:p>
      </dgm:t>
    </dgm:pt>
    <dgm:pt modelId="{987107A8-E730-4CFC-AE9B-742AD74E1912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 </a:t>
          </a:r>
          <a:r>
            <a:rPr lang="es-ES" sz="1400" i="1" dirty="0"/>
            <a:t>11,7</a:t>
          </a:r>
        </a:p>
      </dgm:t>
    </dgm:pt>
    <dgm:pt modelId="{33E206BA-D55F-4478-87A1-0A1C31D743C2}" type="parTrans" cxnId="{AE8C1605-6607-4588-AD3E-37705EA79980}">
      <dgm:prSet/>
      <dgm:spPr/>
      <dgm:t>
        <a:bodyPr/>
        <a:lstStyle/>
        <a:p>
          <a:endParaRPr lang="es-ES"/>
        </a:p>
      </dgm:t>
    </dgm:pt>
    <dgm:pt modelId="{E3363BE0-6EBE-4E5C-A18D-944772212477}" type="sibTrans" cxnId="{AE8C1605-6607-4588-AD3E-37705EA79980}">
      <dgm:prSet/>
      <dgm:spPr/>
      <dgm:t>
        <a:bodyPr/>
        <a:lstStyle/>
        <a:p>
          <a:endParaRPr lang="es-ES"/>
        </a:p>
      </dgm:t>
    </dgm:pt>
    <dgm:pt modelId="{F5066928-EA69-4D40-8B12-3EA0E7847FD5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i="1" dirty="0"/>
            <a:t>249,1</a:t>
          </a:r>
        </a:p>
      </dgm:t>
    </dgm:pt>
    <dgm:pt modelId="{48D97A6D-678A-4ECA-89EB-59B280A57D2F}" type="parTrans" cxnId="{44F2BD00-B1A9-4800-B62E-2C7FCE19AA66}">
      <dgm:prSet/>
      <dgm:spPr/>
      <dgm:t>
        <a:bodyPr/>
        <a:lstStyle/>
        <a:p>
          <a:endParaRPr lang="es-ES"/>
        </a:p>
      </dgm:t>
    </dgm:pt>
    <dgm:pt modelId="{8F39D1F4-B144-4E8B-BB8C-875C0F0BDE4F}" type="sibTrans" cxnId="{44F2BD00-B1A9-4800-B62E-2C7FCE19AA66}">
      <dgm:prSet/>
      <dgm:spPr/>
      <dgm:t>
        <a:bodyPr/>
        <a:lstStyle/>
        <a:p>
          <a:endParaRPr lang="es-ES"/>
        </a:p>
      </dgm:t>
    </dgm:pt>
    <dgm:pt modelId="{5091656B-B88D-4828-92EE-D6666CADAB46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i="1" dirty="0"/>
            <a:t>0,0</a:t>
          </a:r>
        </a:p>
      </dgm:t>
    </dgm:pt>
    <dgm:pt modelId="{2166B05F-CB20-4853-AE81-6DE2168EB3F7}" type="parTrans" cxnId="{09CCAA3D-B007-4F84-8DC0-31A9D61EEEDF}">
      <dgm:prSet/>
      <dgm:spPr/>
      <dgm:t>
        <a:bodyPr/>
        <a:lstStyle/>
        <a:p>
          <a:endParaRPr lang="es-ES"/>
        </a:p>
      </dgm:t>
    </dgm:pt>
    <dgm:pt modelId="{D7B670D0-A81D-4F26-9B4C-B1D6EC3362B7}" type="sibTrans" cxnId="{09CCAA3D-B007-4F84-8DC0-31A9D61EEEDF}">
      <dgm:prSet/>
      <dgm:spPr/>
      <dgm:t>
        <a:bodyPr/>
        <a:lstStyle/>
        <a:p>
          <a:endParaRPr lang="es-ES"/>
        </a:p>
      </dgm:t>
    </dgm:pt>
    <dgm:pt modelId="{8EA968EE-4DDD-46BB-98FC-92EC56634469}" type="pres">
      <dgm:prSet presAssocID="{DB65E108-908F-4BA4-9181-D9C6AA30C84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F077EE10-A37F-4116-A55B-3486B6F0A2CA}" type="pres">
      <dgm:prSet presAssocID="{DB65E108-908F-4BA4-9181-D9C6AA30C845}" presName="Background" presStyleLbl="node1" presStyleIdx="0" presStyleCnt="1"/>
      <dgm:spPr/>
    </dgm:pt>
    <dgm:pt modelId="{E56348B8-816F-4767-984D-07F2842470CC}" type="pres">
      <dgm:prSet presAssocID="{DB65E108-908F-4BA4-9181-D9C6AA30C845}" presName="Divider" presStyleLbl="callout" presStyleIdx="0" presStyleCnt="1"/>
      <dgm:spPr/>
    </dgm:pt>
    <dgm:pt modelId="{1C10A97F-EA0C-4D67-BD43-F01BAACC489B}" type="pres">
      <dgm:prSet presAssocID="{DB65E108-908F-4BA4-9181-D9C6AA30C845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EC41B1-16F0-4476-B1C7-7628BFE15903}" type="pres">
      <dgm:prSet presAssocID="{DB65E108-908F-4BA4-9181-D9C6AA30C84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7A0FA0-0755-48C5-99EA-ADE8E04FA731}" type="pres">
      <dgm:prSet presAssocID="{DB65E108-908F-4BA4-9181-D9C6AA30C845}" presName="ParentText1" presStyleLbl="revTx" presStyleIdx="0" presStyleCnt="0">
        <dgm:presLayoutVars>
          <dgm:chMax val="1"/>
          <dgm:chPref val="1"/>
        </dgm:presLayoutVars>
      </dgm:prSet>
      <dgm:spPr/>
    </dgm:pt>
    <dgm:pt modelId="{A8F3A201-57F4-44B5-BC3A-B05A41995A6C}" type="pres">
      <dgm:prSet presAssocID="{DB65E108-908F-4BA4-9181-D9C6AA30C845}" presName="ParentShape1" presStyleLbl="alignImgPlace1" presStyleIdx="0" presStyleCnt="2">
        <dgm:presLayoutVars/>
      </dgm:prSet>
      <dgm:spPr/>
    </dgm:pt>
    <dgm:pt modelId="{76866062-5652-4A12-8B9A-51F110AA320E}" type="pres">
      <dgm:prSet presAssocID="{DB65E108-908F-4BA4-9181-D9C6AA30C845}" presName="ParentText2" presStyleLbl="revTx" presStyleIdx="0" presStyleCnt="0">
        <dgm:presLayoutVars>
          <dgm:chMax val="1"/>
          <dgm:chPref val="1"/>
        </dgm:presLayoutVars>
      </dgm:prSet>
      <dgm:spPr/>
    </dgm:pt>
    <dgm:pt modelId="{30E44654-00EA-4FF9-A83C-BD0D8208260D}" type="pres">
      <dgm:prSet presAssocID="{DB65E108-908F-4BA4-9181-D9C6AA30C845}" presName="ParentShape2" presStyleLbl="alignImgPlace1" presStyleIdx="1" presStyleCnt="2">
        <dgm:presLayoutVars/>
      </dgm:prSet>
      <dgm:spPr/>
    </dgm:pt>
  </dgm:ptLst>
  <dgm:cxnLst>
    <dgm:cxn modelId="{44F2BD00-B1A9-4800-B62E-2C7FCE19AA66}" srcId="{F0E40DF0-525B-4E70-A81B-8D1F635FD18A}" destId="{F5066928-EA69-4D40-8B12-3EA0E7847FD5}" srcOrd="1" destOrd="0" parTransId="{48D97A6D-678A-4ECA-89EB-59B280A57D2F}" sibTransId="{8F39D1F4-B144-4E8B-BB8C-875C0F0BDE4F}"/>
    <dgm:cxn modelId="{AE8C1605-6607-4588-AD3E-37705EA79980}" srcId="{3D418E1D-8E76-4E05-82E9-8B0354A8E833}" destId="{987107A8-E730-4CFC-AE9B-742AD74E1912}" srcOrd="0" destOrd="0" parTransId="{33E206BA-D55F-4478-87A1-0A1C31D743C2}" sibTransId="{E3363BE0-6EBE-4E5C-A18D-944772212477}"/>
    <dgm:cxn modelId="{22E0A10C-0ABB-4499-B572-D42FB5F3E5E8}" type="presOf" srcId="{3D418E1D-8E76-4E05-82E9-8B0354A8E833}" destId="{A8F3A201-57F4-44B5-BC3A-B05A41995A6C}" srcOrd="1" destOrd="0" presId="urn:microsoft.com/office/officeart/2009/3/layout/OpposingIdeas"/>
    <dgm:cxn modelId="{30AEB711-8F7E-441C-A87A-D70BBE875034}" type="presOf" srcId="{DB65E108-908F-4BA4-9181-D9C6AA30C845}" destId="{8EA968EE-4DDD-46BB-98FC-92EC56634469}" srcOrd="0" destOrd="0" presId="urn:microsoft.com/office/officeart/2009/3/layout/OpposingIdeas"/>
    <dgm:cxn modelId="{EBF8DE31-CEB3-42CF-8433-6D717EC5EF55}" type="presOf" srcId="{F0E40DF0-525B-4E70-A81B-8D1F635FD18A}" destId="{76866062-5652-4A12-8B9A-51F110AA320E}" srcOrd="0" destOrd="0" presId="urn:microsoft.com/office/officeart/2009/3/layout/OpposingIdeas"/>
    <dgm:cxn modelId="{09CCAA3D-B007-4F84-8DC0-31A9D61EEEDF}" srcId="{3D418E1D-8E76-4E05-82E9-8B0354A8E833}" destId="{5091656B-B88D-4828-92EE-D6666CADAB46}" srcOrd="1" destOrd="0" parTransId="{2166B05F-CB20-4853-AE81-6DE2168EB3F7}" sibTransId="{D7B670D0-A81D-4F26-9B4C-B1D6EC3362B7}"/>
    <dgm:cxn modelId="{A4CB633F-248D-436B-B944-FCE592F8FCCB}" type="presOf" srcId="{F0E40DF0-525B-4E70-A81B-8D1F635FD18A}" destId="{30E44654-00EA-4FF9-A83C-BD0D8208260D}" srcOrd="1" destOrd="0" presId="urn:microsoft.com/office/officeart/2009/3/layout/OpposingIdeas"/>
    <dgm:cxn modelId="{28E22245-FACC-4AEC-A904-C07DF1015CD3}" type="presOf" srcId="{3D418E1D-8E76-4E05-82E9-8B0354A8E833}" destId="{617A0FA0-0755-48C5-99EA-ADE8E04FA731}" srcOrd="0" destOrd="0" presId="urn:microsoft.com/office/officeart/2009/3/layout/OpposingIdeas"/>
    <dgm:cxn modelId="{7A71F64B-973E-4768-910C-E5483C663049}" srcId="{F0E40DF0-525B-4E70-A81B-8D1F635FD18A}" destId="{7EC71057-2A2C-412F-A97A-9FA8A78A0D7C}" srcOrd="0" destOrd="0" parTransId="{DDBB0F3B-67DA-4196-9559-7AF32B963175}" sibTransId="{99759EBA-AA9A-4AD6-B306-8D3CBC3863AB}"/>
    <dgm:cxn modelId="{9A99905B-47D7-4623-87D2-D95AF04A6365}" type="presOf" srcId="{F5066928-EA69-4D40-8B12-3EA0E7847FD5}" destId="{AFEC41B1-16F0-4476-B1C7-7628BFE15903}" srcOrd="0" destOrd="1" presId="urn:microsoft.com/office/officeart/2009/3/layout/OpposingIdeas"/>
    <dgm:cxn modelId="{F5635561-5574-4211-86C0-94A06129492E}" srcId="{DB65E108-908F-4BA4-9181-D9C6AA30C845}" destId="{3D418E1D-8E76-4E05-82E9-8B0354A8E833}" srcOrd="0" destOrd="0" parTransId="{A92B638F-3E23-4EC5-A918-8593A6DED821}" sibTransId="{1F59DAF1-B044-4DE0-926F-5C5B2FDCBE66}"/>
    <dgm:cxn modelId="{BF74DD6F-49DA-47C8-BDD9-CFA65A9C3957}" srcId="{DB65E108-908F-4BA4-9181-D9C6AA30C845}" destId="{F0E40DF0-525B-4E70-A81B-8D1F635FD18A}" srcOrd="1" destOrd="0" parTransId="{859C39BE-F207-40AD-9DD0-99463101EF1D}" sibTransId="{5F091861-DB33-48D0-8D68-153B2848ACB1}"/>
    <dgm:cxn modelId="{C2A6D277-044B-4656-963D-7BA9BA8ED80A}" type="presOf" srcId="{7EC71057-2A2C-412F-A97A-9FA8A78A0D7C}" destId="{AFEC41B1-16F0-4476-B1C7-7628BFE15903}" srcOrd="0" destOrd="0" presId="urn:microsoft.com/office/officeart/2009/3/layout/OpposingIdeas"/>
    <dgm:cxn modelId="{148CA68B-0999-4BC8-BC62-288ADEB0EF0B}" type="presOf" srcId="{987107A8-E730-4CFC-AE9B-742AD74E1912}" destId="{1C10A97F-EA0C-4D67-BD43-F01BAACC489B}" srcOrd="0" destOrd="0" presId="urn:microsoft.com/office/officeart/2009/3/layout/OpposingIdeas"/>
    <dgm:cxn modelId="{68A36DF5-A4FC-45C8-91E2-84234F198FB6}" type="presOf" srcId="{5091656B-B88D-4828-92EE-D6666CADAB46}" destId="{1C10A97F-EA0C-4D67-BD43-F01BAACC489B}" srcOrd="0" destOrd="1" presId="urn:microsoft.com/office/officeart/2009/3/layout/OpposingIdeas"/>
    <dgm:cxn modelId="{1506012F-29FA-489E-9353-DB63534F1B6D}" type="presParOf" srcId="{8EA968EE-4DDD-46BB-98FC-92EC56634469}" destId="{F077EE10-A37F-4116-A55B-3486B6F0A2CA}" srcOrd="0" destOrd="0" presId="urn:microsoft.com/office/officeart/2009/3/layout/OpposingIdeas"/>
    <dgm:cxn modelId="{721BB2F9-9125-488C-A8C9-78FE8E2ECA2D}" type="presParOf" srcId="{8EA968EE-4DDD-46BB-98FC-92EC56634469}" destId="{E56348B8-816F-4767-984D-07F2842470CC}" srcOrd="1" destOrd="0" presId="urn:microsoft.com/office/officeart/2009/3/layout/OpposingIdeas"/>
    <dgm:cxn modelId="{A024F8BB-BF11-4ECF-BA83-5372FBD968E4}" type="presParOf" srcId="{8EA968EE-4DDD-46BB-98FC-92EC56634469}" destId="{1C10A97F-EA0C-4D67-BD43-F01BAACC489B}" srcOrd="2" destOrd="0" presId="urn:microsoft.com/office/officeart/2009/3/layout/OpposingIdeas"/>
    <dgm:cxn modelId="{D034F696-CA4E-4D44-BCAB-DCAE42888F3D}" type="presParOf" srcId="{8EA968EE-4DDD-46BB-98FC-92EC56634469}" destId="{AFEC41B1-16F0-4476-B1C7-7628BFE15903}" srcOrd="3" destOrd="0" presId="urn:microsoft.com/office/officeart/2009/3/layout/OpposingIdeas"/>
    <dgm:cxn modelId="{3B13CB98-15EC-4569-AB1E-20FE2B300AFC}" type="presParOf" srcId="{8EA968EE-4DDD-46BB-98FC-92EC56634469}" destId="{617A0FA0-0755-48C5-99EA-ADE8E04FA731}" srcOrd="4" destOrd="0" presId="urn:microsoft.com/office/officeart/2009/3/layout/OpposingIdeas"/>
    <dgm:cxn modelId="{B0598FA0-58C1-4A6A-9866-20BE6D686395}" type="presParOf" srcId="{8EA968EE-4DDD-46BB-98FC-92EC56634469}" destId="{A8F3A201-57F4-44B5-BC3A-B05A41995A6C}" srcOrd="5" destOrd="0" presId="urn:microsoft.com/office/officeart/2009/3/layout/OpposingIdeas"/>
    <dgm:cxn modelId="{F8E92EF5-63A2-44DC-94A4-FA9B567236F9}" type="presParOf" srcId="{8EA968EE-4DDD-46BB-98FC-92EC56634469}" destId="{76866062-5652-4A12-8B9A-51F110AA320E}" srcOrd="6" destOrd="0" presId="urn:microsoft.com/office/officeart/2009/3/layout/OpposingIdeas"/>
    <dgm:cxn modelId="{EDB49802-FA0E-4A97-862B-8ABBFD7B9BF8}" type="presParOf" srcId="{8EA968EE-4DDD-46BB-98FC-92EC56634469}" destId="{30E44654-00EA-4FF9-A83C-BD0D8208260D}" srcOrd="7" destOrd="0" presId="urn:microsoft.com/office/officeart/2009/3/layout/OpposingIdeas"/>
  </dgm:cxnLst>
  <dgm:bg>
    <a:solidFill>
      <a:schemeClr val="bg1"/>
    </a:solidFill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65E108-908F-4BA4-9181-D9C6AA30C845}" type="doc">
      <dgm:prSet loTypeId="urn:microsoft.com/office/officeart/2009/3/layout/OpposingIdeas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D418E1D-8E76-4E05-82E9-8B0354A8E833}">
      <dgm:prSet phldrT="[Texto]" custT="1"/>
      <dgm:spPr/>
      <dgm:t>
        <a:bodyPr/>
        <a:lstStyle/>
        <a:p>
          <a:r>
            <a:rPr lang="es-ES" sz="900" b="1" dirty="0"/>
            <a:t>Exportación</a:t>
          </a:r>
        </a:p>
      </dgm:t>
    </dgm:pt>
    <dgm:pt modelId="{A92B638F-3E23-4EC5-A918-8593A6DED821}" type="parTrans" cxnId="{F5635561-5574-4211-86C0-94A06129492E}">
      <dgm:prSet/>
      <dgm:spPr/>
      <dgm:t>
        <a:bodyPr/>
        <a:lstStyle/>
        <a:p>
          <a:endParaRPr lang="es-ES"/>
        </a:p>
      </dgm:t>
    </dgm:pt>
    <dgm:pt modelId="{1F59DAF1-B044-4DE0-926F-5C5B2FDCBE66}" type="sibTrans" cxnId="{F5635561-5574-4211-86C0-94A06129492E}">
      <dgm:prSet/>
      <dgm:spPr/>
      <dgm:t>
        <a:bodyPr/>
        <a:lstStyle/>
        <a:p>
          <a:endParaRPr lang="es-ES"/>
        </a:p>
      </dgm:t>
    </dgm:pt>
    <dgm:pt modelId="{F0E40DF0-525B-4E70-A81B-8D1F635FD18A}">
      <dgm:prSet phldrT="[Texto]" custT="1"/>
      <dgm:spPr/>
      <dgm:t>
        <a:bodyPr/>
        <a:lstStyle/>
        <a:p>
          <a:r>
            <a:rPr lang="es-ES" sz="900" b="1" dirty="0"/>
            <a:t>Importación</a:t>
          </a:r>
        </a:p>
      </dgm:t>
    </dgm:pt>
    <dgm:pt modelId="{859C39BE-F207-40AD-9DD0-99463101EF1D}" type="parTrans" cxnId="{BF74DD6F-49DA-47C8-BDD9-CFA65A9C3957}">
      <dgm:prSet/>
      <dgm:spPr/>
      <dgm:t>
        <a:bodyPr/>
        <a:lstStyle/>
        <a:p>
          <a:endParaRPr lang="es-ES"/>
        </a:p>
      </dgm:t>
    </dgm:pt>
    <dgm:pt modelId="{5F091861-DB33-48D0-8D68-153B2848ACB1}" type="sibTrans" cxnId="{BF74DD6F-49DA-47C8-BDD9-CFA65A9C3957}">
      <dgm:prSet/>
      <dgm:spPr/>
      <dgm:t>
        <a:bodyPr/>
        <a:lstStyle/>
        <a:p>
          <a:endParaRPr lang="es-ES"/>
        </a:p>
      </dgm:t>
    </dgm:pt>
    <dgm:pt modelId="{7EC71057-2A2C-412F-A97A-9FA8A78A0D7C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</a:t>
          </a:r>
          <a:r>
            <a:rPr lang="es-ES" sz="1400" i="1" dirty="0"/>
            <a:t>0,0</a:t>
          </a:r>
        </a:p>
      </dgm:t>
    </dgm:pt>
    <dgm:pt modelId="{DDBB0F3B-67DA-4196-9559-7AF32B963175}" type="parTrans" cxnId="{7A71F64B-973E-4768-910C-E5483C663049}">
      <dgm:prSet/>
      <dgm:spPr/>
      <dgm:t>
        <a:bodyPr/>
        <a:lstStyle/>
        <a:p>
          <a:endParaRPr lang="es-ES"/>
        </a:p>
      </dgm:t>
    </dgm:pt>
    <dgm:pt modelId="{99759EBA-AA9A-4AD6-B306-8D3CBC3863AB}" type="sibTrans" cxnId="{7A71F64B-973E-4768-910C-E5483C663049}">
      <dgm:prSet/>
      <dgm:spPr/>
      <dgm:t>
        <a:bodyPr/>
        <a:lstStyle/>
        <a:p>
          <a:endParaRPr lang="es-ES"/>
        </a:p>
      </dgm:t>
    </dgm:pt>
    <dgm:pt modelId="{987107A8-E730-4CFC-AE9B-742AD74E1912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 </a:t>
          </a:r>
          <a:r>
            <a:rPr lang="es-ES" sz="1400" i="1" dirty="0"/>
            <a:t>24,9</a:t>
          </a:r>
        </a:p>
      </dgm:t>
    </dgm:pt>
    <dgm:pt modelId="{33E206BA-D55F-4478-87A1-0A1C31D743C2}" type="parTrans" cxnId="{AE8C1605-6607-4588-AD3E-37705EA79980}">
      <dgm:prSet/>
      <dgm:spPr/>
      <dgm:t>
        <a:bodyPr/>
        <a:lstStyle/>
        <a:p>
          <a:endParaRPr lang="es-ES"/>
        </a:p>
      </dgm:t>
    </dgm:pt>
    <dgm:pt modelId="{E3363BE0-6EBE-4E5C-A18D-944772212477}" type="sibTrans" cxnId="{AE8C1605-6607-4588-AD3E-37705EA79980}">
      <dgm:prSet/>
      <dgm:spPr/>
      <dgm:t>
        <a:bodyPr/>
        <a:lstStyle/>
        <a:p>
          <a:endParaRPr lang="es-ES"/>
        </a:p>
      </dgm:t>
    </dgm:pt>
    <dgm:pt modelId="{F5066928-EA69-4D40-8B12-3EA0E7847FD5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i="1" dirty="0"/>
            <a:t>54,8</a:t>
          </a:r>
        </a:p>
      </dgm:t>
    </dgm:pt>
    <dgm:pt modelId="{48D97A6D-678A-4ECA-89EB-59B280A57D2F}" type="parTrans" cxnId="{44F2BD00-B1A9-4800-B62E-2C7FCE19AA66}">
      <dgm:prSet/>
      <dgm:spPr/>
      <dgm:t>
        <a:bodyPr/>
        <a:lstStyle/>
        <a:p>
          <a:endParaRPr lang="es-ES"/>
        </a:p>
      </dgm:t>
    </dgm:pt>
    <dgm:pt modelId="{8F39D1F4-B144-4E8B-BB8C-875C0F0BDE4F}" type="sibTrans" cxnId="{44F2BD00-B1A9-4800-B62E-2C7FCE19AA66}">
      <dgm:prSet/>
      <dgm:spPr/>
      <dgm:t>
        <a:bodyPr/>
        <a:lstStyle/>
        <a:p>
          <a:endParaRPr lang="es-ES"/>
        </a:p>
      </dgm:t>
    </dgm:pt>
    <dgm:pt modelId="{5091656B-B88D-4828-92EE-D6666CADAB46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i="1" dirty="0"/>
            <a:t>304,4</a:t>
          </a:r>
        </a:p>
      </dgm:t>
    </dgm:pt>
    <dgm:pt modelId="{2166B05F-CB20-4853-AE81-6DE2168EB3F7}" type="parTrans" cxnId="{09CCAA3D-B007-4F84-8DC0-31A9D61EEEDF}">
      <dgm:prSet/>
      <dgm:spPr/>
      <dgm:t>
        <a:bodyPr/>
        <a:lstStyle/>
        <a:p>
          <a:endParaRPr lang="es-ES"/>
        </a:p>
      </dgm:t>
    </dgm:pt>
    <dgm:pt modelId="{D7B670D0-A81D-4F26-9B4C-B1D6EC3362B7}" type="sibTrans" cxnId="{09CCAA3D-B007-4F84-8DC0-31A9D61EEEDF}">
      <dgm:prSet/>
      <dgm:spPr/>
      <dgm:t>
        <a:bodyPr/>
        <a:lstStyle/>
        <a:p>
          <a:endParaRPr lang="es-ES"/>
        </a:p>
      </dgm:t>
    </dgm:pt>
    <dgm:pt modelId="{8EA968EE-4DDD-46BB-98FC-92EC56634469}" type="pres">
      <dgm:prSet presAssocID="{DB65E108-908F-4BA4-9181-D9C6AA30C84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F077EE10-A37F-4116-A55B-3486B6F0A2CA}" type="pres">
      <dgm:prSet presAssocID="{DB65E108-908F-4BA4-9181-D9C6AA30C845}" presName="Background" presStyleLbl="node1" presStyleIdx="0" presStyleCnt="1"/>
      <dgm:spPr/>
    </dgm:pt>
    <dgm:pt modelId="{E56348B8-816F-4767-984D-07F2842470CC}" type="pres">
      <dgm:prSet presAssocID="{DB65E108-908F-4BA4-9181-D9C6AA30C845}" presName="Divider" presStyleLbl="callout" presStyleIdx="0" presStyleCnt="1"/>
      <dgm:spPr/>
    </dgm:pt>
    <dgm:pt modelId="{1C10A97F-EA0C-4D67-BD43-F01BAACC489B}" type="pres">
      <dgm:prSet presAssocID="{DB65E108-908F-4BA4-9181-D9C6AA30C845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EC41B1-16F0-4476-B1C7-7628BFE15903}" type="pres">
      <dgm:prSet presAssocID="{DB65E108-908F-4BA4-9181-D9C6AA30C84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7A0FA0-0755-48C5-99EA-ADE8E04FA731}" type="pres">
      <dgm:prSet presAssocID="{DB65E108-908F-4BA4-9181-D9C6AA30C845}" presName="ParentText1" presStyleLbl="revTx" presStyleIdx="0" presStyleCnt="0">
        <dgm:presLayoutVars>
          <dgm:chMax val="1"/>
          <dgm:chPref val="1"/>
        </dgm:presLayoutVars>
      </dgm:prSet>
      <dgm:spPr/>
    </dgm:pt>
    <dgm:pt modelId="{A8F3A201-57F4-44B5-BC3A-B05A41995A6C}" type="pres">
      <dgm:prSet presAssocID="{DB65E108-908F-4BA4-9181-D9C6AA30C845}" presName="ParentShape1" presStyleLbl="alignImgPlace1" presStyleIdx="0" presStyleCnt="2">
        <dgm:presLayoutVars/>
      </dgm:prSet>
      <dgm:spPr/>
    </dgm:pt>
    <dgm:pt modelId="{76866062-5652-4A12-8B9A-51F110AA320E}" type="pres">
      <dgm:prSet presAssocID="{DB65E108-908F-4BA4-9181-D9C6AA30C845}" presName="ParentText2" presStyleLbl="revTx" presStyleIdx="0" presStyleCnt="0">
        <dgm:presLayoutVars>
          <dgm:chMax val="1"/>
          <dgm:chPref val="1"/>
        </dgm:presLayoutVars>
      </dgm:prSet>
      <dgm:spPr/>
    </dgm:pt>
    <dgm:pt modelId="{30E44654-00EA-4FF9-A83C-BD0D8208260D}" type="pres">
      <dgm:prSet presAssocID="{DB65E108-908F-4BA4-9181-D9C6AA30C845}" presName="ParentShape2" presStyleLbl="alignImgPlace1" presStyleIdx="1" presStyleCnt="2">
        <dgm:presLayoutVars/>
      </dgm:prSet>
      <dgm:spPr/>
    </dgm:pt>
  </dgm:ptLst>
  <dgm:cxnLst>
    <dgm:cxn modelId="{44F2BD00-B1A9-4800-B62E-2C7FCE19AA66}" srcId="{F0E40DF0-525B-4E70-A81B-8D1F635FD18A}" destId="{F5066928-EA69-4D40-8B12-3EA0E7847FD5}" srcOrd="1" destOrd="0" parTransId="{48D97A6D-678A-4ECA-89EB-59B280A57D2F}" sibTransId="{8F39D1F4-B144-4E8B-BB8C-875C0F0BDE4F}"/>
    <dgm:cxn modelId="{AE8C1605-6607-4588-AD3E-37705EA79980}" srcId="{3D418E1D-8E76-4E05-82E9-8B0354A8E833}" destId="{987107A8-E730-4CFC-AE9B-742AD74E1912}" srcOrd="0" destOrd="0" parTransId="{33E206BA-D55F-4478-87A1-0A1C31D743C2}" sibTransId="{E3363BE0-6EBE-4E5C-A18D-944772212477}"/>
    <dgm:cxn modelId="{A29E5932-9B9A-49A4-8C28-F89D65D86728}" type="presOf" srcId="{F0E40DF0-525B-4E70-A81B-8D1F635FD18A}" destId="{30E44654-00EA-4FF9-A83C-BD0D8208260D}" srcOrd="1" destOrd="0" presId="urn:microsoft.com/office/officeart/2009/3/layout/OpposingIdeas"/>
    <dgm:cxn modelId="{D10C8036-180D-4D14-9ABF-CCDB8F6F6555}" type="presOf" srcId="{DB65E108-908F-4BA4-9181-D9C6AA30C845}" destId="{8EA968EE-4DDD-46BB-98FC-92EC56634469}" srcOrd="0" destOrd="0" presId="urn:microsoft.com/office/officeart/2009/3/layout/OpposingIdeas"/>
    <dgm:cxn modelId="{09CCAA3D-B007-4F84-8DC0-31A9D61EEEDF}" srcId="{3D418E1D-8E76-4E05-82E9-8B0354A8E833}" destId="{5091656B-B88D-4828-92EE-D6666CADAB46}" srcOrd="1" destOrd="0" parTransId="{2166B05F-CB20-4853-AE81-6DE2168EB3F7}" sibTransId="{D7B670D0-A81D-4F26-9B4C-B1D6EC3362B7}"/>
    <dgm:cxn modelId="{92712546-96F9-4212-BCDD-4B8B935FAECE}" type="presOf" srcId="{5091656B-B88D-4828-92EE-D6666CADAB46}" destId="{1C10A97F-EA0C-4D67-BD43-F01BAACC489B}" srcOrd="0" destOrd="1" presId="urn:microsoft.com/office/officeart/2009/3/layout/OpposingIdeas"/>
    <dgm:cxn modelId="{7A71F64B-973E-4768-910C-E5483C663049}" srcId="{F0E40DF0-525B-4E70-A81B-8D1F635FD18A}" destId="{7EC71057-2A2C-412F-A97A-9FA8A78A0D7C}" srcOrd="0" destOrd="0" parTransId="{DDBB0F3B-67DA-4196-9559-7AF32B963175}" sibTransId="{99759EBA-AA9A-4AD6-B306-8D3CBC3863AB}"/>
    <dgm:cxn modelId="{345C8252-81EB-474A-BF60-3161AB92D58F}" type="presOf" srcId="{987107A8-E730-4CFC-AE9B-742AD74E1912}" destId="{1C10A97F-EA0C-4D67-BD43-F01BAACC489B}" srcOrd="0" destOrd="0" presId="urn:microsoft.com/office/officeart/2009/3/layout/OpposingIdeas"/>
    <dgm:cxn modelId="{F5635561-5574-4211-86C0-94A06129492E}" srcId="{DB65E108-908F-4BA4-9181-D9C6AA30C845}" destId="{3D418E1D-8E76-4E05-82E9-8B0354A8E833}" srcOrd="0" destOrd="0" parTransId="{A92B638F-3E23-4EC5-A918-8593A6DED821}" sibTransId="{1F59DAF1-B044-4DE0-926F-5C5B2FDCBE66}"/>
    <dgm:cxn modelId="{BF74DD6F-49DA-47C8-BDD9-CFA65A9C3957}" srcId="{DB65E108-908F-4BA4-9181-D9C6AA30C845}" destId="{F0E40DF0-525B-4E70-A81B-8D1F635FD18A}" srcOrd="1" destOrd="0" parTransId="{859C39BE-F207-40AD-9DD0-99463101EF1D}" sibTransId="{5F091861-DB33-48D0-8D68-153B2848ACB1}"/>
    <dgm:cxn modelId="{D59CBA9A-E035-4C55-88FD-B0CB10CE6DD0}" type="presOf" srcId="{F0E40DF0-525B-4E70-A81B-8D1F635FD18A}" destId="{76866062-5652-4A12-8B9A-51F110AA320E}" srcOrd="0" destOrd="0" presId="urn:microsoft.com/office/officeart/2009/3/layout/OpposingIdeas"/>
    <dgm:cxn modelId="{E576EAC6-37FC-4B79-B872-F175EB79407A}" type="presOf" srcId="{7EC71057-2A2C-412F-A97A-9FA8A78A0D7C}" destId="{AFEC41B1-16F0-4476-B1C7-7628BFE15903}" srcOrd="0" destOrd="0" presId="urn:microsoft.com/office/officeart/2009/3/layout/OpposingIdeas"/>
    <dgm:cxn modelId="{4D9EF1C8-2BDF-4951-923B-117C1F08AA7D}" type="presOf" srcId="{F5066928-EA69-4D40-8B12-3EA0E7847FD5}" destId="{AFEC41B1-16F0-4476-B1C7-7628BFE15903}" srcOrd="0" destOrd="1" presId="urn:microsoft.com/office/officeart/2009/3/layout/OpposingIdeas"/>
    <dgm:cxn modelId="{649A11D3-2057-42EC-B652-40F8468FA700}" type="presOf" srcId="{3D418E1D-8E76-4E05-82E9-8B0354A8E833}" destId="{A8F3A201-57F4-44B5-BC3A-B05A41995A6C}" srcOrd="1" destOrd="0" presId="urn:microsoft.com/office/officeart/2009/3/layout/OpposingIdeas"/>
    <dgm:cxn modelId="{6E25ECE7-7574-4AF7-A006-ED23B33BAF9C}" type="presOf" srcId="{3D418E1D-8E76-4E05-82E9-8B0354A8E833}" destId="{617A0FA0-0755-48C5-99EA-ADE8E04FA731}" srcOrd="0" destOrd="0" presId="urn:microsoft.com/office/officeart/2009/3/layout/OpposingIdeas"/>
    <dgm:cxn modelId="{4FFE0E81-9906-4E13-A58D-AC9A7F97504D}" type="presParOf" srcId="{8EA968EE-4DDD-46BB-98FC-92EC56634469}" destId="{F077EE10-A37F-4116-A55B-3486B6F0A2CA}" srcOrd="0" destOrd="0" presId="urn:microsoft.com/office/officeart/2009/3/layout/OpposingIdeas"/>
    <dgm:cxn modelId="{1A0487B3-31A6-4EDC-B7B5-2498F7103866}" type="presParOf" srcId="{8EA968EE-4DDD-46BB-98FC-92EC56634469}" destId="{E56348B8-816F-4767-984D-07F2842470CC}" srcOrd="1" destOrd="0" presId="urn:microsoft.com/office/officeart/2009/3/layout/OpposingIdeas"/>
    <dgm:cxn modelId="{03EDE8EA-FD4E-42FD-BC8C-897D04C46852}" type="presParOf" srcId="{8EA968EE-4DDD-46BB-98FC-92EC56634469}" destId="{1C10A97F-EA0C-4D67-BD43-F01BAACC489B}" srcOrd="2" destOrd="0" presId="urn:microsoft.com/office/officeart/2009/3/layout/OpposingIdeas"/>
    <dgm:cxn modelId="{7AA61432-A7A6-411F-AB5A-6389E5938C14}" type="presParOf" srcId="{8EA968EE-4DDD-46BB-98FC-92EC56634469}" destId="{AFEC41B1-16F0-4476-B1C7-7628BFE15903}" srcOrd="3" destOrd="0" presId="urn:microsoft.com/office/officeart/2009/3/layout/OpposingIdeas"/>
    <dgm:cxn modelId="{9BC5A3FD-FCFD-4F8C-9AB1-CEB28FD32C47}" type="presParOf" srcId="{8EA968EE-4DDD-46BB-98FC-92EC56634469}" destId="{617A0FA0-0755-48C5-99EA-ADE8E04FA731}" srcOrd="4" destOrd="0" presId="urn:microsoft.com/office/officeart/2009/3/layout/OpposingIdeas"/>
    <dgm:cxn modelId="{B9CC165B-2E2C-46C2-A945-5A204597DDE5}" type="presParOf" srcId="{8EA968EE-4DDD-46BB-98FC-92EC56634469}" destId="{A8F3A201-57F4-44B5-BC3A-B05A41995A6C}" srcOrd="5" destOrd="0" presId="urn:microsoft.com/office/officeart/2009/3/layout/OpposingIdeas"/>
    <dgm:cxn modelId="{98B04084-BA47-4162-8B62-C0BBF4D9E922}" type="presParOf" srcId="{8EA968EE-4DDD-46BB-98FC-92EC56634469}" destId="{76866062-5652-4A12-8B9A-51F110AA320E}" srcOrd="6" destOrd="0" presId="urn:microsoft.com/office/officeart/2009/3/layout/OpposingIdeas"/>
    <dgm:cxn modelId="{7A9547FC-EBB7-483F-9087-B1D4C6D40892}" type="presParOf" srcId="{8EA968EE-4DDD-46BB-98FC-92EC56634469}" destId="{30E44654-00EA-4FF9-A83C-BD0D8208260D}" srcOrd="7" destOrd="0" presId="urn:microsoft.com/office/officeart/2009/3/layout/OpposingIdeas"/>
  </dgm:cxnLst>
  <dgm:bg>
    <a:solidFill>
      <a:schemeClr val="bg1"/>
    </a:solidFill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65E108-908F-4BA4-9181-D9C6AA30C845}" type="doc">
      <dgm:prSet loTypeId="urn:microsoft.com/office/officeart/2009/3/layout/OpposingIdeas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D418E1D-8E76-4E05-82E9-8B0354A8E833}">
      <dgm:prSet phldrT="[Texto]" custT="1"/>
      <dgm:spPr/>
      <dgm:t>
        <a:bodyPr/>
        <a:lstStyle/>
        <a:p>
          <a:r>
            <a:rPr lang="es-ES" sz="900" b="1" dirty="0"/>
            <a:t>Exportación</a:t>
          </a:r>
        </a:p>
      </dgm:t>
    </dgm:pt>
    <dgm:pt modelId="{A92B638F-3E23-4EC5-A918-8593A6DED821}" type="parTrans" cxnId="{F5635561-5574-4211-86C0-94A06129492E}">
      <dgm:prSet/>
      <dgm:spPr/>
      <dgm:t>
        <a:bodyPr/>
        <a:lstStyle/>
        <a:p>
          <a:endParaRPr lang="es-ES"/>
        </a:p>
      </dgm:t>
    </dgm:pt>
    <dgm:pt modelId="{1F59DAF1-B044-4DE0-926F-5C5B2FDCBE66}" type="sibTrans" cxnId="{F5635561-5574-4211-86C0-94A06129492E}">
      <dgm:prSet/>
      <dgm:spPr/>
      <dgm:t>
        <a:bodyPr/>
        <a:lstStyle/>
        <a:p>
          <a:endParaRPr lang="es-ES"/>
        </a:p>
      </dgm:t>
    </dgm:pt>
    <dgm:pt modelId="{F0E40DF0-525B-4E70-A81B-8D1F635FD18A}">
      <dgm:prSet phldrT="[Texto]" custT="1"/>
      <dgm:spPr/>
      <dgm:t>
        <a:bodyPr/>
        <a:lstStyle/>
        <a:p>
          <a:r>
            <a:rPr lang="es-ES" sz="900" b="1" dirty="0"/>
            <a:t>Importación</a:t>
          </a:r>
        </a:p>
      </dgm:t>
    </dgm:pt>
    <dgm:pt modelId="{859C39BE-F207-40AD-9DD0-99463101EF1D}" type="parTrans" cxnId="{BF74DD6F-49DA-47C8-BDD9-CFA65A9C3957}">
      <dgm:prSet/>
      <dgm:spPr/>
      <dgm:t>
        <a:bodyPr/>
        <a:lstStyle/>
        <a:p>
          <a:endParaRPr lang="es-ES"/>
        </a:p>
      </dgm:t>
    </dgm:pt>
    <dgm:pt modelId="{5F091861-DB33-48D0-8D68-153B2848ACB1}" type="sibTrans" cxnId="{BF74DD6F-49DA-47C8-BDD9-CFA65A9C3957}">
      <dgm:prSet/>
      <dgm:spPr/>
      <dgm:t>
        <a:bodyPr/>
        <a:lstStyle/>
        <a:p>
          <a:endParaRPr lang="es-ES"/>
        </a:p>
      </dgm:t>
    </dgm:pt>
    <dgm:pt modelId="{7EC71057-2A2C-412F-A97A-9FA8A78A0D7C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</a:t>
          </a:r>
          <a:r>
            <a:rPr lang="es-ES" sz="1400" i="1" dirty="0"/>
            <a:t>14,5</a:t>
          </a:r>
        </a:p>
      </dgm:t>
    </dgm:pt>
    <dgm:pt modelId="{DDBB0F3B-67DA-4196-9559-7AF32B963175}" type="parTrans" cxnId="{7A71F64B-973E-4768-910C-E5483C663049}">
      <dgm:prSet/>
      <dgm:spPr/>
      <dgm:t>
        <a:bodyPr/>
        <a:lstStyle/>
        <a:p>
          <a:endParaRPr lang="es-ES"/>
        </a:p>
      </dgm:t>
    </dgm:pt>
    <dgm:pt modelId="{99759EBA-AA9A-4AD6-B306-8D3CBC3863AB}" type="sibTrans" cxnId="{7A71F64B-973E-4768-910C-E5483C663049}">
      <dgm:prSet/>
      <dgm:spPr/>
      <dgm:t>
        <a:bodyPr/>
        <a:lstStyle/>
        <a:p>
          <a:endParaRPr lang="es-ES"/>
        </a:p>
      </dgm:t>
    </dgm:pt>
    <dgm:pt modelId="{987107A8-E730-4CFC-AE9B-742AD74E1912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 </a:t>
          </a:r>
          <a:r>
            <a:rPr lang="es-ES" sz="1400" i="1" dirty="0"/>
            <a:t>21,6</a:t>
          </a:r>
        </a:p>
      </dgm:t>
    </dgm:pt>
    <dgm:pt modelId="{33E206BA-D55F-4478-87A1-0A1C31D743C2}" type="parTrans" cxnId="{AE8C1605-6607-4588-AD3E-37705EA79980}">
      <dgm:prSet/>
      <dgm:spPr/>
      <dgm:t>
        <a:bodyPr/>
        <a:lstStyle/>
        <a:p>
          <a:endParaRPr lang="es-ES"/>
        </a:p>
      </dgm:t>
    </dgm:pt>
    <dgm:pt modelId="{E3363BE0-6EBE-4E5C-A18D-944772212477}" type="sibTrans" cxnId="{AE8C1605-6607-4588-AD3E-37705EA79980}">
      <dgm:prSet/>
      <dgm:spPr/>
      <dgm:t>
        <a:bodyPr/>
        <a:lstStyle/>
        <a:p>
          <a:endParaRPr lang="es-ES"/>
        </a:p>
      </dgm:t>
    </dgm:pt>
    <dgm:pt modelId="{F5066928-EA69-4D40-8B12-3EA0E7847FD5}">
      <dgm:prSet phldrT="[Texto]" custT="1"/>
      <dgm:spPr/>
      <dgm:t>
        <a:bodyPr/>
        <a:lstStyle/>
        <a:p>
          <a:r>
            <a:rPr lang="es-ES" sz="1400" b="1" dirty="0"/>
            <a:t>Ducto </a:t>
          </a:r>
          <a:r>
            <a:rPr lang="es-ES" sz="1400" b="1" baseline="30000" dirty="0"/>
            <a:t>**</a:t>
          </a:r>
          <a:r>
            <a:rPr lang="es-ES" sz="1400" dirty="0"/>
            <a:t> </a:t>
          </a:r>
          <a:r>
            <a:rPr lang="es-ES" sz="1400" b="0" i="1" dirty="0"/>
            <a:t>7,6</a:t>
          </a:r>
        </a:p>
      </dgm:t>
    </dgm:pt>
    <dgm:pt modelId="{48D97A6D-678A-4ECA-89EB-59B280A57D2F}" type="parTrans" cxnId="{44F2BD00-B1A9-4800-B62E-2C7FCE19AA66}">
      <dgm:prSet/>
      <dgm:spPr/>
      <dgm:t>
        <a:bodyPr/>
        <a:lstStyle/>
        <a:p>
          <a:endParaRPr lang="es-ES"/>
        </a:p>
      </dgm:t>
    </dgm:pt>
    <dgm:pt modelId="{8F39D1F4-B144-4E8B-BB8C-875C0F0BDE4F}" type="sibTrans" cxnId="{44F2BD00-B1A9-4800-B62E-2C7FCE19AA66}">
      <dgm:prSet/>
      <dgm:spPr/>
      <dgm:t>
        <a:bodyPr/>
        <a:lstStyle/>
        <a:p>
          <a:endParaRPr lang="es-ES"/>
        </a:p>
      </dgm:t>
    </dgm:pt>
    <dgm:pt modelId="{5091656B-B88D-4828-92EE-D6666CADAB46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b="1" baseline="30000" dirty="0"/>
            <a:t>**</a:t>
          </a:r>
          <a:r>
            <a:rPr lang="es-ES" sz="1400" dirty="0"/>
            <a:t> </a:t>
          </a:r>
          <a:r>
            <a:rPr lang="es-ES" sz="1400" i="1" dirty="0"/>
            <a:t>7,6</a:t>
          </a:r>
        </a:p>
      </dgm:t>
    </dgm:pt>
    <dgm:pt modelId="{2166B05F-CB20-4853-AE81-6DE2168EB3F7}" type="parTrans" cxnId="{09CCAA3D-B007-4F84-8DC0-31A9D61EEEDF}">
      <dgm:prSet/>
      <dgm:spPr/>
      <dgm:t>
        <a:bodyPr/>
        <a:lstStyle/>
        <a:p>
          <a:endParaRPr lang="es-ES"/>
        </a:p>
      </dgm:t>
    </dgm:pt>
    <dgm:pt modelId="{D7B670D0-A81D-4F26-9B4C-B1D6EC3362B7}" type="sibTrans" cxnId="{09CCAA3D-B007-4F84-8DC0-31A9D61EEEDF}">
      <dgm:prSet/>
      <dgm:spPr/>
      <dgm:t>
        <a:bodyPr/>
        <a:lstStyle/>
        <a:p>
          <a:endParaRPr lang="es-ES"/>
        </a:p>
      </dgm:t>
    </dgm:pt>
    <dgm:pt modelId="{8EA968EE-4DDD-46BB-98FC-92EC56634469}" type="pres">
      <dgm:prSet presAssocID="{DB65E108-908F-4BA4-9181-D9C6AA30C84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F077EE10-A37F-4116-A55B-3486B6F0A2CA}" type="pres">
      <dgm:prSet presAssocID="{DB65E108-908F-4BA4-9181-D9C6AA30C845}" presName="Background" presStyleLbl="node1" presStyleIdx="0" presStyleCnt="1"/>
      <dgm:spPr/>
    </dgm:pt>
    <dgm:pt modelId="{E56348B8-816F-4767-984D-07F2842470CC}" type="pres">
      <dgm:prSet presAssocID="{DB65E108-908F-4BA4-9181-D9C6AA30C845}" presName="Divider" presStyleLbl="callout" presStyleIdx="0" presStyleCnt="1"/>
      <dgm:spPr/>
    </dgm:pt>
    <dgm:pt modelId="{1C10A97F-EA0C-4D67-BD43-F01BAACC489B}" type="pres">
      <dgm:prSet presAssocID="{DB65E108-908F-4BA4-9181-D9C6AA30C845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EC41B1-16F0-4476-B1C7-7628BFE15903}" type="pres">
      <dgm:prSet presAssocID="{DB65E108-908F-4BA4-9181-D9C6AA30C84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7A0FA0-0755-48C5-99EA-ADE8E04FA731}" type="pres">
      <dgm:prSet presAssocID="{DB65E108-908F-4BA4-9181-D9C6AA30C845}" presName="ParentText1" presStyleLbl="revTx" presStyleIdx="0" presStyleCnt="0">
        <dgm:presLayoutVars>
          <dgm:chMax val="1"/>
          <dgm:chPref val="1"/>
        </dgm:presLayoutVars>
      </dgm:prSet>
      <dgm:spPr/>
    </dgm:pt>
    <dgm:pt modelId="{A8F3A201-57F4-44B5-BC3A-B05A41995A6C}" type="pres">
      <dgm:prSet presAssocID="{DB65E108-908F-4BA4-9181-D9C6AA30C845}" presName="ParentShape1" presStyleLbl="alignImgPlace1" presStyleIdx="0" presStyleCnt="2">
        <dgm:presLayoutVars/>
      </dgm:prSet>
      <dgm:spPr/>
    </dgm:pt>
    <dgm:pt modelId="{76866062-5652-4A12-8B9A-51F110AA320E}" type="pres">
      <dgm:prSet presAssocID="{DB65E108-908F-4BA4-9181-D9C6AA30C845}" presName="ParentText2" presStyleLbl="revTx" presStyleIdx="0" presStyleCnt="0">
        <dgm:presLayoutVars>
          <dgm:chMax val="1"/>
          <dgm:chPref val="1"/>
        </dgm:presLayoutVars>
      </dgm:prSet>
      <dgm:spPr/>
    </dgm:pt>
    <dgm:pt modelId="{30E44654-00EA-4FF9-A83C-BD0D8208260D}" type="pres">
      <dgm:prSet presAssocID="{DB65E108-908F-4BA4-9181-D9C6AA30C845}" presName="ParentShape2" presStyleLbl="alignImgPlace1" presStyleIdx="1" presStyleCnt="2">
        <dgm:presLayoutVars/>
      </dgm:prSet>
      <dgm:spPr/>
    </dgm:pt>
  </dgm:ptLst>
  <dgm:cxnLst>
    <dgm:cxn modelId="{44F2BD00-B1A9-4800-B62E-2C7FCE19AA66}" srcId="{F0E40DF0-525B-4E70-A81B-8D1F635FD18A}" destId="{F5066928-EA69-4D40-8B12-3EA0E7847FD5}" srcOrd="1" destOrd="0" parTransId="{48D97A6D-678A-4ECA-89EB-59B280A57D2F}" sibTransId="{8F39D1F4-B144-4E8B-BB8C-875C0F0BDE4F}"/>
    <dgm:cxn modelId="{AE8C1605-6607-4588-AD3E-37705EA79980}" srcId="{3D418E1D-8E76-4E05-82E9-8B0354A8E833}" destId="{987107A8-E730-4CFC-AE9B-742AD74E1912}" srcOrd="0" destOrd="0" parTransId="{33E206BA-D55F-4478-87A1-0A1C31D743C2}" sibTransId="{E3363BE0-6EBE-4E5C-A18D-944772212477}"/>
    <dgm:cxn modelId="{F02AAD13-826E-4AC3-85C4-8743A2C01843}" type="presOf" srcId="{F0E40DF0-525B-4E70-A81B-8D1F635FD18A}" destId="{76866062-5652-4A12-8B9A-51F110AA320E}" srcOrd="0" destOrd="0" presId="urn:microsoft.com/office/officeart/2009/3/layout/OpposingIdeas"/>
    <dgm:cxn modelId="{09CCAA3D-B007-4F84-8DC0-31A9D61EEEDF}" srcId="{3D418E1D-8E76-4E05-82E9-8B0354A8E833}" destId="{5091656B-B88D-4828-92EE-D6666CADAB46}" srcOrd="1" destOrd="0" parTransId="{2166B05F-CB20-4853-AE81-6DE2168EB3F7}" sibTransId="{D7B670D0-A81D-4F26-9B4C-B1D6EC3362B7}"/>
    <dgm:cxn modelId="{046B8A4A-D42E-4362-B0EA-6D9B89702FD2}" type="presOf" srcId="{F5066928-EA69-4D40-8B12-3EA0E7847FD5}" destId="{AFEC41B1-16F0-4476-B1C7-7628BFE15903}" srcOrd="0" destOrd="1" presId="urn:microsoft.com/office/officeart/2009/3/layout/OpposingIdeas"/>
    <dgm:cxn modelId="{7A71F64B-973E-4768-910C-E5483C663049}" srcId="{F0E40DF0-525B-4E70-A81B-8D1F635FD18A}" destId="{7EC71057-2A2C-412F-A97A-9FA8A78A0D7C}" srcOrd="0" destOrd="0" parTransId="{DDBB0F3B-67DA-4196-9559-7AF32B963175}" sibTransId="{99759EBA-AA9A-4AD6-B306-8D3CBC3863AB}"/>
    <dgm:cxn modelId="{F5635561-5574-4211-86C0-94A06129492E}" srcId="{DB65E108-908F-4BA4-9181-D9C6AA30C845}" destId="{3D418E1D-8E76-4E05-82E9-8B0354A8E833}" srcOrd="0" destOrd="0" parTransId="{A92B638F-3E23-4EC5-A918-8593A6DED821}" sibTransId="{1F59DAF1-B044-4DE0-926F-5C5B2FDCBE66}"/>
    <dgm:cxn modelId="{AEAB126B-0643-47C3-AA41-5C886355469D}" type="presOf" srcId="{7EC71057-2A2C-412F-A97A-9FA8A78A0D7C}" destId="{AFEC41B1-16F0-4476-B1C7-7628BFE15903}" srcOrd="0" destOrd="0" presId="urn:microsoft.com/office/officeart/2009/3/layout/OpposingIdeas"/>
    <dgm:cxn modelId="{BF74DD6F-49DA-47C8-BDD9-CFA65A9C3957}" srcId="{DB65E108-908F-4BA4-9181-D9C6AA30C845}" destId="{F0E40DF0-525B-4E70-A81B-8D1F635FD18A}" srcOrd="1" destOrd="0" parTransId="{859C39BE-F207-40AD-9DD0-99463101EF1D}" sibTransId="{5F091861-DB33-48D0-8D68-153B2848ACB1}"/>
    <dgm:cxn modelId="{52CF8379-B076-49F5-B7F9-2A41988BEFF3}" type="presOf" srcId="{987107A8-E730-4CFC-AE9B-742AD74E1912}" destId="{1C10A97F-EA0C-4D67-BD43-F01BAACC489B}" srcOrd="0" destOrd="0" presId="urn:microsoft.com/office/officeart/2009/3/layout/OpposingIdeas"/>
    <dgm:cxn modelId="{66638A87-3EA4-4BAA-9CBD-51E4184AE0D0}" type="presOf" srcId="{F0E40DF0-525B-4E70-A81B-8D1F635FD18A}" destId="{30E44654-00EA-4FF9-A83C-BD0D8208260D}" srcOrd="1" destOrd="0" presId="urn:microsoft.com/office/officeart/2009/3/layout/OpposingIdeas"/>
    <dgm:cxn modelId="{F2F67788-ADE3-4B71-A964-F12151CAC0DA}" type="presOf" srcId="{3D418E1D-8E76-4E05-82E9-8B0354A8E833}" destId="{A8F3A201-57F4-44B5-BC3A-B05A41995A6C}" srcOrd="1" destOrd="0" presId="urn:microsoft.com/office/officeart/2009/3/layout/OpposingIdeas"/>
    <dgm:cxn modelId="{EE9DF591-CE10-4666-A102-B45D8894AE19}" type="presOf" srcId="{DB65E108-908F-4BA4-9181-D9C6AA30C845}" destId="{8EA968EE-4DDD-46BB-98FC-92EC56634469}" srcOrd="0" destOrd="0" presId="urn:microsoft.com/office/officeart/2009/3/layout/OpposingIdeas"/>
    <dgm:cxn modelId="{DBE830A4-30F4-4DEB-9B8D-9C0F49E14A74}" type="presOf" srcId="{5091656B-B88D-4828-92EE-D6666CADAB46}" destId="{1C10A97F-EA0C-4D67-BD43-F01BAACC489B}" srcOrd="0" destOrd="1" presId="urn:microsoft.com/office/officeart/2009/3/layout/OpposingIdeas"/>
    <dgm:cxn modelId="{AD761DF7-6CC1-4B4C-A71D-C6BAB2289E2D}" type="presOf" srcId="{3D418E1D-8E76-4E05-82E9-8B0354A8E833}" destId="{617A0FA0-0755-48C5-99EA-ADE8E04FA731}" srcOrd="0" destOrd="0" presId="urn:microsoft.com/office/officeart/2009/3/layout/OpposingIdeas"/>
    <dgm:cxn modelId="{B4DD8018-6E41-4C3A-8E2C-34940EB15F53}" type="presParOf" srcId="{8EA968EE-4DDD-46BB-98FC-92EC56634469}" destId="{F077EE10-A37F-4116-A55B-3486B6F0A2CA}" srcOrd="0" destOrd="0" presId="urn:microsoft.com/office/officeart/2009/3/layout/OpposingIdeas"/>
    <dgm:cxn modelId="{43D2A080-A40A-4178-A58D-59FECEC5DC44}" type="presParOf" srcId="{8EA968EE-4DDD-46BB-98FC-92EC56634469}" destId="{E56348B8-816F-4767-984D-07F2842470CC}" srcOrd="1" destOrd="0" presId="urn:microsoft.com/office/officeart/2009/3/layout/OpposingIdeas"/>
    <dgm:cxn modelId="{73FCD052-960C-491E-96F5-46467CEBB05A}" type="presParOf" srcId="{8EA968EE-4DDD-46BB-98FC-92EC56634469}" destId="{1C10A97F-EA0C-4D67-BD43-F01BAACC489B}" srcOrd="2" destOrd="0" presId="urn:microsoft.com/office/officeart/2009/3/layout/OpposingIdeas"/>
    <dgm:cxn modelId="{2F469138-6E8F-407A-BFD4-266DD7A6FD70}" type="presParOf" srcId="{8EA968EE-4DDD-46BB-98FC-92EC56634469}" destId="{AFEC41B1-16F0-4476-B1C7-7628BFE15903}" srcOrd="3" destOrd="0" presId="urn:microsoft.com/office/officeart/2009/3/layout/OpposingIdeas"/>
    <dgm:cxn modelId="{D5A5E352-A77B-43A7-B1B4-0356FF1CA155}" type="presParOf" srcId="{8EA968EE-4DDD-46BB-98FC-92EC56634469}" destId="{617A0FA0-0755-48C5-99EA-ADE8E04FA731}" srcOrd="4" destOrd="0" presId="urn:microsoft.com/office/officeart/2009/3/layout/OpposingIdeas"/>
    <dgm:cxn modelId="{D654356D-A531-426A-B01F-5C4AE781C35F}" type="presParOf" srcId="{8EA968EE-4DDD-46BB-98FC-92EC56634469}" destId="{A8F3A201-57F4-44B5-BC3A-B05A41995A6C}" srcOrd="5" destOrd="0" presId="urn:microsoft.com/office/officeart/2009/3/layout/OpposingIdeas"/>
    <dgm:cxn modelId="{516E0AB7-4CF4-4ABF-9C3E-A3CA25A616D4}" type="presParOf" srcId="{8EA968EE-4DDD-46BB-98FC-92EC56634469}" destId="{76866062-5652-4A12-8B9A-51F110AA320E}" srcOrd="6" destOrd="0" presId="urn:microsoft.com/office/officeart/2009/3/layout/OpposingIdeas"/>
    <dgm:cxn modelId="{61056746-C3FE-4ED5-9F30-DC4B867A2BDA}" type="presParOf" srcId="{8EA968EE-4DDD-46BB-98FC-92EC56634469}" destId="{30E44654-00EA-4FF9-A83C-BD0D8208260D}" srcOrd="7" destOrd="0" presId="urn:microsoft.com/office/officeart/2009/3/layout/OpposingIdeas"/>
  </dgm:cxnLst>
  <dgm:bg>
    <a:solidFill>
      <a:schemeClr val="bg1"/>
    </a:solidFill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65E108-908F-4BA4-9181-D9C6AA30C845}" type="doc">
      <dgm:prSet loTypeId="urn:microsoft.com/office/officeart/2009/3/layout/OpposingIdeas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D418E1D-8E76-4E05-82E9-8B0354A8E833}">
      <dgm:prSet phldrT="[Texto]" custT="1"/>
      <dgm:spPr/>
      <dgm:t>
        <a:bodyPr/>
        <a:lstStyle/>
        <a:p>
          <a:r>
            <a:rPr lang="es-ES" sz="900" b="1" dirty="0"/>
            <a:t>Exportación</a:t>
          </a:r>
        </a:p>
      </dgm:t>
    </dgm:pt>
    <dgm:pt modelId="{A92B638F-3E23-4EC5-A918-8593A6DED821}" type="parTrans" cxnId="{F5635561-5574-4211-86C0-94A06129492E}">
      <dgm:prSet/>
      <dgm:spPr/>
      <dgm:t>
        <a:bodyPr/>
        <a:lstStyle/>
        <a:p>
          <a:endParaRPr lang="es-ES"/>
        </a:p>
      </dgm:t>
    </dgm:pt>
    <dgm:pt modelId="{1F59DAF1-B044-4DE0-926F-5C5B2FDCBE66}" type="sibTrans" cxnId="{F5635561-5574-4211-86C0-94A06129492E}">
      <dgm:prSet/>
      <dgm:spPr/>
      <dgm:t>
        <a:bodyPr/>
        <a:lstStyle/>
        <a:p>
          <a:endParaRPr lang="es-ES"/>
        </a:p>
      </dgm:t>
    </dgm:pt>
    <dgm:pt modelId="{F0E40DF0-525B-4E70-A81B-8D1F635FD18A}">
      <dgm:prSet phldrT="[Texto]" custT="1"/>
      <dgm:spPr/>
      <dgm:t>
        <a:bodyPr/>
        <a:lstStyle/>
        <a:p>
          <a:r>
            <a:rPr lang="es-ES" sz="900" b="1" dirty="0"/>
            <a:t>Importación</a:t>
          </a:r>
        </a:p>
      </dgm:t>
    </dgm:pt>
    <dgm:pt modelId="{859C39BE-F207-40AD-9DD0-99463101EF1D}" type="parTrans" cxnId="{BF74DD6F-49DA-47C8-BDD9-CFA65A9C3957}">
      <dgm:prSet/>
      <dgm:spPr/>
      <dgm:t>
        <a:bodyPr/>
        <a:lstStyle/>
        <a:p>
          <a:endParaRPr lang="es-ES"/>
        </a:p>
      </dgm:t>
    </dgm:pt>
    <dgm:pt modelId="{5F091861-DB33-48D0-8D68-153B2848ACB1}" type="sibTrans" cxnId="{BF74DD6F-49DA-47C8-BDD9-CFA65A9C3957}">
      <dgm:prSet/>
      <dgm:spPr/>
      <dgm:t>
        <a:bodyPr/>
        <a:lstStyle/>
        <a:p>
          <a:endParaRPr lang="es-ES"/>
        </a:p>
      </dgm:t>
    </dgm:pt>
    <dgm:pt modelId="{7EC71057-2A2C-412F-A97A-9FA8A78A0D7C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</a:t>
          </a:r>
          <a:r>
            <a:rPr lang="es-ES" sz="1400" i="1" dirty="0"/>
            <a:t>3,2</a:t>
          </a:r>
        </a:p>
      </dgm:t>
    </dgm:pt>
    <dgm:pt modelId="{DDBB0F3B-67DA-4196-9559-7AF32B963175}" type="parTrans" cxnId="{7A71F64B-973E-4768-910C-E5483C663049}">
      <dgm:prSet/>
      <dgm:spPr/>
      <dgm:t>
        <a:bodyPr/>
        <a:lstStyle/>
        <a:p>
          <a:endParaRPr lang="es-ES"/>
        </a:p>
      </dgm:t>
    </dgm:pt>
    <dgm:pt modelId="{99759EBA-AA9A-4AD6-B306-8D3CBC3863AB}" type="sibTrans" cxnId="{7A71F64B-973E-4768-910C-E5483C663049}">
      <dgm:prSet/>
      <dgm:spPr/>
      <dgm:t>
        <a:bodyPr/>
        <a:lstStyle/>
        <a:p>
          <a:endParaRPr lang="es-ES"/>
        </a:p>
      </dgm:t>
    </dgm:pt>
    <dgm:pt modelId="{987107A8-E730-4CFC-AE9B-742AD74E1912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 </a:t>
          </a:r>
          <a:r>
            <a:rPr lang="es-ES" sz="1400" i="1" dirty="0"/>
            <a:t>54,0</a:t>
          </a:r>
        </a:p>
      </dgm:t>
    </dgm:pt>
    <dgm:pt modelId="{33E206BA-D55F-4478-87A1-0A1C31D743C2}" type="parTrans" cxnId="{AE8C1605-6607-4588-AD3E-37705EA79980}">
      <dgm:prSet/>
      <dgm:spPr/>
      <dgm:t>
        <a:bodyPr/>
        <a:lstStyle/>
        <a:p>
          <a:endParaRPr lang="es-ES"/>
        </a:p>
      </dgm:t>
    </dgm:pt>
    <dgm:pt modelId="{E3363BE0-6EBE-4E5C-A18D-944772212477}" type="sibTrans" cxnId="{AE8C1605-6607-4588-AD3E-37705EA79980}">
      <dgm:prSet/>
      <dgm:spPr/>
      <dgm:t>
        <a:bodyPr/>
        <a:lstStyle/>
        <a:p>
          <a:endParaRPr lang="es-ES"/>
        </a:p>
      </dgm:t>
    </dgm:pt>
    <dgm:pt modelId="{F5066928-EA69-4D40-8B12-3EA0E7847FD5}">
      <dgm:prSet phldrT="[Texto]" custT="1"/>
      <dgm:spPr/>
      <dgm:t>
        <a:bodyPr/>
        <a:lstStyle/>
        <a:p>
          <a:r>
            <a:rPr lang="es-ES" sz="1400" b="1" dirty="0"/>
            <a:t>Ducto </a:t>
          </a:r>
          <a:r>
            <a:rPr lang="es-ES" sz="1400" b="0" i="1" dirty="0"/>
            <a:t>0,0</a:t>
          </a:r>
        </a:p>
      </dgm:t>
    </dgm:pt>
    <dgm:pt modelId="{48D97A6D-678A-4ECA-89EB-59B280A57D2F}" type="parTrans" cxnId="{44F2BD00-B1A9-4800-B62E-2C7FCE19AA66}">
      <dgm:prSet/>
      <dgm:spPr/>
      <dgm:t>
        <a:bodyPr/>
        <a:lstStyle/>
        <a:p>
          <a:endParaRPr lang="es-ES"/>
        </a:p>
      </dgm:t>
    </dgm:pt>
    <dgm:pt modelId="{8F39D1F4-B144-4E8B-BB8C-875C0F0BDE4F}" type="sibTrans" cxnId="{44F2BD00-B1A9-4800-B62E-2C7FCE19AA66}">
      <dgm:prSet/>
      <dgm:spPr/>
      <dgm:t>
        <a:bodyPr/>
        <a:lstStyle/>
        <a:p>
          <a:endParaRPr lang="es-ES"/>
        </a:p>
      </dgm:t>
    </dgm:pt>
    <dgm:pt modelId="{5091656B-B88D-4828-92EE-D6666CADAB46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i="1" dirty="0"/>
            <a:t>38,6</a:t>
          </a:r>
        </a:p>
      </dgm:t>
    </dgm:pt>
    <dgm:pt modelId="{2166B05F-CB20-4853-AE81-6DE2168EB3F7}" type="parTrans" cxnId="{09CCAA3D-B007-4F84-8DC0-31A9D61EEEDF}">
      <dgm:prSet/>
      <dgm:spPr/>
      <dgm:t>
        <a:bodyPr/>
        <a:lstStyle/>
        <a:p>
          <a:endParaRPr lang="es-ES"/>
        </a:p>
      </dgm:t>
    </dgm:pt>
    <dgm:pt modelId="{D7B670D0-A81D-4F26-9B4C-B1D6EC3362B7}" type="sibTrans" cxnId="{09CCAA3D-B007-4F84-8DC0-31A9D61EEEDF}">
      <dgm:prSet/>
      <dgm:spPr/>
      <dgm:t>
        <a:bodyPr/>
        <a:lstStyle/>
        <a:p>
          <a:endParaRPr lang="es-ES"/>
        </a:p>
      </dgm:t>
    </dgm:pt>
    <dgm:pt modelId="{8EA968EE-4DDD-46BB-98FC-92EC56634469}" type="pres">
      <dgm:prSet presAssocID="{DB65E108-908F-4BA4-9181-D9C6AA30C84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F077EE10-A37F-4116-A55B-3486B6F0A2CA}" type="pres">
      <dgm:prSet presAssocID="{DB65E108-908F-4BA4-9181-D9C6AA30C845}" presName="Background" presStyleLbl="node1" presStyleIdx="0" presStyleCnt="1"/>
      <dgm:spPr/>
    </dgm:pt>
    <dgm:pt modelId="{E56348B8-816F-4767-984D-07F2842470CC}" type="pres">
      <dgm:prSet presAssocID="{DB65E108-908F-4BA4-9181-D9C6AA30C845}" presName="Divider" presStyleLbl="callout" presStyleIdx="0" presStyleCnt="1"/>
      <dgm:spPr/>
    </dgm:pt>
    <dgm:pt modelId="{1C10A97F-EA0C-4D67-BD43-F01BAACC489B}" type="pres">
      <dgm:prSet presAssocID="{DB65E108-908F-4BA4-9181-D9C6AA30C845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EC41B1-16F0-4476-B1C7-7628BFE15903}" type="pres">
      <dgm:prSet presAssocID="{DB65E108-908F-4BA4-9181-D9C6AA30C84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7A0FA0-0755-48C5-99EA-ADE8E04FA731}" type="pres">
      <dgm:prSet presAssocID="{DB65E108-908F-4BA4-9181-D9C6AA30C845}" presName="ParentText1" presStyleLbl="revTx" presStyleIdx="0" presStyleCnt="0">
        <dgm:presLayoutVars>
          <dgm:chMax val="1"/>
          <dgm:chPref val="1"/>
        </dgm:presLayoutVars>
      </dgm:prSet>
      <dgm:spPr/>
    </dgm:pt>
    <dgm:pt modelId="{A8F3A201-57F4-44B5-BC3A-B05A41995A6C}" type="pres">
      <dgm:prSet presAssocID="{DB65E108-908F-4BA4-9181-D9C6AA30C845}" presName="ParentShape1" presStyleLbl="alignImgPlace1" presStyleIdx="0" presStyleCnt="2">
        <dgm:presLayoutVars/>
      </dgm:prSet>
      <dgm:spPr/>
    </dgm:pt>
    <dgm:pt modelId="{76866062-5652-4A12-8B9A-51F110AA320E}" type="pres">
      <dgm:prSet presAssocID="{DB65E108-908F-4BA4-9181-D9C6AA30C845}" presName="ParentText2" presStyleLbl="revTx" presStyleIdx="0" presStyleCnt="0">
        <dgm:presLayoutVars>
          <dgm:chMax val="1"/>
          <dgm:chPref val="1"/>
        </dgm:presLayoutVars>
      </dgm:prSet>
      <dgm:spPr/>
    </dgm:pt>
    <dgm:pt modelId="{30E44654-00EA-4FF9-A83C-BD0D8208260D}" type="pres">
      <dgm:prSet presAssocID="{DB65E108-908F-4BA4-9181-D9C6AA30C845}" presName="ParentShape2" presStyleLbl="alignImgPlace1" presStyleIdx="1" presStyleCnt="2">
        <dgm:presLayoutVars/>
      </dgm:prSet>
      <dgm:spPr/>
    </dgm:pt>
  </dgm:ptLst>
  <dgm:cxnLst>
    <dgm:cxn modelId="{44F2BD00-B1A9-4800-B62E-2C7FCE19AA66}" srcId="{F0E40DF0-525B-4E70-A81B-8D1F635FD18A}" destId="{F5066928-EA69-4D40-8B12-3EA0E7847FD5}" srcOrd="1" destOrd="0" parTransId="{48D97A6D-678A-4ECA-89EB-59B280A57D2F}" sibTransId="{8F39D1F4-B144-4E8B-BB8C-875C0F0BDE4F}"/>
    <dgm:cxn modelId="{AE8C1605-6607-4588-AD3E-37705EA79980}" srcId="{3D418E1D-8E76-4E05-82E9-8B0354A8E833}" destId="{987107A8-E730-4CFC-AE9B-742AD74E1912}" srcOrd="0" destOrd="0" parTransId="{33E206BA-D55F-4478-87A1-0A1C31D743C2}" sibTransId="{E3363BE0-6EBE-4E5C-A18D-944772212477}"/>
    <dgm:cxn modelId="{02F3D418-04A1-4409-8101-E7A4ACCE285A}" type="presOf" srcId="{F0E40DF0-525B-4E70-A81B-8D1F635FD18A}" destId="{30E44654-00EA-4FF9-A83C-BD0D8208260D}" srcOrd="1" destOrd="0" presId="urn:microsoft.com/office/officeart/2009/3/layout/OpposingIdeas"/>
    <dgm:cxn modelId="{09CCAA3D-B007-4F84-8DC0-31A9D61EEEDF}" srcId="{3D418E1D-8E76-4E05-82E9-8B0354A8E833}" destId="{5091656B-B88D-4828-92EE-D6666CADAB46}" srcOrd="1" destOrd="0" parTransId="{2166B05F-CB20-4853-AE81-6DE2168EB3F7}" sibTransId="{D7B670D0-A81D-4F26-9B4C-B1D6EC3362B7}"/>
    <dgm:cxn modelId="{DE00C340-2973-443B-9026-5F30A731413F}" type="presOf" srcId="{3D418E1D-8E76-4E05-82E9-8B0354A8E833}" destId="{A8F3A201-57F4-44B5-BC3A-B05A41995A6C}" srcOrd="1" destOrd="0" presId="urn:microsoft.com/office/officeart/2009/3/layout/OpposingIdeas"/>
    <dgm:cxn modelId="{7A71F64B-973E-4768-910C-E5483C663049}" srcId="{F0E40DF0-525B-4E70-A81B-8D1F635FD18A}" destId="{7EC71057-2A2C-412F-A97A-9FA8A78A0D7C}" srcOrd="0" destOrd="0" parTransId="{DDBB0F3B-67DA-4196-9559-7AF32B963175}" sibTransId="{99759EBA-AA9A-4AD6-B306-8D3CBC3863AB}"/>
    <dgm:cxn modelId="{F5635561-5574-4211-86C0-94A06129492E}" srcId="{DB65E108-908F-4BA4-9181-D9C6AA30C845}" destId="{3D418E1D-8E76-4E05-82E9-8B0354A8E833}" srcOrd="0" destOrd="0" parTransId="{A92B638F-3E23-4EC5-A918-8593A6DED821}" sibTransId="{1F59DAF1-B044-4DE0-926F-5C5B2FDCBE66}"/>
    <dgm:cxn modelId="{BF74DD6F-49DA-47C8-BDD9-CFA65A9C3957}" srcId="{DB65E108-908F-4BA4-9181-D9C6AA30C845}" destId="{F0E40DF0-525B-4E70-A81B-8D1F635FD18A}" srcOrd="1" destOrd="0" parTransId="{859C39BE-F207-40AD-9DD0-99463101EF1D}" sibTransId="{5F091861-DB33-48D0-8D68-153B2848ACB1}"/>
    <dgm:cxn modelId="{C5C25E71-16B5-4C0C-B355-A09443278906}" type="presOf" srcId="{7EC71057-2A2C-412F-A97A-9FA8A78A0D7C}" destId="{AFEC41B1-16F0-4476-B1C7-7628BFE15903}" srcOrd="0" destOrd="0" presId="urn:microsoft.com/office/officeart/2009/3/layout/OpposingIdeas"/>
    <dgm:cxn modelId="{C755947E-6939-4A82-A1A1-091810B930BB}" type="presOf" srcId="{3D418E1D-8E76-4E05-82E9-8B0354A8E833}" destId="{617A0FA0-0755-48C5-99EA-ADE8E04FA731}" srcOrd="0" destOrd="0" presId="urn:microsoft.com/office/officeart/2009/3/layout/OpposingIdeas"/>
    <dgm:cxn modelId="{0483EC8D-7B7F-4FD7-9C88-3475E6CBC362}" type="presOf" srcId="{F5066928-EA69-4D40-8B12-3EA0E7847FD5}" destId="{AFEC41B1-16F0-4476-B1C7-7628BFE15903}" srcOrd="0" destOrd="1" presId="urn:microsoft.com/office/officeart/2009/3/layout/OpposingIdeas"/>
    <dgm:cxn modelId="{3BBC338F-1F84-486D-9A3C-5B6436E4C618}" type="presOf" srcId="{DB65E108-908F-4BA4-9181-D9C6AA30C845}" destId="{8EA968EE-4DDD-46BB-98FC-92EC56634469}" srcOrd="0" destOrd="0" presId="urn:microsoft.com/office/officeart/2009/3/layout/OpposingIdeas"/>
    <dgm:cxn modelId="{5179C9AF-AEF9-47B4-981C-2F1C4F8B3172}" type="presOf" srcId="{F0E40DF0-525B-4E70-A81B-8D1F635FD18A}" destId="{76866062-5652-4A12-8B9A-51F110AA320E}" srcOrd="0" destOrd="0" presId="urn:microsoft.com/office/officeart/2009/3/layout/OpposingIdeas"/>
    <dgm:cxn modelId="{7F7DF5B9-657A-4CC8-8051-FC3B05BFC1F7}" type="presOf" srcId="{987107A8-E730-4CFC-AE9B-742AD74E1912}" destId="{1C10A97F-EA0C-4D67-BD43-F01BAACC489B}" srcOrd="0" destOrd="0" presId="urn:microsoft.com/office/officeart/2009/3/layout/OpposingIdeas"/>
    <dgm:cxn modelId="{2DEC1EC7-C6A7-4AA3-BAC2-C9366CA1C49E}" type="presOf" srcId="{5091656B-B88D-4828-92EE-D6666CADAB46}" destId="{1C10A97F-EA0C-4D67-BD43-F01BAACC489B}" srcOrd="0" destOrd="1" presId="urn:microsoft.com/office/officeart/2009/3/layout/OpposingIdeas"/>
    <dgm:cxn modelId="{A6221018-6718-4817-A47B-037CF065CA92}" type="presParOf" srcId="{8EA968EE-4DDD-46BB-98FC-92EC56634469}" destId="{F077EE10-A37F-4116-A55B-3486B6F0A2CA}" srcOrd="0" destOrd="0" presId="urn:microsoft.com/office/officeart/2009/3/layout/OpposingIdeas"/>
    <dgm:cxn modelId="{EC630A56-BA8C-4B9F-A9F9-02371D316594}" type="presParOf" srcId="{8EA968EE-4DDD-46BB-98FC-92EC56634469}" destId="{E56348B8-816F-4767-984D-07F2842470CC}" srcOrd="1" destOrd="0" presId="urn:microsoft.com/office/officeart/2009/3/layout/OpposingIdeas"/>
    <dgm:cxn modelId="{C2B70C06-1BF4-47C7-AFBF-127524CC8F21}" type="presParOf" srcId="{8EA968EE-4DDD-46BB-98FC-92EC56634469}" destId="{1C10A97F-EA0C-4D67-BD43-F01BAACC489B}" srcOrd="2" destOrd="0" presId="urn:microsoft.com/office/officeart/2009/3/layout/OpposingIdeas"/>
    <dgm:cxn modelId="{DE0C5A0B-10E3-4A6A-AADB-EA4B46C03BD9}" type="presParOf" srcId="{8EA968EE-4DDD-46BB-98FC-92EC56634469}" destId="{AFEC41B1-16F0-4476-B1C7-7628BFE15903}" srcOrd="3" destOrd="0" presId="urn:microsoft.com/office/officeart/2009/3/layout/OpposingIdeas"/>
    <dgm:cxn modelId="{A56402A6-4769-460E-9C61-9AD28F284F23}" type="presParOf" srcId="{8EA968EE-4DDD-46BB-98FC-92EC56634469}" destId="{617A0FA0-0755-48C5-99EA-ADE8E04FA731}" srcOrd="4" destOrd="0" presId="urn:microsoft.com/office/officeart/2009/3/layout/OpposingIdeas"/>
    <dgm:cxn modelId="{2C2B81DF-7C65-4658-A334-60115263D1B0}" type="presParOf" srcId="{8EA968EE-4DDD-46BB-98FC-92EC56634469}" destId="{A8F3A201-57F4-44B5-BC3A-B05A41995A6C}" srcOrd="5" destOrd="0" presId="urn:microsoft.com/office/officeart/2009/3/layout/OpposingIdeas"/>
    <dgm:cxn modelId="{E3E1D568-6E91-4B90-9682-3F0647471D9B}" type="presParOf" srcId="{8EA968EE-4DDD-46BB-98FC-92EC56634469}" destId="{76866062-5652-4A12-8B9A-51F110AA320E}" srcOrd="6" destOrd="0" presId="urn:microsoft.com/office/officeart/2009/3/layout/OpposingIdeas"/>
    <dgm:cxn modelId="{E1DB4A3A-7680-49B7-9E3E-C0AC8D1E2354}" type="presParOf" srcId="{8EA968EE-4DDD-46BB-98FC-92EC56634469}" destId="{30E44654-00EA-4FF9-A83C-BD0D8208260D}" srcOrd="7" destOrd="0" presId="urn:microsoft.com/office/officeart/2009/3/layout/OpposingIdeas"/>
  </dgm:cxnLst>
  <dgm:bg>
    <a:solidFill>
      <a:schemeClr val="bg1"/>
    </a:solidFill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65E108-908F-4BA4-9181-D9C6AA30C845}" type="doc">
      <dgm:prSet loTypeId="urn:microsoft.com/office/officeart/2009/3/layout/OpposingIdeas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D418E1D-8E76-4E05-82E9-8B0354A8E833}">
      <dgm:prSet phldrT="[Texto]" custT="1"/>
      <dgm:spPr/>
      <dgm:t>
        <a:bodyPr/>
        <a:lstStyle/>
        <a:p>
          <a:r>
            <a:rPr lang="es-ES" sz="900" b="1" dirty="0"/>
            <a:t>Exportación</a:t>
          </a:r>
        </a:p>
      </dgm:t>
    </dgm:pt>
    <dgm:pt modelId="{A92B638F-3E23-4EC5-A918-8593A6DED821}" type="parTrans" cxnId="{F5635561-5574-4211-86C0-94A06129492E}">
      <dgm:prSet/>
      <dgm:spPr/>
      <dgm:t>
        <a:bodyPr/>
        <a:lstStyle/>
        <a:p>
          <a:endParaRPr lang="es-ES"/>
        </a:p>
      </dgm:t>
    </dgm:pt>
    <dgm:pt modelId="{1F59DAF1-B044-4DE0-926F-5C5B2FDCBE66}" type="sibTrans" cxnId="{F5635561-5574-4211-86C0-94A06129492E}">
      <dgm:prSet/>
      <dgm:spPr/>
      <dgm:t>
        <a:bodyPr/>
        <a:lstStyle/>
        <a:p>
          <a:endParaRPr lang="es-ES"/>
        </a:p>
      </dgm:t>
    </dgm:pt>
    <dgm:pt modelId="{F0E40DF0-525B-4E70-A81B-8D1F635FD18A}">
      <dgm:prSet phldrT="[Texto]" custT="1"/>
      <dgm:spPr/>
      <dgm:t>
        <a:bodyPr/>
        <a:lstStyle/>
        <a:p>
          <a:r>
            <a:rPr lang="es-ES" sz="900" b="1" dirty="0"/>
            <a:t>Importación</a:t>
          </a:r>
        </a:p>
      </dgm:t>
    </dgm:pt>
    <dgm:pt modelId="{859C39BE-F207-40AD-9DD0-99463101EF1D}" type="parTrans" cxnId="{BF74DD6F-49DA-47C8-BDD9-CFA65A9C3957}">
      <dgm:prSet/>
      <dgm:spPr/>
      <dgm:t>
        <a:bodyPr/>
        <a:lstStyle/>
        <a:p>
          <a:endParaRPr lang="es-ES"/>
        </a:p>
      </dgm:t>
    </dgm:pt>
    <dgm:pt modelId="{5F091861-DB33-48D0-8D68-153B2848ACB1}" type="sibTrans" cxnId="{BF74DD6F-49DA-47C8-BDD9-CFA65A9C3957}">
      <dgm:prSet/>
      <dgm:spPr/>
      <dgm:t>
        <a:bodyPr/>
        <a:lstStyle/>
        <a:p>
          <a:endParaRPr lang="es-ES"/>
        </a:p>
      </dgm:t>
    </dgm:pt>
    <dgm:pt modelId="{7EC71057-2A2C-412F-A97A-9FA8A78A0D7C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</a:t>
          </a:r>
          <a:r>
            <a:rPr lang="es-ES" sz="1400" i="1" dirty="0"/>
            <a:t>9,4</a:t>
          </a:r>
        </a:p>
      </dgm:t>
    </dgm:pt>
    <dgm:pt modelId="{DDBB0F3B-67DA-4196-9559-7AF32B963175}" type="parTrans" cxnId="{7A71F64B-973E-4768-910C-E5483C663049}">
      <dgm:prSet/>
      <dgm:spPr/>
      <dgm:t>
        <a:bodyPr/>
        <a:lstStyle/>
        <a:p>
          <a:endParaRPr lang="es-ES"/>
        </a:p>
      </dgm:t>
    </dgm:pt>
    <dgm:pt modelId="{99759EBA-AA9A-4AD6-B306-8D3CBC3863AB}" type="sibTrans" cxnId="{7A71F64B-973E-4768-910C-E5483C663049}">
      <dgm:prSet/>
      <dgm:spPr/>
      <dgm:t>
        <a:bodyPr/>
        <a:lstStyle/>
        <a:p>
          <a:endParaRPr lang="es-ES"/>
        </a:p>
      </dgm:t>
    </dgm:pt>
    <dgm:pt modelId="{987107A8-E730-4CFC-AE9B-742AD74E1912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 </a:t>
          </a:r>
          <a:r>
            <a:rPr lang="es-ES" sz="1400" i="1" dirty="0"/>
            <a:t>125,8</a:t>
          </a:r>
        </a:p>
      </dgm:t>
    </dgm:pt>
    <dgm:pt modelId="{33E206BA-D55F-4478-87A1-0A1C31D743C2}" type="parTrans" cxnId="{AE8C1605-6607-4588-AD3E-37705EA79980}">
      <dgm:prSet/>
      <dgm:spPr/>
      <dgm:t>
        <a:bodyPr/>
        <a:lstStyle/>
        <a:p>
          <a:endParaRPr lang="es-ES"/>
        </a:p>
      </dgm:t>
    </dgm:pt>
    <dgm:pt modelId="{E3363BE0-6EBE-4E5C-A18D-944772212477}" type="sibTrans" cxnId="{AE8C1605-6607-4588-AD3E-37705EA79980}">
      <dgm:prSet/>
      <dgm:spPr/>
      <dgm:t>
        <a:bodyPr/>
        <a:lstStyle/>
        <a:p>
          <a:endParaRPr lang="es-ES"/>
        </a:p>
      </dgm:t>
    </dgm:pt>
    <dgm:pt modelId="{F5066928-EA69-4D40-8B12-3EA0E7847FD5}">
      <dgm:prSet phldrT="[Texto]" custT="1"/>
      <dgm:spPr/>
      <dgm:t>
        <a:bodyPr/>
        <a:lstStyle/>
        <a:p>
          <a:r>
            <a:rPr lang="es-ES" sz="1400" b="1" dirty="0"/>
            <a:t>Ducto </a:t>
          </a:r>
          <a:r>
            <a:rPr lang="es-ES" sz="1400" b="1" baseline="30000" dirty="0"/>
            <a:t>** </a:t>
          </a:r>
          <a:r>
            <a:rPr lang="es-ES" sz="1400" b="0" i="1" dirty="0"/>
            <a:t>2,1</a:t>
          </a:r>
        </a:p>
      </dgm:t>
    </dgm:pt>
    <dgm:pt modelId="{48D97A6D-678A-4ECA-89EB-59B280A57D2F}" type="parTrans" cxnId="{44F2BD00-B1A9-4800-B62E-2C7FCE19AA66}">
      <dgm:prSet/>
      <dgm:spPr/>
      <dgm:t>
        <a:bodyPr/>
        <a:lstStyle/>
        <a:p>
          <a:endParaRPr lang="es-ES"/>
        </a:p>
      </dgm:t>
    </dgm:pt>
    <dgm:pt modelId="{8F39D1F4-B144-4E8B-BB8C-875C0F0BDE4F}" type="sibTrans" cxnId="{44F2BD00-B1A9-4800-B62E-2C7FCE19AA66}">
      <dgm:prSet/>
      <dgm:spPr/>
      <dgm:t>
        <a:bodyPr/>
        <a:lstStyle/>
        <a:p>
          <a:endParaRPr lang="es-ES"/>
        </a:p>
      </dgm:t>
    </dgm:pt>
    <dgm:pt modelId="{5091656B-B88D-4828-92EE-D6666CADAB46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baseline="30000" dirty="0"/>
            <a:t>**</a:t>
          </a:r>
          <a:r>
            <a:rPr lang="es-ES" sz="1400" dirty="0"/>
            <a:t> </a:t>
          </a:r>
          <a:r>
            <a:rPr lang="es-ES" sz="1400" i="1" dirty="0"/>
            <a:t>8,1</a:t>
          </a:r>
        </a:p>
      </dgm:t>
    </dgm:pt>
    <dgm:pt modelId="{2166B05F-CB20-4853-AE81-6DE2168EB3F7}" type="parTrans" cxnId="{09CCAA3D-B007-4F84-8DC0-31A9D61EEEDF}">
      <dgm:prSet/>
      <dgm:spPr/>
      <dgm:t>
        <a:bodyPr/>
        <a:lstStyle/>
        <a:p>
          <a:endParaRPr lang="es-ES"/>
        </a:p>
      </dgm:t>
    </dgm:pt>
    <dgm:pt modelId="{D7B670D0-A81D-4F26-9B4C-B1D6EC3362B7}" type="sibTrans" cxnId="{09CCAA3D-B007-4F84-8DC0-31A9D61EEEDF}">
      <dgm:prSet/>
      <dgm:spPr/>
      <dgm:t>
        <a:bodyPr/>
        <a:lstStyle/>
        <a:p>
          <a:endParaRPr lang="es-ES"/>
        </a:p>
      </dgm:t>
    </dgm:pt>
    <dgm:pt modelId="{8EA968EE-4DDD-46BB-98FC-92EC56634469}" type="pres">
      <dgm:prSet presAssocID="{DB65E108-908F-4BA4-9181-D9C6AA30C84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F077EE10-A37F-4116-A55B-3486B6F0A2CA}" type="pres">
      <dgm:prSet presAssocID="{DB65E108-908F-4BA4-9181-D9C6AA30C845}" presName="Background" presStyleLbl="node1" presStyleIdx="0" presStyleCnt="1"/>
      <dgm:spPr/>
    </dgm:pt>
    <dgm:pt modelId="{E56348B8-816F-4767-984D-07F2842470CC}" type="pres">
      <dgm:prSet presAssocID="{DB65E108-908F-4BA4-9181-D9C6AA30C845}" presName="Divider" presStyleLbl="callout" presStyleIdx="0" presStyleCnt="1"/>
      <dgm:spPr/>
    </dgm:pt>
    <dgm:pt modelId="{1C10A97F-EA0C-4D67-BD43-F01BAACC489B}" type="pres">
      <dgm:prSet presAssocID="{DB65E108-908F-4BA4-9181-D9C6AA30C845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EC41B1-16F0-4476-B1C7-7628BFE15903}" type="pres">
      <dgm:prSet presAssocID="{DB65E108-908F-4BA4-9181-D9C6AA30C84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7A0FA0-0755-48C5-99EA-ADE8E04FA731}" type="pres">
      <dgm:prSet presAssocID="{DB65E108-908F-4BA4-9181-D9C6AA30C845}" presName="ParentText1" presStyleLbl="revTx" presStyleIdx="0" presStyleCnt="0">
        <dgm:presLayoutVars>
          <dgm:chMax val="1"/>
          <dgm:chPref val="1"/>
        </dgm:presLayoutVars>
      </dgm:prSet>
      <dgm:spPr/>
    </dgm:pt>
    <dgm:pt modelId="{A8F3A201-57F4-44B5-BC3A-B05A41995A6C}" type="pres">
      <dgm:prSet presAssocID="{DB65E108-908F-4BA4-9181-D9C6AA30C845}" presName="ParentShape1" presStyleLbl="alignImgPlace1" presStyleIdx="0" presStyleCnt="2">
        <dgm:presLayoutVars/>
      </dgm:prSet>
      <dgm:spPr/>
    </dgm:pt>
    <dgm:pt modelId="{76866062-5652-4A12-8B9A-51F110AA320E}" type="pres">
      <dgm:prSet presAssocID="{DB65E108-908F-4BA4-9181-D9C6AA30C845}" presName="ParentText2" presStyleLbl="revTx" presStyleIdx="0" presStyleCnt="0">
        <dgm:presLayoutVars>
          <dgm:chMax val="1"/>
          <dgm:chPref val="1"/>
        </dgm:presLayoutVars>
      </dgm:prSet>
      <dgm:spPr/>
    </dgm:pt>
    <dgm:pt modelId="{30E44654-00EA-4FF9-A83C-BD0D8208260D}" type="pres">
      <dgm:prSet presAssocID="{DB65E108-908F-4BA4-9181-D9C6AA30C845}" presName="ParentShape2" presStyleLbl="alignImgPlace1" presStyleIdx="1" presStyleCnt="2">
        <dgm:presLayoutVars/>
      </dgm:prSet>
      <dgm:spPr/>
    </dgm:pt>
  </dgm:ptLst>
  <dgm:cxnLst>
    <dgm:cxn modelId="{44F2BD00-B1A9-4800-B62E-2C7FCE19AA66}" srcId="{F0E40DF0-525B-4E70-A81B-8D1F635FD18A}" destId="{F5066928-EA69-4D40-8B12-3EA0E7847FD5}" srcOrd="1" destOrd="0" parTransId="{48D97A6D-678A-4ECA-89EB-59B280A57D2F}" sibTransId="{8F39D1F4-B144-4E8B-BB8C-875C0F0BDE4F}"/>
    <dgm:cxn modelId="{AE8C1605-6607-4588-AD3E-37705EA79980}" srcId="{3D418E1D-8E76-4E05-82E9-8B0354A8E833}" destId="{987107A8-E730-4CFC-AE9B-742AD74E1912}" srcOrd="0" destOrd="0" parTransId="{33E206BA-D55F-4478-87A1-0A1C31D743C2}" sibTransId="{E3363BE0-6EBE-4E5C-A18D-944772212477}"/>
    <dgm:cxn modelId="{C5906B18-9CEF-4859-8865-3AC5876B8792}" type="presOf" srcId="{987107A8-E730-4CFC-AE9B-742AD74E1912}" destId="{1C10A97F-EA0C-4D67-BD43-F01BAACC489B}" srcOrd="0" destOrd="0" presId="urn:microsoft.com/office/officeart/2009/3/layout/OpposingIdeas"/>
    <dgm:cxn modelId="{6A518328-0BCB-452D-9C00-CE1C7414D5BA}" type="presOf" srcId="{5091656B-B88D-4828-92EE-D6666CADAB46}" destId="{1C10A97F-EA0C-4D67-BD43-F01BAACC489B}" srcOrd="0" destOrd="1" presId="urn:microsoft.com/office/officeart/2009/3/layout/OpposingIdeas"/>
    <dgm:cxn modelId="{C1403F29-8F83-49E8-9DC2-B63D0AA7DAB7}" type="presOf" srcId="{3D418E1D-8E76-4E05-82E9-8B0354A8E833}" destId="{A8F3A201-57F4-44B5-BC3A-B05A41995A6C}" srcOrd="1" destOrd="0" presId="urn:microsoft.com/office/officeart/2009/3/layout/OpposingIdeas"/>
    <dgm:cxn modelId="{09CCAA3D-B007-4F84-8DC0-31A9D61EEEDF}" srcId="{3D418E1D-8E76-4E05-82E9-8B0354A8E833}" destId="{5091656B-B88D-4828-92EE-D6666CADAB46}" srcOrd="1" destOrd="0" parTransId="{2166B05F-CB20-4853-AE81-6DE2168EB3F7}" sibTransId="{D7B670D0-A81D-4F26-9B4C-B1D6EC3362B7}"/>
    <dgm:cxn modelId="{7A71F64B-973E-4768-910C-E5483C663049}" srcId="{F0E40DF0-525B-4E70-A81B-8D1F635FD18A}" destId="{7EC71057-2A2C-412F-A97A-9FA8A78A0D7C}" srcOrd="0" destOrd="0" parTransId="{DDBB0F3B-67DA-4196-9559-7AF32B963175}" sibTransId="{99759EBA-AA9A-4AD6-B306-8D3CBC3863AB}"/>
    <dgm:cxn modelId="{28010F53-F342-4ED1-824E-82A2B986E840}" type="presOf" srcId="{F5066928-EA69-4D40-8B12-3EA0E7847FD5}" destId="{AFEC41B1-16F0-4476-B1C7-7628BFE15903}" srcOrd="0" destOrd="1" presId="urn:microsoft.com/office/officeart/2009/3/layout/OpposingIdeas"/>
    <dgm:cxn modelId="{F5635561-5574-4211-86C0-94A06129492E}" srcId="{DB65E108-908F-4BA4-9181-D9C6AA30C845}" destId="{3D418E1D-8E76-4E05-82E9-8B0354A8E833}" srcOrd="0" destOrd="0" parTransId="{A92B638F-3E23-4EC5-A918-8593A6DED821}" sibTransId="{1F59DAF1-B044-4DE0-926F-5C5B2FDCBE66}"/>
    <dgm:cxn modelId="{BF74DD6F-49DA-47C8-BDD9-CFA65A9C3957}" srcId="{DB65E108-908F-4BA4-9181-D9C6AA30C845}" destId="{F0E40DF0-525B-4E70-A81B-8D1F635FD18A}" srcOrd="1" destOrd="0" parTransId="{859C39BE-F207-40AD-9DD0-99463101EF1D}" sibTransId="{5F091861-DB33-48D0-8D68-153B2848ACB1}"/>
    <dgm:cxn modelId="{6E6FE1A4-CA0B-4E1A-A5AB-CE3D5D96FD7D}" type="presOf" srcId="{3D418E1D-8E76-4E05-82E9-8B0354A8E833}" destId="{617A0FA0-0755-48C5-99EA-ADE8E04FA731}" srcOrd="0" destOrd="0" presId="urn:microsoft.com/office/officeart/2009/3/layout/OpposingIdeas"/>
    <dgm:cxn modelId="{6B7E28AD-208F-4FEF-9EEC-4C1D8DBD5DD3}" type="presOf" srcId="{DB65E108-908F-4BA4-9181-D9C6AA30C845}" destId="{8EA968EE-4DDD-46BB-98FC-92EC56634469}" srcOrd="0" destOrd="0" presId="urn:microsoft.com/office/officeart/2009/3/layout/OpposingIdeas"/>
    <dgm:cxn modelId="{738165C1-6462-4CE9-804C-4B0EE9EFB4E7}" type="presOf" srcId="{F0E40DF0-525B-4E70-A81B-8D1F635FD18A}" destId="{30E44654-00EA-4FF9-A83C-BD0D8208260D}" srcOrd="1" destOrd="0" presId="urn:microsoft.com/office/officeart/2009/3/layout/OpposingIdeas"/>
    <dgm:cxn modelId="{0F230EF5-1621-4C21-9AE1-D0CBBB9C2F68}" type="presOf" srcId="{F0E40DF0-525B-4E70-A81B-8D1F635FD18A}" destId="{76866062-5652-4A12-8B9A-51F110AA320E}" srcOrd="0" destOrd="0" presId="urn:microsoft.com/office/officeart/2009/3/layout/OpposingIdeas"/>
    <dgm:cxn modelId="{AA1CBAF6-5554-4346-9F8F-8EFC184E1BA9}" type="presOf" srcId="{7EC71057-2A2C-412F-A97A-9FA8A78A0D7C}" destId="{AFEC41B1-16F0-4476-B1C7-7628BFE15903}" srcOrd="0" destOrd="0" presId="urn:microsoft.com/office/officeart/2009/3/layout/OpposingIdeas"/>
    <dgm:cxn modelId="{34CF9E1B-2BEE-438B-881E-2390CFDE748B}" type="presParOf" srcId="{8EA968EE-4DDD-46BB-98FC-92EC56634469}" destId="{F077EE10-A37F-4116-A55B-3486B6F0A2CA}" srcOrd="0" destOrd="0" presId="urn:microsoft.com/office/officeart/2009/3/layout/OpposingIdeas"/>
    <dgm:cxn modelId="{9E6AFF4A-2FCC-4527-9539-12137C2C2E52}" type="presParOf" srcId="{8EA968EE-4DDD-46BB-98FC-92EC56634469}" destId="{E56348B8-816F-4767-984D-07F2842470CC}" srcOrd="1" destOrd="0" presId="urn:microsoft.com/office/officeart/2009/3/layout/OpposingIdeas"/>
    <dgm:cxn modelId="{CB52EE31-51AE-43E8-9B04-2D926C37AFDF}" type="presParOf" srcId="{8EA968EE-4DDD-46BB-98FC-92EC56634469}" destId="{1C10A97F-EA0C-4D67-BD43-F01BAACC489B}" srcOrd="2" destOrd="0" presId="urn:microsoft.com/office/officeart/2009/3/layout/OpposingIdeas"/>
    <dgm:cxn modelId="{DF793685-C2C8-45C9-BED5-108F5B2901DA}" type="presParOf" srcId="{8EA968EE-4DDD-46BB-98FC-92EC56634469}" destId="{AFEC41B1-16F0-4476-B1C7-7628BFE15903}" srcOrd="3" destOrd="0" presId="urn:microsoft.com/office/officeart/2009/3/layout/OpposingIdeas"/>
    <dgm:cxn modelId="{F98D496A-FED4-48E4-8C8B-0A2AD78C7390}" type="presParOf" srcId="{8EA968EE-4DDD-46BB-98FC-92EC56634469}" destId="{617A0FA0-0755-48C5-99EA-ADE8E04FA731}" srcOrd="4" destOrd="0" presId="urn:microsoft.com/office/officeart/2009/3/layout/OpposingIdeas"/>
    <dgm:cxn modelId="{08F0AB11-98C6-413F-8BA4-F552CE6E60EA}" type="presParOf" srcId="{8EA968EE-4DDD-46BB-98FC-92EC56634469}" destId="{A8F3A201-57F4-44B5-BC3A-B05A41995A6C}" srcOrd="5" destOrd="0" presId="urn:microsoft.com/office/officeart/2009/3/layout/OpposingIdeas"/>
    <dgm:cxn modelId="{205DF4C2-C0B7-4433-820C-99D553C56BDD}" type="presParOf" srcId="{8EA968EE-4DDD-46BB-98FC-92EC56634469}" destId="{76866062-5652-4A12-8B9A-51F110AA320E}" srcOrd="6" destOrd="0" presId="urn:microsoft.com/office/officeart/2009/3/layout/OpposingIdeas"/>
    <dgm:cxn modelId="{EBAEDEF3-7462-44A6-822A-6C041AEAFF0B}" type="presParOf" srcId="{8EA968EE-4DDD-46BB-98FC-92EC56634469}" destId="{30E44654-00EA-4FF9-A83C-BD0D8208260D}" srcOrd="7" destOrd="0" presId="urn:microsoft.com/office/officeart/2009/3/layout/OpposingIdeas"/>
  </dgm:cxnLst>
  <dgm:bg>
    <a:solidFill>
      <a:schemeClr val="bg1"/>
    </a:solidFill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65E108-908F-4BA4-9181-D9C6AA30C845}" type="doc">
      <dgm:prSet loTypeId="urn:microsoft.com/office/officeart/2009/3/layout/OpposingIdeas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D418E1D-8E76-4E05-82E9-8B0354A8E833}">
      <dgm:prSet phldrT="[Texto]" custT="1"/>
      <dgm:spPr/>
      <dgm:t>
        <a:bodyPr/>
        <a:lstStyle/>
        <a:p>
          <a:r>
            <a:rPr lang="es-ES" sz="900" b="1" dirty="0"/>
            <a:t>Exportación</a:t>
          </a:r>
        </a:p>
      </dgm:t>
    </dgm:pt>
    <dgm:pt modelId="{A92B638F-3E23-4EC5-A918-8593A6DED821}" type="parTrans" cxnId="{F5635561-5574-4211-86C0-94A06129492E}">
      <dgm:prSet/>
      <dgm:spPr/>
      <dgm:t>
        <a:bodyPr/>
        <a:lstStyle/>
        <a:p>
          <a:endParaRPr lang="es-ES"/>
        </a:p>
      </dgm:t>
    </dgm:pt>
    <dgm:pt modelId="{1F59DAF1-B044-4DE0-926F-5C5B2FDCBE66}" type="sibTrans" cxnId="{F5635561-5574-4211-86C0-94A06129492E}">
      <dgm:prSet/>
      <dgm:spPr/>
      <dgm:t>
        <a:bodyPr/>
        <a:lstStyle/>
        <a:p>
          <a:endParaRPr lang="es-ES"/>
        </a:p>
      </dgm:t>
    </dgm:pt>
    <dgm:pt modelId="{F0E40DF0-525B-4E70-A81B-8D1F635FD18A}">
      <dgm:prSet phldrT="[Texto]" custT="1"/>
      <dgm:spPr/>
      <dgm:t>
        <a:bodyPr/>
        <a:lstStyle/>
        <a:p>
          <a:r>
            <a:rPr lang="es-ES" sz="900" b="1" dirty="0"/>
            <a:t>Importación</a:t>
          </a:r>
        </a:p>
      </dgm:t>
    </dgm:pt>
    <dgm:pt modelId="{859C39BE-F207-40AD-9DD0-99463101EF1D}" type="parTrans" cxnId="{BF74DD6F-49DA-47C8-BDD9-CFA65A9C3957}">
      <dgm:prSet/>
      <dgm:spPr/>
      <dgm:t>
        <a:bodyPr/>
        <a:lstStyle/>
        <a:p>
          <a:endParaRPr lang="es-ES"/>
        </a:p>
      </dgm:t>
    </dgm:pt>
    <dgm:pt modelId="{5F091861-DB33-48D0-8D68-153B2848ACB1}" type="sibTrans" cxnId="{BF74DD6F-49DA-47C8-BDD9-CFA65A9C3957}">
      <dgm:prSet/>
      <dgm:spPr/>
      <dgm:t>
        <a:bodyPr/>
        <a:lstStyle/>
        <a:p>
          <a:endParaRPr lang="es-ES"/>
        </a:p>
      </dgm:t>
    </dgm:pt>
    <dgm:pt modelId="{7EC71057-2A2C-412F-A97A-9FA8A78A0D7C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</a:t>
          </a:r>
          <a:r>
            <a:rPr lang="es-ES" sz="1400" i="1" dirty="0"/>
            <a:t>322,8</a:t>
          </a:r>
        </a:p>
      </dgm:t>
    </dgm:pt>
    <dgm:pt modelId="{DDBB0F3B-67DA-4196-9559-7AF32B963175}" type="parTrans" cxnId="{7A71F64B-973E-4768-910C-E5483C663049}">
      <dgm:prSet/>
      <dgm:spPr/>
      <dgm:t>
        <a:bodyPr/>
        <a:lstStyle/>
        <a:p>
          <a:endParaRPr lang="es-ES"/>
        </a:p>
      </dgm:t>
    </dgm:pt>
    <dgm:pt modelId="{99759EBA-AA9A-4AD6-B306-8D3CBC3863AB}" type="sibTrans" cxnId="{7A71F64B-973E-4768-910C-E5483C663049}">
      <dgm:prSet/>
      <dgm:spPr/>
      <dgm:t>
        <a:bodyPr/>
        <a:lstStyle/>
        <a:p>
          <a:endParaRPr lang="es-ES"/>
        </a:p>
      </dgm:t>
    </dgm:pt>
    <dgm:pt modelId="{987107A8-E730-4CFC-AE9B-742AD74E1912}">
      <dgm:prSet phldrT="[Texto]" custT="1"/>
      <dgm:spPr/>
      <dgm:t>
        <a:bodyPr/>
        <a:lstStyle/>
        <a:p>
          <a:r>
            <a:rPr lang="es-ES" sz="1400" b="1" dirty="0" err="1"/>
            <a:t>GNL</a:t>
          </a:r>
          <a:r>
            <a:rPr lang="es-ES" sz="1400" dirty="0"/>
            <a:t>  </a:t>
          </a:r>
          <a:r>
            <a:rPr lang="es-ES" sz="1400" i="1" dirty="0"/>
            <a:t>164,5</a:t>
          </a:r>
        </a:p>
      </dgm:t>
    </dgm:pt>
    <dgm:pt modelId="{33E206BA-D55F-4478-87A1-0A1C31D743C2}" type="parTrans" cxnId="{AE8C1605-6607-4588-AD3E-37705EA79980}">
      <dgm:prSet/>
      <dgm:spPr/>
      <dgm:t>
        <a:bodyPr/>
        <a:lstStyle/>
        <a:p>
          <a:endParaRPr lang="es-ES"/>
        </a:p>
      </dgm:t>
    </dgm:pt>
    <dgm:pt modelId="{E3363BE0-6EBE-4E5C-A18D-944772212477}" type="sibTrans" cxnId="{AE8C1605-6607-4588-AD3E-37705EA79980}">
      <dgm:prSet/>
      <dgm:spPr/>
      <dgm:t>
        <a:bodyPr/>
        <a:lstStyle/>
        <a:p>
          <a:endParaRPr lang="es-ES"/>
        </a:p>
      </dgm:t>
    </dgm:pt>
    <dgm:pt modelId="{F5066928-EA69-4D40-8B12-3EA0E7847FD5}">
      <dgm:prSet phldrT="[Texto]" custT="1"/>
      <dgm:spPr/>
      <dgm:t>
        <a:bodyPr/>
        <a:lstStyle/>
        <a:p>
          <a:r>
            <a:rPr lang="es-ES" sz="1400" b="1" dirty="0"/>
            <a:t>Ducto </a:t>
          </a:r>
          <a:r>
            <a:rPr lang="es-ES" sz="1400" b="1" baseline="30000" dirty="0"/>
            <a:t>** </a:t>
          </a:r>
          <a:r>
            <a:rPr lang="es-ES" sz="1400" b="0" i="1" dirty="0"/>
            <a:t>53,8</a:t>
          </a:r>
        </a:p>
      </dgm:t>
    </dgm:pt>
    <dgm:pt modelId="{48D97A6D-678A-4ECA-89EB-59B280A57D2F}" type="parTrans" cxnId="{44F2BD00-B1A9-4800-B62E-2C7FCE19AA66}">
      <dgm:prSet/>
      <dgm:spPr/>
      <dgm:t>
        <a:bodyPr/>
        <a:lstStyle/>
        <a:p>
          <a:endParaRPr lang="es-ES"/>
        </a:p>
      </dgm:t>
    </dgm:pt>
    <dgm:pt modelId="{8F39D1F4-B144-4E8B-BB8C-875C0F0BDE4F}" type="sibTrans" cxnId="{44F2BD00-B1A9-4800-B62E-2C7FCE19AA66}">
      <dgm:prSet/>
      <dgm:spPr/>
      <dgm:t>
        <a:bodyPr/>
        <a:lstStyle/>
        <a:p>
          <a:endParaRPr lang="es-ES"/>
        </a:p>
      </dgm:t>
    </dgm:pt>
    <dgm:pt modelId="{EACEEC87-6C06-48BC-9841-1DE823C942F0}">
      <dgm:prSet phldrT="[Texto]" custT="1"/>
      <dgm:spPr/>
      <dgm:t>
        <a:bodyPr/>
        <a:lstStyle/>
        <a:p>
          <a:r>
            <a:rPr lang="es-ES" sz="1400" b="1" dirty="0"/>
            <a:t>Ducto</a:t>
          </a:r>
          <a:r>
            <a:rPr lang="es-ES" sz="1400" dirty="0"/>
            <a:t> </a:t>
          </a:r>
          <a:r>
            <a:rPr lang="es-ES" sz="1400" baseline="30000" dirty="0"/>
            <a:t>**</a:t>
          </a:r>
          <a:r>
            <a:rPr lang="es-ES" sz="1400" dirty="0"/>
            <a:t> </a:t>
          </a:r>
          <a:r>
            <a:rPr lang="es-ES" sz="1400" i="1" dirty="0"/>
            <a:t>8,7</a:t>
          </a:r>
        </a:p>
      </dgm:t>
    </dgm:pt>
    <dgm:pt modelId="{9E1B8F74-69C6-435F-A1E3-260650DA29EE}" type="parTrans" cxnId="{DE5926FD-4070-4ECD-B200-7226BE16D0B0}">
      <dgm:prSet/>
      <dgm:spPr/>
      <dgm:t>
        <a:bodyPr/>
        <a:lstStyle/>
        <a:p>
          <a:endParaRPr lang="es-ES"/>
        </a:p>
      </dgm:t>
    </dgm:pt>
    <dgm:pt modelId="{EF1AFF22-352C-437E-B4D4-BDBE25D470DA}" type="sibTrans" cxnId="{DE5926FD-4070-4ECD-B200-7226BE16D0B0}">
      <dgm:prSet/>
      <dgm:spPr/>
      <dgm:t>
        <a:bodyPr/>
        <a:lstStyle/>
        <a:p>
          <a:endParaRPr lang="es-ES"/>
        </a:p>
      </dgm:t>
    </dgm:pt>
    <dgm:pt modelId="{8EA968EE-4DDD-46BB-98FC-92EC56634469}" type="pres">
      <dgm:prSet presAssocID="{DB65E108-908F-4BA4-9181-D9C6AA30C845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F077EE10-A37F-4116-A55B-3486B6F0A2CA}" type="pres">
      <dgm:prSet presAssocID="{DB65E108-908F-4BA4-9181-D9C6AA30C845}" presName="Background" presStyleLbl="node1" presStyleIdx="0" presStyleCnt="1"/>
      <dgm:spPr/>
    </dgm:pt>
    <dgm:pt modelId="{E56348B8-816F-4767-984D-07F2842470CC}" type="pres">
      <dgm:prSet presAssocID="{DB65E108-908F-4BA4-9181-D9C6AA30C845}" presName="Divider" presStyleLbl="callout" presStyleIdx="0" presStyleCnt="1"/>
      <dgm:spPr/>
    </dgm:pt>
    <dgm:pt modelId="{1C10A97F-EA0C-4D67-BD43-F01BAACC489B}" type="pres">
      <dgm:prSet presAssocID="{DB65E108-908F-4BA4-9181-D9C6AA30C845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EC41B1-16F0-4476-B1C7-7628BFE15903}" type="pres">
      <dgm:prSet presAssocID="{DB65E108-908F-4BA4-9181-D9C6AA30C845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17A0FA0-0755-48C5-99EA-ADE8E04FA731}" type="pres">
      <dgm:prSet presAssocID="{DB65E108-908F-4BA4-9181-D9C6AA30C845}" presName="ParentText1" presStyleLbl="revTx" presStyleIdx="0" presStyleCnt="0">
        <dgm:presLayoutVars>
          <dgm:chMax val="1"/>
          <dgm:chPref val="1"/>
        </dgm:presLayoutVars>
      </dgm:prSet>
      <dgm:spPr/>
    </dgm:pt>
    <dgm:pt modelId="{A8F3A201-57F4-44B5-BC3A-B05A41995A6C}" type="pres">
      <dgm:prSet presAssocID="{DB65E108-908F-4BA4-9181-D9C6AA30C845}" presName="ParentShape1" presStyleLbl="alignImgPlace1" presStyleIdx="0" presStyleCnt="2">
        <dgm:presLayoutVars/>
      </dgm:prSet>
      <dgm:spPr/>
    </dgm:pt>
    <dgm:pt modelId="{76866062-5652-4A12-8B9A-51F110AA320E}" type="pres">
      <dgm:prSet presAssocID="{DB65E108-908F-4BA4-9181-D9C6AA30C845}" presName="ParentText2" presStyleLbl="revTx" presStyleIdx="0" presStyleCnt="0">
        <dgm:presLayoutVars>
          <dgm:chMax val="1"/>
          <dgm:chPref val="1"/>
        </dgm:presLayoutVars>
      </dgm:prSet>
      <dgm:spPr/>
    </dgm:pt>
    <dgm:pt modelId="{30E44654-00EA-4FF9-A83C-BD0D8208260D}" type="pres">
      <dgm:prSet presAssocID="{DB65E108-908F-4BA4-9181-D9C6AA30C845}" presName="ParentShape2" presStyleLbl="alignImgPlace1" presStyleIdx="1" presStyleCnt="2">
        <dgm:presLayoutVars/>
      </dgm:prSet>
      <dgm:spPr/>
    </dgm:pt>
  </dgm:ptLst>
  <dgm:cxnLst>
    <dgm:cxn modelId="{44F2BD00-B1A9-4800-B62E-2C7FCE19AA66}" srcId="{F0E40DF0-525B-4E70-A81B-8D1F635FD18A}" destId="{F5066928-EA69-4D40-8B12-3EA0E7847FD5}" srcOrd="1" destOrd="0" parTransId="{48D97A6D-678A-4ECA-89EB-59B280A57D2F}" sibTransId="{8F39D1F4-B144-4E8B-BB8C-875C0F0BDE4F}"/>
    <dgm:cxn modelId="{AE8C1605-6607-4588-AD3E-37705EA79980}" srcId="{3D418E1D-8E76-4E05-82E9-8B0354A8E833}" destId="{987107A8-E730-4CFC-AE9B-742AD74E1912}" srcOrd="0" destOrd="0" parTransId="{33E206BA-D55F-4478-87A1-0A1C31D743C2}" sibTransId="{E3363BE0-6EBE-4E5C-A18D-944772212477}"/>
    <dgm:cxn modelId="{1E0C6610-E0EC-4E55-90D1-EA108534BBA9}" type="presOf" srcId="{3D418E1D-8E76-4E05-82E9-8B0354A8E833}" destId="{A8F3A201-57F4-44B5-BC3A-B05A41995A6C}" srcOrd="1" destOrd="0" presId="urn:microsoft.com/office/officeart/2009/3/layout/OpposingIdeas"/>
    <dgm:cxn modelId="{286CAE16-DAB3-4D06-B87D-C4D12E2192CC}" type="presOf" srcId="{EACEEC87-6C06-48BC-9841-1DE823C942F0}" destId="{1C10A97F-EA0C-4D67-BD43-F01BAACC489B}" srcOrd="0" destOrd="1" presId="urn:microsoft.com/office/officeart/2009/3/layout/OpposingIdeas"/>
    <dgm:cxn modelId="{FE4C562E-3D9D-454D-A72F-D9F077BDECA6}" type="presOf" srcId="{F5066928-EA69-4D40-8B12-3EA0E7847FD5}" destId="{AFEC41B1-16F0-4476-B1C7-7628BFE15903}" srcOrd="0" destOrd="1" presId="urn:microsoft.com/office/officeart/2009/3/layout/OpposingIdeas"/>
    <dgm:cxn modelId="{06FF1C47-C85C-42E4-95B2-1A81B8DEC84C}" type="presOf" srcId="{F0E40DF0-525B-4E70-A81B-8D1F635FD18A}" destId="{30E44654-00EA-4FF9-A83C-BD0D8208260D}" srcOrd="1" destOrd="0" presId="urn:microsoft.com/office/officeart/2009/3/layout/OpposingIdeas"/>
    <dgm:cxn modelId="{7A71F64B-973E-4768-910C-E5483C663049}" srcId="{F0E40DF0-525B-4E70-A81B-8D1F635FD18A}" destId="{7EC71057-2A2C-412F-A97A-9FA8A78A0D7C}" srcOrd="0" destOrd="0" parTransId="{DDBB0F3B-67DA-4196-9559-7AF32B963175}" sibTransId="{99759EBA-AA9A-4AD6-B306-8D3CBC3863AB}"/>
    <dgm:cxn modelId="{F5635561-5574-4211-86C0-94A06129492E}" srcId="{DB65E108-908F-4BA4-9181-D9C6AA30C845}" destId="{3D418E1D-8E76-4E05-82E9-8B0354A8E833}" srcOrd="0" destOrd="0" parTransId="{A92B638F-3E23-4EC5-A918-8593A6DED821}" sibTransId="{1F59DAF1-B044-4DE0-926F-5C5B2FDCBE66}"/>
    <dgm:cxn modelId="{BF74DD6F-49DA-47C8-BDD9-CFA65A9C3957}" srcId="{DB65E108-908F-4BA4-9181-D9C6AA30C845}" destId="{F0E40DF0-525B-4E70-A81B-8D1F635FD18A}" srcOrd="1" destOrd="0" parTransId="{859C39BE-F207-40AD-9DD0-99463101EF1D}" sibTransId="{5F091861-DB33-48D0-8D68-153B2848ACB1}"/>
    <dgm:cxn modelId="{042A137C-10F6-4E05-8224-CB6F7C9DBAD2}" type="presOf" srcId="{987107A8-E730-4CFC-AE9B-742AD74E1912}" destId="{1C10A97F-EA0C-4D67-BD43-F01BAACC489B}" srcOrd="0" destOrd="0" presId="urn:microsoft.com/office/officeart/2009/3/layout/OpposingIdeas"/>
    <dgm:cxn modelId="{E389B985-4936-4CC7-825A-708F98D2C0CD}" type="presOf" srcId="{3D418E1D-8E76-4E05-82E9-8B0354A8E833}" destId="{617A0FA0-0755-48C5-99EA-ADE8E04FA731}" srcOrd="0" destOrd="0" presId="urn:microsoft.com/office/officeart/2009/3/layout/OpposingIdeas"/>
    <dgm:cxn modelId="{D1B767CB-F29D-469F-A111-6682E1A324D4}" type="presOf" srcId="{7EC71057-2A2C-412F-A97A-9FA8A78A0D7C}" destId="{AFEC41B1-16F0-4476-B1C7-7628BFE15903}" srcOrd="0" destOrd="0" presId="urn:microsoft.com/office/officeart/2009/3/layout/OpposingIdeas"/>
    <dgm:cxn modelId="{BC6275D5-6CFD-47C5-8FBE-362314FB9D43}" type="presOf" srcId="{F0E40DF0-525B-4E70-A81B-8D1F635FD18A}" destId="{76866062-5652-4A12-8B9A-51F110AA320E}" srcOrd="0" destOrd="0" presId="urn:microsoft.com/office/officeart/2009/3/layout/OpposingIdeas"/>
    <dgm:cxn modelId="{7A5454DE-5960-40E9-8FB9-1CA140398B23}" type="presOf" srcId="{DB65E108-908F-4BA4-9181-D9C6AA30C845}" destId="{8EA968EE-4DDD-46BB-98FC-92EC56634469}" srcOrd="0" destOrd="0" presId="urn:microsoft.com/office/officeart/2009/3/layout/OpposingIdeas"/>
    <dgm:cxn modelId="{DE5926FD-4070-4ECD-B200-7226BE16D0B0}" srcId="{3D418E1D-8E76-4E05-82E9-8B0354A8E833}" destId="{EACEEC87-6C06-48BC-9841-1DE823C942F0}" srcOrd="1" destOrd="0" parTransId="{9E1B8F74-69C6-435F-A1E3-260650DA29EE}" sibTransId="{EF1AFF22-352C-437E-B4D4-BDBE25D470DA}"/>
    <dgm:cxn modelId="{7D39E537-B299-497C-8653-4DC499C8C183}" type="presParOf" srcId="{8EA968EE-4DDD-46BB-98FC-92EC56634469}" destId="{F077EE10-A37F-4116-A55B-3486B6F0A2CA}" srcOrd="0" destOrd="0" presId="urn:microsoft.com/office/officeart/2009/3/layout/OpposingIdeas"/>
    <dgm:cxn modelId="{54E8C767-0EA6-46DD-B3EF-65C0C5CB342C}" type="presParOf" srcId="{8EA968EE-4DDD-46BB-98FC-92EC56634469}" destId="{E56348B8-816F-4767-984D-07F2842470CC}" srcOrd="1" destOrd="0" presId="urn:microsoft.com/office/officeart/2009/3/layout/OpposingIdeas"/>
    <dgm:cxn modelId="{2C462AC0-1589-4015-A589-709151924098}" type="presParOf" srcId="{8EA968EE-4DDD-46BB-98FC-92EC56634469}" destId="{1C10A97F-EA0C-4D67-BD43-F01BAACC489B}" srcOrd="2" destOrd="0" presId="urn:microsoft.com/office/officeart/2009/3/layout/OpposingIdeas"/>
    <dgm:cxn modelId="{E4AAF3AB-5991-4ED4-B385-D0ECA2A2F883}" type="presParOf" srcId="{8EA968EE-4DDD-46BB-98FC-92EC56634469}" destId="{AFEC41B1-16F0-4476-B1C7-7628BFE15903}" srcOrd="3" destOrd="0" presId="urn:microsoft.com/office/officeart/2009/3/layout/OpposingIdeas"/>
    <dgm:cxn modelId="{881118F6-8F47-40D8-A06B-F008DBE01A29}" type="presParOf" srcId="{8EA968EE-4DDD-46BB-98FC-92EC56634469}" destId="{617A0FA0-0755-48C5-99EA-ADE8E04FA731}" srcOrd="4" destOrd="0" presId="urn:microsoft.com/office/officeart/2009/3/layout/OpposingIdeas"/>
    <dgm:cxn modelId="{3240F37E-F915-440B-960B-4ADE1EE7C836}" type="presParOf" srcId="{8EA968EE-4DDD-46BB-98FC-92EC56634469}" destId="{A8F3A201-57F4-44B5-BC3A-B05A41995A6C}" srcOrd="5" destOrd="0" presId="urn:microsoft.com/office/officeart/2009/3/layout/OpposingIdeas"/>
    <dgm:cxn modelId="{B4804CF8-ED50-4586-A5FA-22D6C61D8DE5}" type="presParOf" srcId="{8EA968EE-4DDD-46BB-98FC-92EC56634469}" destId="{76866062-5652-4A12-8B9A-51F110AA320E}" srcOrd="6" destOrd="0" presId="urn:microsoft.com/office/officeart/2009/3/layout/OpposingIdeas"/>
    <dgm:cxn modelId="{50955525-D637-45F7-A1D3-68F8442FE0FC}" type="presParOf" srcId="{8EA968EE-4DDD-46BB-98FC-92EC56634469}" destId="{30E44654-00EA-4FF9-A83C-BD0D8208260D}" srcOrd="7" destOrd="0" presId="urn:microsoft.com/office/officeart/2009/3/layout/OpposingIdeas"/>
  </dgm:cxnLst>
  <dgm:bg>
    <a:solidFill>
      <a:schemeClr val="bg1"/>
    </a:solidFill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3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06EAA28-D75D-4EB2-9189-2346CD597649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BO"/>
        </a:p>
      </dgm:t>
    </dgm:pt>
    <dgm:pt modelId="{94E2F2E7-C99B-439F-A3B1-EB8A6E716A8B}">
      <dgm:prSet phldrT="[Texto]" custT="1"/>
      <dgm:spPr/>
      <dgm:t>
        <a:bodyPr/>
        <a:lstStyle/>
        <a:p>
          <a:r>
            <a:rPr lang="es-BO" sz="3100" b="1" dirty="0"/>
            <a:t>Sector hidrocarburos</a:t>
          </a:r>
        </a:p>
        <a:p>
          <a:endParaRPr lang="es-BO" sz="2700" dirty="0"/>
        </a:p>
        <a:p>
          <a:endParaRPr lang="es-BO" sz="2700" dirty="0"/>
        </a:p>
        <a:p>
          <a:endParaRPr lang="es-BO" sz="2700" dirty="0"/>
        </a:p>
        <a:p>
          <a:endParaRPr lang="es-BO" sz="2700" dirty="0"/>
        </a:p>
      </dgm:t>
    </dgm:pt>
    <dgm:pt modelId="{9D23BCD5-B73C-467C-83FB-707173F2BD0B}" type="parTrans" cxnId="{FD23D2F4-E2B2-433D-BCEA-5A2B4A046DF3}">
      <dgm:prSet/>
      <dgm:spPr/>
      <dgm:t>
        <a:bodyPr/>
        <a:lstStyle/>
        <a:p>
          <a:endParaRPr lang="es-BO"/>
        </a:p>
      </dgm:t>
    </dgm:pt>
    <dgm:pt modelId="{95E3A5FE-B6C4-4D76-8754-2DAB5657E161}" type="sibTrans" cxnId="{FD23D2F4-E2B2-433D-BCEA-5A2B4A046DF3}">
      <dgm:prSet/>
      <dgm:spPr/>
      <dgm:t>
        <a:bodyPr/>
        <a:lstStyle/>
        <a:p>
          <a:endParaRPr lang="es-BO"/>
        </a:p>
      </dgm:t>
    </dgm:pt>
    <dgm:pt modelId="{2EBA0C22-D9B9-4108-B419-17E4CFA5238E}">
      <dgm:prSet phldrT="[Texto]" custT="1"/>
      <dgm:spPr/>
      <dgm:t>
        <a:bodyPr/>
        <a:lstStyle/>
        <a:p>
          <a:r>
            <a:rPr lang="es-BO" sz="3600" b="1" dirty="0"/>
            <a:t>Oferta de energía</a:t>
          </a:r>
        </a:p>
        <a:p>
          <a:r>
            <a:rPr lang="es-BO" sz="3600" b="1" dirty="0"/>
            <a:t>(92%)</a:t>
          </a:r>
          <a:endParaRPr lang="es-BO" sz="3200" b="1" dirty="0"/>
        </a:p>
      </dgm:t>
    </dgm:pt>
    <dgm:pt modelId="{36B512E3-93EE-4196-BB5B-E6AADB2613DD}" type="parTrans" cxnId="{4728B014-958B-45C9-8E52-D76188FBB883}">
      <dgm:prSet/>
      <dgm:spPr>
        <a:ln w="28575"/>
      </dgm:spPr>
      <dgm:t>
        <a:bodyPr/>
        <a:lstStyle/>
        <a:p>
          <a:endParaRPr lang="es-BO"/>
        </a:p>
      </dgm:t>
    </dgm:pt>
    <dgm:pt modelId="{71BACCE9-AD80-46C3-B801-706338A783CE}" type="sibTrans" cxnId="{4728B014-958B-45C9-8E52-D76188FBB883}">
      <dgm:prSet/>
      <dgm:spPr/>
      <dgm:t>
        <a:bodyPr/>
        <a:lstStyle/>
        <a:p>
          <a:endParaRPr lang="es-BO"/>
        </a:p>
      </dgm:t>
    </dgm:pt>
    <dgm:pt modelId="{3735CE09-AC0C-4086-BF89-C02291BA88EB}">
      <dgm:prSet phldrT="[Texto]" custT="1"/>
      <dgm:spPr/>
      <dgm:t>
        <a:bodyPr/>
        <a:lstStyle/>
        <a:p>
          <a:r>
            <a:rPr lang="es-BO" sz="4000" b="1" dirty="0"/>
            <a:t>Genera divisas</a:t>
          </a:r>
          <a:endParaRPr lang="es-BO" sz="4400" b="1" dirty="0"/>
        </a:p>
      </dgm:t>
    </dgm:pt>
    <dgm:pt modelId="{DCF4AFB3-6371-4CBE-9D8F-63C7F58C6D08}" type="parTrans" cxnId="{104AD1C8-CF70-42AA-98D5-E53B80146426}">
      <dgm:prSet/>
      <dgm:spPr>
        <a:ln w="28575"/>
      </dgm:spPr>
      <dgm:t>
        <a:bodyPr/>
        <a:lstStyle/>
        <a:p>
          <a:endParaRPr lang="es-BO"/>
        </a:p>
      </dgm:t>
    </dgm:pt>
    <dgm:pt modelId="{9F68B8E3-1F66-4656-A297-88548D3DB690}" type="sibTrans" cxnId="{104AD1C8-CF70-42AA-98D5-E53B80146426}">
      <dgm:prSet/>
      <dgm:spPr/>
      <dgm:t>
        <a:bodyPr/>
        <a:lstStyle/>
        <a:p>
          <a:endParaRPr lang="es-BO"/>
        </a:p>
      </dgm:t>
    </dgm:pt>
    <dgm:pt modelId="{EB159456-0500-4161-A13C-7CBEDE5E845F}">
      <dgm:prSet phldrT="[Texto]" custT="1"/>
      <dgm:spPr/>
      <dgm:t>
        <a:bodyPr/>
        <a:lstStyle/>
        <a:p>
          <a:r>
            <a:rPr lang="es-BO" sz="4000" b="1" dirty="0"/>
            <a:t>Genera ingresos fiscales</a:t>
          </a:r>
        </a:p>
      </dgm:t>
    </dgm:pt>
    <dgm:pt modelId="{D0B9BE65-052A-4748-8674-44A03D319A99}" type="parTrans" cxnId="{C7E8FF13-2437-4555-9DEE-D4C58E13741E}">
      <dgm:prSet/>
      <dgm:spPr>
        <a:ln w="28575"/>
      </dgm:spPr>
      <dgm:t>
        <a:bodyPr/>
        <a:lstStyle/>
        <a:p>
          <a:endParaRPr lang="es-BO"/>
        </a:p>
      </dgm:t>
    </dgm:pt>
    <dgm:pt modelId="{137B8A11-4827-4985-9F18-CD010ACEFD29}" type="sibTrans" cxnId="{C7E8FF13-2437-4555-9DEE-D4C58E13741E}">
      <dgm:prSet/>
      <dgm:spPr/>
      <dgm:t>
        <a:bodyPr/>
        <a:lstStyle/>
        <a:p>
          <a:endParaRPr lang="es-BO"/>
        </a:p>
      </dgm:t>
    </dgm:pt>
    <dgm:pt modelId="{30099889-3FBE-4466-99C7-B4F10B93BBB9}" type="pres">
      <dgm:prSet presAssocID="{B06EAA28-D75D-4EB2-9189-2346CD59764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0B8C8DE-ED01-4E28-8EDF-B01648975799}" type="pres">
      <dgm:prSet presAssocID="{94E2F2E7-C99B-439F-A3B1-EB8A6E716A8B}" presName="singleCycle" presStyleCnt="0"/>
      <dgm:spPr/>
    </dgm:pt>
    <dgm:pt modelId="{92EDCCFD-970B-41FB-8185-C81E8E12F1A9}" type="pres">
      <dgm:prSet presAssocID="{94E2F2E7-C99B-439F-A3B1-EB8A6E716A8B}" presName="singleCenter" presStyleLbl="node1" presStyleIdx="0" presStyleCnt="4" custScaleX="181570" custScaleY="199105" custLinFactNeighborX="-3260" custLinFactNeighborY="11142">
        <dgm:presLayoutVars>
          <dgm:chMax val="7"/>
          <dgm:chPref val="7"/>
        </dgm:presLayoutVars>
      </dgm:prSet>
      <dgm:spPr/>
    </dgm:pt>
    <dgm:pt modelId="{773BEDE5-9BC7-4417-BF00-7CD41A911B9D}" type="pres">
      <dgm:prSet presAssocID="{36B512E3-93EE-4196-BB5B-E6AADB2613DD}" presName="Name56" presStyleLbl="parChTrans1D2" presStyleIdx="0" presStyleCnt="3"/>
      <dgm:spPr/>
    </dgm:pt>
    <dgm:pt modelId="{F68A158C-1D46-4360-B312-44252EC59D37}" type="pres">
      <dgm:prSet presAssocID="{2EBA0C22-D9B9-4108-B419-17E4CFA5238E}" presName="text0" presStyleLbl="node1" presStyleIdx="1" presStyleCnt="4" custScaleX="373091" custScaleY="132560" custRadScaleRad="110429" custRadScaleInc="-5844">
        <dgm:presLayoutVars>
          <dgm:bulletEnabled val="1"/>
        </dgm:presLayoutVars>
      </dgm:prSet>
      <dgm:spPr/>
    </dgm:pt>
    <dgm:pt modelId="{9C7E94E6-D126-426C-881C-86711AF6C13C}" type="pres">
      <dgm:prSet presAssocID="{DCF4AFB3-6371-4CBE-9D8F-63C7F58C6D08}" presName="Name56" presStyleLbl="parChTrans1D2" presStyleIdx="1" presStyleCnt="3"/>
      <dgm:spPr/>
    </dgm:pt>
    <dgm:pt modelId="{09E6F979-D02D-4A7B-B134-07E2F9E99B1C}" type="pres">
      <dgm:prSet presAssocID="{3735CE09-AC0C-4086-BF89-C02291BA88EB}" presName="text0" presStyleLbl="node1" presStyleIdx="2" presStyleCnt="4" custScaleX="294776" custScaleY="182532" custRadScaleRad="190803" custRadScaleInc="-56733">
        <dgm:presLayoutVars>
          <dgm:bulletEnabled val="1"/>
        </dgm:presLayoutVars>
      </dgm:prSet>
      <dgm:spPr/>
    </dgm:pt>
    <dgm:pt modelId="{DFFDE16E-7F62-4808-8EC7-DB497203D974}" type="pres">
      <dgm:prSet presAssocID="{D0B9BE65-052A-4748-8674-44A03D319A99}" presName="Name56" presStyleLbl="parChTrans1D2" presStyleIdx="2" presStyleCnt="3"/>
      <dgm:spPr/>
    </dgm:pt>
    <dgm:pt modelId="{509257AD-7380-4E57-9ED9-1B9D949CF964}" type="pres">
      <dgm:prSet presAssocID="{EB159456-0500-4161-A13C-7CBEDE5E845F}" presName="text0" presStyleLbl="node1" presStyleIdx="3" presStyleCnt="4" custScaleX="266691" custScaleY="172015" custRadScaleRad="192555" custRadScaleInc="52323">
        <dgm:presLayoutVars>
          <dgm:bulletEnabled val="1"/>
        </dgm:presLayoutVars>
      </dgm:prSet>
      <dgm:spPr/>
    </dgm:pt>
  </dgm:ptLst>
  <dgm:cxnLst>
    <dgm:cxn modelId="{C7E8FF13-2437-4555-9DEE-D4C58E13741E}" srcId="{94E2F2E7-C99B-439F-A3B1-EB8A6E716A8B}" destId="{EB159456-0500-4161-A13C-7CBEDE5E845F}" srcOrd="2" destOrd="0" parTransId="{D0B9BE65-052A-4748-8674-44A03D319A99}" sibTransId="{137B8A11-4827-4985-9F18-CD010ACEFD29}"/>
    <dgm:cxn modelId="{4728B014-958B-45C9-8E52-D76188FBB883}" srcId="{94E2F2E7-C99B-439F-A3B1-EB8A6E716A8B}" destId="{2EBA0C22-D9B9-4108-B419-17E4CFA5238E}" srcOrd="0" destOrd="0" parTransId="{36B512E3-93EE-4196-BB5B-E6AADB2613DD}" sibTransId="{71BACCE9-AD80-46C3-B801-706338A783CE}"/>
    <dgm:cxn modelId="{3E3E6A3D-CB29-4889-B187-C3B88F902207}" type="presOf" srcId="{EB159456-0500-4161-A13C-7CBEDE5E845F}" destId="{509257AD-7380-4E57-9ED9-1B9D949CF964}" srcOrd="0" destOrd="0" presId="urn:microsoft.com/office/officeart/2008/layout/RadialCluster"/>
    <dgm:cxn modelId="{FE010C49-C5D4-4B0D-B2C7-7E24AADD8219}" type="presOf" srcId="{94E2F2E7-C99B-439F-A3B1-EB8A6E716A8B}" destId="{92EDCCFD-970B-41FB-8185-C81E8E12F1A9}" srcOrd="0" destOrd="0" presId="urn:microsoft.com/office/officeart/2008/layout/RadialCluster"/>
    <dgm:cxn modelId="{B612986B-C32E-44EF-BC0B-48ACF90F9145}" type="presOf" srcId="{DCF4AFB3-6371-4CBE-9D8F-63C7F58C6D08}" destId="{9C7E94E6-D126-426C-881C-86711AF6C13C}" srcOrd="0" destOrd="0" presId="urn:microsoft.com/office/officeart/2008/layout/RadialCluster"/>
    <dgm:cxn modelId="{A7BBE69A-606E-42DA-9030-E8BC0359E973}" type="presOf" srcId="{2EBA0C22-D9B9-4108-B419-17E4CFA5238E}" destId="{F68A158C-1D46-4360-B312-44252EC59D37}" srcOrd="0" destOrd="0" presId="urn:microsoft.com/office/officeart/2008/layout/RadialCluster"/>
    <dgm:cxn modelId="{76AD0F9C-5F53-4395-90F1-943039610F3C}" type="presOf" srcId="{3735CE09-AC0C-4086-BF89-C02291BA88EB}" destId="{09E6F979-D02D-4A7B-B134-07E2F9E99B1C}" srcOrd="0" destOrd="0" presId="urn:microsoft.com/office/officeart/2008/layout/RadialCluster"/>
    <dgm:cxn modelId="{D9C3C7A8-F4E2-4613-B0E9-3020A39CF3FB}" type="presOf" srcId="{36B512E3-93EE-4196-BB5B-E6AADB2613DD}" destId="{773BEDE5-9BC7-4417-BF00-7CD41A911B9D}" srcOrd="0" destOrd="0" presId="urn:microsoft.com/office/officeart/2008/layout/RadialCluster"/>
    <dgm:cxn modelId="{576F92B0-F34E-4396-8B17-373CA913D1D4}" type="presOf" srcId="{B06EAA28-D75D-4EB2-9189-2346CD597649}" destId="{30099889-3FBE-4466-99C7-B4F10B93BBB9}" srcOrd="0" destOrd="0" presId="urn:microsoft.com/office/officeart/2008/layout/RadialCluster"/>
    <dgm:cxn modelId="{4A191EBC-F993-4672-99F8-C904A58AFDC5}" type="presOf" srcId="{D0B9BE65-052A-4748-8674-44A03D319A99}" destId="{DFFDE16E-7F62-4808-8EC7-DB497203D974}" srcOrd="0" destOrd="0" presId="urn:microsoft.com/office/officeart/2008/layout/RadialCluster"/>
    <dgm:cxn modelId="{104AD1C8-CF70-42AA-98D5-E53B80146426}" srcId="{94E2F2E7-C99B-439F-A3B1-EB8A6E716A8B}" destId="{3735CE09-AC0C-4086-BF89-C02291BA88EB}" srcOrd="1" destOrd="0" parTransId="{DCF4AFB3-6371-4CBE-9D8F-63C7F58C6D08}" sibTransId="{9F68B8E3-1F66-4656-A297-88548D3DB690}"/>
    <dgm:cxn modelId="{FD23D2F4-E2B2-433D-BCEA-5A2B4A046DF3}" srcId="{B06EAA28-D75D-4EB2-9189-2346CD597649}" destId="{94E2F2E7-C99B-439F-A3B1-EB8A6E716A8B}" srcOrd="0" destOrd="0" parTransId="{9D23BCD5-B73C-467C-83FB-707173F2BD0B}" sibTransId="{95E3A5FE-B6C4-4D76-8754-2DAB5657E161}"/>
    <dgm:cxn modelId="{B42AF3C9-FFED-4AF4-9D53-7E7F98D37C41}" type="presParOf" srcId="{30099889-3FBE-4466-99C7-B4F10B93BBB9}" destId="{70B8C8DE-ED01-4E28-8EDF-B01648975799}" srcOrd="0" destOrd="0" presId="urn:microsoft.com/office/officeart/2008/layout/RadialCluster"/>
    <dgm:cxn modelId="{468527A7-1423-46FB-8646-7A8050CCDD49}" type="presParOf" srcId="{70B8C8DE-ED01-4E28-8EDF-B01648975799}" destId="{92EDCCFD-970B-41FB-8185-C81E8E12F1A9}" srcOrd="0" destOrd="0" presId="urn:microsoft.com/office/officeart/2008/layout/RadialCluster"/>
    <dgm:cxn modelId="{8699E41D-9BE8-423D-BC10-E1007918AE89}" type="presParOf" srcId="{70B8C8DE-ED01-4E28-8EDF-B01648975799}" destId="{773BEDE5-9BC7-4417-BF00-7CD41A911B9D}" srcOrd="1" destOrd="0" presId="urn:microsoft.com/office/officeart/2008/layout/RadialCluster"/>
    <dgm:cxn modelId="{6F5A3F51-9058-4D3C-A876-C569F41C4C81}" type="presParOf" srcId="{70B8C8DE-ED01-4E28-8EDF-B01648975799}" destId="{F68A158C-1D46-4360-B312-44252EC59D37}" srcOrd="2" destOrd="0" presId="urn:microsoft.com/office/officeart/2008/layout/RadialCluster"/>
    <dgm:cxn modelId="{3A401F9E-9E9D-4D04-8346-258187205C3A}" type="presParOf" srcId="{70B8C8DE-ED01-4E28-8EDF-B01648975799}" destId="{9C7E94E6-D126-426C-881C-86711AF6C13C}" srcOrd="3" destOrd="0" presId="urn:microsoft.com/office/officeart/2008/layout/RadialCluster"/>
    <dgm:cxn modelId="{31157CCF-FDA8-43B7-9FEB-B0A91A0A7B0B}" type="presParOf" srcId="{70B8C8DE-ED01-4E28-8EDF-B01648975799}" destId="{09E6F979-D02D-4A7B-B134-07E2F9E99B1C}" srcOrd="4" destOrd="0" presId="urn:microsoft.com/office/officeart/2008/layout/RadialCluster"/>
    <dgm:cxn modelId="{C80C486C-4696-4B96-BD39-DBE2A9597FCB}" type="presParOf" srcId="{70B8C8DE-ED01-4E28-8EDF-B01648975799}" destId="{DFFDE16E-7F62-4808-8EC7-DB497203D974}" srcOrd="5" destOrd="0" presId="urn:microsoft.com/office/officeart/2008/layout/RadialCluster"/>
    <dgm:cxn modelId="{9A6599F0-F7C0-43D7-A4A0-74B77D26FB42}" type="presParOf" srcId="{70B8C8DE-ED01-4E28-8EDF-B01648975799}" destId="{509257AD-7380-4E57-9ED9-1B9D949CF964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3EA304-5CD6-4D13-B5C8-CBE3F130A663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BO"/>
        </a:p>
      </dgm:t>
    </dgm:pt>
    <dgm:pt modelId="{2B125A89-7015-4BFF-9F4D-0D4A21291678}">
      <dgm:prSet phldrT="[Texto]"/>
      <dgm:spPr/>
      <dgm:t>
        <a:bodyPr/>
        <a:lstStyle/>
        <a:p>
          <a:r>
            <a:rPr lang="es-BO" b="1" dirty="0"/>
            <a:t>Después del auge de los precios del GN</a:t>
          </a:r>
        </a:p>
      </dgm:t>
    </dgm:pt>
    <dgm:pt modelId="{8A11464D-B626-44B9-805D-6C4453A10FF4}" type="parTrans" cxnId="{CFE8847F-AB7B-49CD-ABD9-D033B39B6D78}">
      <dgm:prSet/>
      <dgm:spPr/>
      <dgm:t>
        <a:bodyPr/>
        <a:lstStyle/>
        <a:p>
          <a:endParaRPr lang="es-BO"/>
        </a:p>
      </dgm:t>
    </dgm:pt>
    <dgm:pt modelId="{7F222239-3CEE-4251-A1A1-B113E39916F3}" type="sibTrans" cxnId="{CFE8847F-AB7B-49CD-ABD9-D033B39B6D78}">
      <dgm:prSet/>
      <dgm:spPr/>
      <dgm:t>
        <a:bodyPr/>
        <a:lstStyle/>
        <a:p>
          <a:endParaRPr lang="es-BO"/>
        </a:p>
      </dgm:t>
    </dgm:pt>
    <dgm:pt modelId="{D6E015E2-158F-4C90-A587-717E0E153225}">
      <dgm:prSet phldrT="[Texto]" custT="1"/>
      <dgm:spPr/>
      <dgm:t>
        <a:bodyPr/>
        <a:lstStyle/>
        <a:p>
          <a:r>
            <a:rPr lang="es-BO" sz="3200" dirty="0"/>
            <a:t>-</a:t>
          </a:r>
          <a:r>
            <a:rPr lang="es-BO" sz="3200" b="1" dirty="0"/>
            <a:t>Déficit Diésel y Gasolina</a:t>
          </a:r>
        </a:p>
        <a:p>
          <a:r>
            <a:rPr lang="es-BO" sz="3200" b="1" dirty="0"/>
            <a:t>-Importación creciente</a:t>
          </a:r>
        </a:p>
      </dgm:t>
    </dgm:pt>
    <dgm:pt modelId="{CB202B04-1AA2-4886-B964-9F9D70E53C5E}" type="parTrans" cxnId="{DB4739BF-A355-4CB4-8476-22159F6CDBFB}">
      <dgm:prSet/>
      <dgm:spPr>
        <a:ln w="28575">
          <a:prstDash val="solid"/>
        </a:ln>
      </dgm:spPr>
      <dgm:t>
        <a:bodyPr/>
        <a:lstStyle/>
        <a:p>
          <a:endParaRPr lang="es-BO"/>
        </a:p>
      </dgm:t>
    </dgm:pt>
    <dgm:pt modelId="{A7624061-865C-4389-A5A9-81C1E6F5E0F3}" type="sibTrans" cxnId="{DB4739BF-A355-4CB4-8476-22159F6CDBFB}">
      <dgm:prSet/>
      <dgm:spPr/>
      <dgm:t>
        <a:bodyPr/>
        <a:lstStyle/>
        <a:p>
          <a:endParaRPr lang="es-BO"/>
        </a:p>
      </dgm:t>
    </dgm:pt>
    <dgm:pt modelId="{80628364-CF33-4CB3-A1D5-771129849BF9}">
      <dgm:prSet phldrT="[Texto]"/>
      <dgm:spPr/>
      <dgm:t>
        <a:bodyPr/>
        <a:lstStyle/>
        <a:p>
          <a:r>
            <a:rPr lang="es-BO" b="1" dirty="0"/>
            <a:t>Déficit Balanza Comerci</a:t>
          </a:r>
          <a:r>
            <a:rPr lang="es-BO" dirty="0"/>
            <a:t>al</a:t>
          </a:r>
        </a:p>
      </dgm:t>
    </dgm:pt>
    <dgm:pt modelId="{1B086A17-6D3B-4421-8736-119AE5B20BE3}" type="parTrans" cxnId="{BEB55D37-C6E4-43E8-A416-6CF752930D03}">
      <dgm:prSet/>
      <dgm:spPr>
        <a:ln w="28575">
          <a:prstDash val="solid"/>
        </a:ln>
      </dgm:spPr>
      <dgm:t>
        <a:bodyPr/>
        <a:lstStyle/>
        <a:p>
          <a:endParaRPr lang="es-BO"/>
        </a:p>
      </dgm:t>
    </dgm:pt>
    <dgm:pt modelId="{58196C31-7DE5-4E8E-83E8-450ECB0C48DD}" type="sibTrans" cxnId="{BEB55D37-C6E4-43E8-A416-6CF752930D03}">
      <dgm:prSet/>
      <dgm:spPr/>
      <dgm:t>
        <a:bodyPr/>
        <a:lstStyle/>
        <a:p>
          <a:endParaRPr lang="es-BO"/>
        </a:p>
      </dgm:t>
    </dgm:pt>
    <dgm:pt modelId="{E8B2E1B8-939E-44A8-B9E8-A25AD04585B4}">
      <dgm:prSet phldrT="[Texto]"/>
      <dgm:spPr/>
      <dgm:t>
        <a:bodyPr/>
        <a:lstStyle/>
        <a:p>
          <a:r>
            <a:rPr lang="es-BO" b="1" dirty="0"/>
            <a:t>Déficit Fiscal</a:t>
          </a:r>
        </a:p>
      </dgm:t>
    </dgm:pt>
    <dgm:pt modelId="{072077D0-DC2E-482E-9835-5F418BB2B36B}" type="parTrans" cxnId="{8860F4D4-6F47-4F88-BED7-7625608387A3}">
      <dgm:prSet/>
      <dgm:spPr>
        <a:ln w="28575">
          <a:prstDash val="solid"/>
        </a:ln>
      </dgm:spPr>
      <dgm:t>
        <a:bodyPr/>
        <a:lstStyle/>
        <a:p>
          <a:endParaRPr lang="es-BO"/>
        </a:p>
      </dgm:t>
    </dgm:pt>
    <dgm:pt modelId="{E35B1150-90EC-4852-B2CD-5A03EB451DFD}" type="sibTrans" cxnId="{8860F4D4-6F47-4F88-BED7-7625608387A3}">
      <dgm:prSet/>
      <dgm:spPr/>
      <dgm:t>
        <a:bodyPr/>
        <a:lstStyle/>
        <a:p>
          <a:endParaRPr lang="es-BO"/>
        </a:p>
      </dgm:t>
    </dgm:pt>
    <dgm:pt modelId="{2E1B4760-1052-4965-B406-D20985730006}" type="pres">
      <dgm:prSet presAssocID="{293EA304-5CD6-4D13-B5C8-CBE3F130A66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8373E60-1F59-4D2D-AFAE-C3FFDC579EA5}" type="pres">
      <dgm:prSet presAssocID="{2B125A89-7015-4BFF-9F4D-0D4A21291678}" presName="singleCycle" presStyleCnt="0"/>
      <dgm:spPr/>
    </dgm:pt>
    <dgm:pt modelId="{D10D13B3-C170-4FAF-B5C5-FB36E9D7D112}" type="pres">
      <dgm:prSet presAssocID="{2B125A89-7015-4BFF-9F4D-0D4A21291678}" presName="singleCenter" presStyleLbl="node1" presStyleIdx="0" presStyleCnt="4" custScaleX="139794" custScaleY="118894">
        <dgm:presLayoutVars>
          <dgm:chMax val="7"/>
          <dgm:chPref val="7"/>
        </dgm:presLayoutVars>
      </dgm:prSet>
      <dgm:spPr/>
    </dgm:pt>
    <dgm:pt modelId="{E34BDC40-650D-428F-8162-0C1651F7DF15}" type="pres">
      <dgm:prSet presAssocID="{CB202B04-1AA2-4886-B964-9F9D70E53C5E}" presName="Name56" presStyleLbl="parChTrans1D2" presStyleIdx="0" presStyleCnt="3"/>
      <dgm:spPr/>
    </dgm:pt>
    <dgm:pt modelId="{4515E391-0DFA-4FC0-91EF-7B040A5693E9}" type="pres">
      <dgm:prSet presAssocID="{D6E015E2-158F-4C90-A587-717E0E153225}" presName="text0" presStyleLbl="node1" presStyleIdx="1" presStyleCnt="4" custScaleX="413097" custRadScaleRad="111695" custRadScaleInc="-1964">
        <dgm:presLayoutVars>
          <dgm:bulletEnabled val="1"/>
        </dgm:presLayoutVars>
      </dgm:prSet>
      <dgm:spPr/>
    </dgm:pt>
    <dgm:pt modelId="{38373308-CE08-4BC3-BFFC-1D94F3880C92}" type="pres">
      <dgm:prSet presAssocID="{1B086A17-6D3B-4421-8736-119AE5B20BE3}" presName="Name56" presStyleLbl="parChTrans1D2" presStyleIdx="1" presStyleCnt="3"/>
      <dgm:spPr/>
    </dgm:pt>
    <dgm:pt modelId="{ABB95A28-BCCB-4495-9E57-E4A2701A92A3}" type="pres">
      <dgm:prSet presAssocID="{80628364-CF33-4CB3-A1D5-771129849BF9}" presName="text0" presStyleLbl="node1" presStyleIdx="2" presStyleCnt="4" custScaleX="244880" custScaleY="192884" custRadScaleRad="167039" custRadScaleInc="-45814">
        <dgm:presLayoutVars>
          <dgm:bulletEnabled val="1"/>
        </dgm:presLayoutVars>
      </dgm:prSet>
      <dgm:spPr/>
    </dgm:pt>
    <dgm:pt modelId="{4BC6A10A-CFB1-48F0-B545-355E2948B0D8}" type="pres">
      <dgm:prSet presAssocID="{072077D0-DC2E-482E-9835-5F418BB2B36B}" presName="Name56" presStyleLbl="parChTrans1D2" presStyleIdx="2" presStyleCnt="3"/>
      <dgm:spPr/>
    </dgm:pt>
    <dgm:pt modelId="{A886E3BF-BE32-4722-90EE-CED57CE3E6D0}" type="pres">
      <dgm:prSet presAssocID="{E8B2E1B8-939E-44A8-B9E8-A25AD04585B4}" presName="text0" presStyleLbl="node1" presStyleIdx="3" presStyleCnt="4" custScaleX="261015" custScaleY="214432" custRadScaleRad="182954" custRadScaleInc="44709">
        <dgm:presLayoutVars>
          <dgm:bulletEnabled val="1"/>
        </dgm:presLayoutVars>
      </dgm:prSet>
      <dgm:spPr/>
    </dgm:pt>
  </dgm:ptLst>
  <dgm:cxnLst>
    <dgm:cxn modelId="{5DC5000A-97D5-4C2B-9C74-059C27795DA3}" type="presOf" srcId="{80628364-CF33-4CB3-A1D5-771129849BF9}" destId="{ABB95A28-BCCB-4495-9E57-E4A2701A92A3}" srcOrd="0" destOrd="0" presId="urn:microsoft.com/office/officeart/2008/layout/RadialCluster"/>
    <dgm:cxn modelId="{5899EC1D-DC35-43BF-BACD-56CA2F2365AD}" type="presOf" srcId="{1B086A17-6D3B-4421-8736-119AE5B20BE3}" destId="{38373308-CE08-4BC3-BFFC-1D94F3880C92}" srcOrd="0" destOrd="0" presId="urn:microsoft.com/office/officeart/2008/layout/RadialCluster"/>
    <dgm:cxn modelId="{3F92591F-2D50-4C8D-8171-04FA835DB8A9}" type="presOf" srcId="{D6E015E2-158F-4C90-A587-717E0E153225}" destId="{4515E391-0DFA-4FC0-91EF-7B040A5693E9}" srcOrd="0" destOrd="0" presId="urn:microsoft.com/office/officeart/2008/layout/RadialCluster"/>
    <dgm:cxn modelId="{22574A36-40F7-4CB2-BBFD-CCE104D789C5}" type="presOf" srcId="{072077D0-DC2E-482E-9835-5F418BB2B36B}" destId="{4BC6A10A-CFB1-48F0-B545-355E2948B0D8}" srcOrd="0" destOrd="0" presId="urn:microsoft.com/office/officeart/2008/layout/RadialCluster"/>
    <dgm:cxn modelId="{BEB55D37-C6E4-43E8-A416-6CF752930D03}" srcId="{2B125A89-7015-4BFF-9F4D-0D4A21291678}" destId="{80628364-CF33-4CB3-A1D5-771129849BF9}" srcOrd="1" destOrd="0" parTransId="{1B086A17-6D3B-4421-8736-119AE5B20BE3}" sibTransId="{58196C31-7DE5-4E8E-83E8-450ECB0C48DD}"/>
    <dgm:cxn modelId="{4EC25B55-BAD9-4DDA-90D4-3F148E947655}" type="presOf" srcId="{293EA304-5CD6-4D13-B5C8-CBE3F130A663}" destId="{2E1B4760-1052-4965-B406-D20985730006}" srcOrd="0" destOrd="0" presId="urn:microsoft.com/office/officeart/2008/layout/RadialCluster"/>
    <dgm:cxn modelId="{EEA9FF5C-CE9F-40BC-BEB2-2A7E7DBD7DB1}" type="presOf" srcId="{CB202B04-1AA2-4886-B964-9F9D70E53C5E}" destId="{E34BDC40-650D-428F-8162-0C1651F7DF15}" srcOrd="0" destOrd="0" presId="urn:microsoft.com/office/officeart/2008/layout/RadialCluster"/>
    <dgm:cxn modelId="{9748BC7D-BE63-4640-8C2F-98C2D3DA75FC}" type="presOf" srcId="{E8B2E1B8-939E-44A8-B9E8-A25AD04585B4}" destId="{A886E3BF-BE32-4722-90EE-CED57CE3E6D0}" srcOrd="0" destOrd="0" presId="urn:microsoft.com/office/officeart/2008/layout/RadialCluster"/>
    <dgm:cxn modelId="{CFE8847F-AB7B-49CD-ABD9-D033B39B6D78}" srcId="{293EA304-5CD6-4D13-B5C8-CBE3F130A663}" destId="{2B125A89-7015-4BFF-9F4D-0D4A21291678}" srcOrd="0" destOrd="0" parTransId="{8A11464D-B626-44B9-805D-6C4453A10FF4}" sibTransId="{7F222239-3CEE-4251-A1A1-B113E39916F3}"/>
    <dgm:cxn modelId="{41A757A8-AA34-4B44-A275-94DE7494F6A6}" type="presOf" srcId="{2B125A89-7015-4BFF-9F4D-0D4A21291678}" destId="{D10D13B3-C170-4FAF-B5C5-FB36E9D7D112}" srcOrd="0" destOrd="0" presId="urn:microsoft.com/office/officeart/2008/layout/RadialCluster"/>
    <dgm:cxn modelId="{DB4739BF-A355-4CB4-8476-22159F6CDBFB}" srcId="{2B125A89-7015-4BFF-9F4D-0D4A21291678}" destId="{D6E015E2-158F-4C90-A587-717E0E153225}" srcOrd="0" destOrd="0" parTransId="{CB202B04-1AA2-4886-B964-9F9D70E53C5E}" sibTransId="{A7624061-865C-4389-A5A9-81C1E6F5E0F3}"/>
    <dgm:cxn modelId="{8860F4D4-6F47-4F88-BED7-7625608387A3}" srcId="{2B125A89-7015-4BFF-9F4D-0D4A21291678}" destId="{E8B2E1B8-939E-44A8-B9E8-A25AD04585B4}" srcOrd="2" destOrd="0" parTransId="{072077D0-DC2E-482E-9835-5F418BB2B36B}" sibTransId="{E35B1150-90EC-4852-B2CD-5A03EB451DFD}"/>
    <dgm:cxn modelId="{C15C551F-9183-4BE7-87F4-45474AD7841D}" type="presParOf" srcId="{2E1B4760-1052-4965-B406-D20985730006}" destId="{98373E60-1F59-4D2D-AFAE-C3FFDC579EA5}" srcOrd="0" destOrd="0" presId="urn:microsoft.com/office/officeart/2008/layout/RadialCluster"/>
    <dgm:cxn modelId="{3CE16062-EE3D-43D0-A683-754C14A916DB}" type="presParOf" srcId="{98373E60-1F59-4D2D-AFAE-C3FFDC579EA5}" destId="{D10D13B3-C170-4FAF-B5C5-FB36E9D7D112}" srcOrd="0" destOrd="0" presId="urn:microsoft.com/office/officeart/2008/layout/RadialCluster"/>
    <dgm:cxn modelId="{DCBAA7AD-486C-4E94-93C0-2E27D677C258}" type="presParOf" srcId="{98373E60-1F59-4D2D-AFAE-C3FFDC579EA5}" destId="{E34BDC40-650D-428F-8162-0C1651F7DF15}" srcOrd="1" destOrd="0" presId="urn:microsoft.com/office/officeart/2008/layout/RadialCluster"/>
    <dgm:cxn modelId="{CB018E51-31B2-4176-80BA-7D2D78160C37}" type="presParOf" srcId="{98373E60-1F59-4D2D-AFAE-C3FFDC579EA5}" destId="{4515E391-0DFA-4FC0-91EF-7B040A5693E9}" srcOrd="2" destOrd="0" presId="urn:microsoft.com/office/officeart/2008/layout/RadialCluster"/>
    <dgm:cxn modelId="{87622902-29CC-4640-ADA8-1E80CCB4F262}" type="presParOf" srcId="{98373E60-1F59-4D2D-AFAE-C3FFDC579EA5}" destId="{38373308-CE08-4BC3-BFFC-1D94F3880C92}" srcOrd="3" destOrd="0" presId="urn:microsoft.com/office/officeart/2008/layout/RadialCluster"/>
    <dgm:cxn modelId="{5967B0DF-9FB3-42CF-9A92-36206B400F7F}" type="presParOf" srcId="{98373E60-1F59-4D2D-AFAE-C3FFDC579EA5}" destId="{ABB95A28-BCCB-4495-9E57-E4A2701A92A3}" srcOrd="4" destOrd="0" presId="urn:microsoft.com/office/officeart/2008/layout/RadialCluster"/>
    <dgm:cxn modelId="{88F2F067-FE84-4C1A-AF0E-3BA6967786DC}" type="presParOf" srcId="{98373E60-1F59-4D2D-AFAE-C3FFDC579EA5}" destId="{4BC6A10A-CFB1-48F0-B545-355E2948B0D8}" srcOrd="5" destOrd="0" presId="urn:microsoft.com/office/officeart/2008/layout/RadialCluster"/>
    <dgm:cxn modelId="{7FB32254-BB19-44DB-BCE6-1CC52C48D5E3}" type="presParOf" srcId="{98373E60-1F59-4D2D-AFAE-C3FFDC579EA5}" destId="{A886E3BF-BE32-4722-90EE-CED57CE3E6D0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2F17EEB-162B-4963-BDF2-5985BC6DA6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BO"/>
        </a:p>
      </dgm:t>
    </dgm:pt>
    <dgm:pt modelId="{32A1F7FF-551D-4C7A-8F47-1CA1D994B9CE}" type="pres">
      <dgm:prSet presAssocID="{F2F17EEB-162B-4963-BDF2-5985BC6DA6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4CCF6A6D-A8CE-4A82-87BB-B14290393CC9}" type="presOf" srcId="{F2F17EEB-162B-4963-BDF2-5985BC6DA6BF}" destId="{32A1F7FF-551D-4C7A-8F47-1CA1D994B9CE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2F17EEB-162B-4963-BDF2-5985BC6DA6B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BO"/>
        </a:p>
      </dgm:t>
    </dgm:pt>
    <dgm:pt modelId="{32A1F7FF-551D-4C7A-8F47-1CA1D994B9CE}" type="pres">
      <dgm:prSet presAssocID="{F2F17EEB-162B-4963-BDF2-5985BC6DA6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D695F015-123B-47D2-ADF4-D1D0BD10815D}" type="presOf" srcId="{F2F17EEB-162B-4963-BDF2-5985BC6DA6BF}" destId="{32A1F7FF-551D-4C7A-8F47-1CA1D994B9CE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249C805-1840-4EAD-BFDC-E5C86C472F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EA577C-46C5-40EA-B342-92B5CF87C474}">
      <dgm:prSet phldrT="[Texto]"/>
      <dgm:spPr/>
      <dgm:t>
        <a:bodyPr/>
        <a:lstStyle/>
        <a:p>
          <a:r>
            <a:rPr lang="es-US" dirty="0"/>
            <a:t>GAS NATURAL [TCF]</a:t>
          </a:r>
          <a:endParaRPr lang="es-ES" dirty="0"/>
        </a:p>
      </dgm:t>
    </dgm:pt>
    <dgm:pt modelId="{B6AFC6C4-D261-47C1-A91F-50484888CFC6}" type="parTrans" cxnId="{55EB778F-59FD-4607-B984-049225D51F77}">
      <dgm:prSet/>
      <dgm:spPr/>
      <dgm:t>
        <a:bodyPr/>
        <a:lstStyle/>
        <a:p>
          <a:endParaRPr lang="es-ES"/>
        </a:p>
      </dgm:t>
    </dgm:pt>
    <dgm:pt modelId="{21A5D120-1E96-4E83-80A6-3AC42E859888}" type="sibTrans" cxnId="{55EB778F-59FD-4607-B984-049225D51F77}">
      <dgm:prSet/>
      <dgm:spPr/>
      <dgm:t>
        <a:bodyPr/>
        <a:lstStyle/>
        <a:p>
          <a:endParaRPr lang="es-ES"/>
        </a:p>
      </dgm:t>
    </dgm:pt>
    <dgm:pt modelId="{2DBD5BC8-76BD-4E9E-BC8A-39B2780FB54D}">
      <dgm:prSet phldrT="[Texto]"/>
      <dgm:spPr/>
      <dgm:t>
        <a:bodyPr/>
        <a:lstStyle/>
        <a:p>
          <a:endParaRPr lang="es-ES" dirty="0"/>
        </a:p>
      </dgm:t>
    </dgm:pt>
    <dgm:pt modelId="{0E245803-6AC3-4B4E-A1CC-674AE9FEFEC7}" type="parTrans" cxnId="{F7BE474B-B7EC-4109-85F0-14F98AB3846C}">
      <dgm:prSet/>
      <dgm:spPr/>
      <dgm:t>
        <a:bodyPr/>
        <a:lstStyle/>
        <a:p>
          <a:endParaRPr lang="es-ES"/>
        </a:p>
      </dgm:t>
    </dgm:pt>
    <dgm:pt modelId="{7BB3644E-21F7-4C8B-81DA-A9639BEDEA55}" type="sibTrans" cxnId="{F7BE474B-B7EC-4109-85F0-14F98AB3846C}">
      <dgm:prSet/>
      <dgm:spPr/>
      <dgm:t>
        <a:bodyPr/>
        <a:lstStyle/>
        <a:p>
          <a:endParaRPr lang="es-ES"/>
        </a:p>
      </dgm:t>
    </dgm:pt>
    <dgm:pt modelId="{402C9358-342D-445F-A20E-777751BAB81F}">
      <dgm:prSet phldrT="[Texto]"/>
      <dgm:spPr/>
      <dgm:t>
        <a:bodyPr/>
        <a:lstStyle/>
        <a:p>
          <a:endParaRPr lang="es-ES" dirty="0"/>
        </a:p>
      </dgm:t>
    </dgm:pt>
    <dgm:pt modelId="{0DA37F31-22BB-4CA8-B365-C19B3501583A}" type="parTrans" cxnId="{05BE7361-9059-4D64-B7CB-3DD23CA8482A}">
      <dgm:prSet/>
      <dgm:spPr/>
      <dgm:t>
        <a:bodyPr/>
        <a:lstStyle/>
        <a:p>
          <a:endParaRPr lang="es-ES"/>
        </a:p>
      </dgm:t>
    </dgm:pt>
    <dgm:pt modelId="{73BE8B3B-2840-47AD-AD5F-8AB216D92E4E}" type="sibTrans" cxnId="{05BE7361-9059-4D64-B7CB-3DD23CA8482A}">
      <dgm:prSet/>
      <dgm:spPr/>
      <dgm:t>
        <a:bodyPr/>
        <a:lstStyle/>
        <a:p>
          <a:endParaRPr lang="es-ES"/>
        </a:p>
      </dgm:t>
    </dgm:pt>
    <dgm:pt modelId="{BD1F654F-B58C-48AC-966C-449D33AD9722}">
      <dgm:prSet phldrT="[Texto]"/>
      <dgm:spPr/>
      <dgm:t>
        <a:bodyPr/>
        <a:lstStyle/>
        <a:p>
          <a:endParaRPr lang="es-ES" dirty="0"/>
        </a:p>
      </dgm:t>
    </dgm:pt>
    <dgm:pt modelId="{12BF0558-2A93-4D68-B8DF-F53B9202BFB7}" type="parTrans" cxnId="{A808DA37-6999-4AFB-B2E9-1AED82F00B04}">
      <dgm:prSet/>
      <dgm:spPr/>
      <dgm:t>
        <a:bodyPr/>
        <a:lstStyle/>
        <a:p>
          <a:endParaRPr lang="es-ES"/>
        </a:p>
      </dgm:t>
    </dgm:pt>
    <dgm:pt modelId="{6162D925-1B4B-4E04-BB12-AB0E398BB275}" type="sibTrans" cxnId="{A808DA37-6999-4AFB-B2E9-1AED82F00B04}">
      <dgm:prSet/>
      <dgm:spPr/>
      <dgm:t>
        <a:bodyPr/>
        <a:lstStyle/>
        <a:p>
          <a:endParaRPr lang="es-ES"/>
        </a:p>
      </dgm:t>
    </dgm:pt>
    <dgm:pt modelId="{F62EC1BA-8026-4448-B6C8-B7ABF474D2C7}">
      <dgm:prSet phldrT="[Texto]"/>
      <dgm:spPr/>
      <dgm:t>
        <a:bodyPr/>
        <a:lstStyle/>
        <a:p>
          <a:endParaRPr lang="es-ES" dirty="0"/>
        </a:p>
      </dgm:t>
    </dgm:pt>
    <dgm:pt modelId="{1411ED8A-1F9C-46E7-9EC8-97B61DED8078}" type="parTrans" cxnId="{77B6DD8F-71B4-42FE-B6EB-5C6633623AA1}">
      <dgm:prSet/>
      <dgm:spPr/>
      <dgm:t>
        <a:bodyPr/>
        <a:lstStyle/>
        <a:p>
          <a:endParaRPr lang="es-ES"/>
        </a:p>
      </dgm:t>
    </dgm:pt>
    <dgm:pt modelId="{3D4B9F24-66D6-45CC-A447-5895B4EE7634}" type="sibTrans" cxnId="{77B6DD8F-71B4-42FE-B6EB-5C6633623AA1}">
      <dgm:prSet/>
      <dgm:spPr/>
      <dgm:t>
        <a:bodyPr/>
        <a:lstStyle/>
        <a:p>
          <a:endParaRPr lang="es-ES"/>
        </a:p>
      </dgm:t>
    </dgm:pt>
    <dgm:pt modelId="{D0DE4B70-761B-4895-BF0B-0B79C306963F}">
      <dgm:prSet phldrT="[Texto]"/>
      <dgm:spPr/>
      <dgm:t>
        <a:bodyPr/>
        <a:lstStyle/>
        <a:p>
          <a:endParaRPr lang="es-ES" dirty="0"/>
        </a:p>
      </dgm:t>
    </dgm:pt>
    <dgm:pt modelId="{553A7CEC-CC16-4BAD-A4DD-0BA82594FD44}" type="parTrans" cxnId="{6820CA59-6F6A-4B3C-A120-F5458A6459AD}">
      <dgm:prSet/>
      <dgm:spPr/>
      <dgm:t>
        <a:bodyPr/>
        <a:lstStyle/>
        <a:p>
          <a:endParaRPr lang="es-ES"/>
        </a:p>
      </dgm:t>
    </dgm:pt>
    <dgm:pt modelId="{1F987738-B2C7-475C-A038-1E4415F50ACD}" type="sibTrans" cxnId="{6820CA59-6F6A-4B3C-A120-F5458A6459AD}">
      <dgm:prSet/>
      <dgm:spPr/>
      <dgm:t>
        <a:bodyPr/>
        <a:lstStyle/>
        <a:p>
          <a:endParaRPr lang="es-ES"/>
        </a:p>
      </dgm:t>
    </dgm:pt>
    <dgm:pt modelId="{1B15DFFC-2DB1-4F16-982F-8B426C2C4D22}">
      <dgm:prSet phldrT="[Texto]"/>
      <dgm:spPr/>
      <dgm:t>
        <a:bodyPr/>
        <a:lstStyle/>
        <a:p>
          <a:endParaRPr lang="es-ES" dirty="0"/>
        </a:p>
      </dgm:t>
    </dgm:pt>
    <dgm:pt modelId="{7156FA60-3B2C-4653-BA5F-3E5A6C7C14B9}" type="parTrans" cxnId="{3EFC5A82-0D4D-4FB8-A456-58F63493BA43}">
      <dgm:prSet/>
      <dgm:spPr/>
      <dgm:t>
        <a:bodyPr/>
        <a:lstStyle/>
        <a:p>
          <a:endParaRPr lang="es-ES"/>
        </a:p>
      </dgm:t>
    </dgm:pt>
    <dgm:pt modelId="{8D73098F-B9DA-455D-8588-ECB2166031C3}" type="sibTrans" cxnId="{3EFC5A82-0D4D-4FB8-A456-58F63493BA43}">
      <dgm:prSet/>
      <dgm:spPr/>
      <dgm:t>
        <a:bodyPr/>
        <a:lstStyle/>
        <a:p>
          <a:endParaRPr lang="es-ES"/>
        </a:p>
      </dgm:t>
    </dgm:pt>
    <dgm:pt modelId="{2C325969-10E6-4E2C-A3DA-80AAC92132B3}">
      <dgm:prSet phldrT="[Texto]"/>
      <dgm:spPr/>
      <dgm:t>
        <a:bodyPr/>
        <a:lstStyle/>
        <a:p>
          <a:endParaRPr lang="es-ES" dirty="0"/>
        </a:p>
      </dgm:t>
    </dgm:pt>
    <dgm:pt modelId="{11879E80-2E71-4B12-AE13-170160280423}" type="parTrans" cxnId="{628054D8-F1EA-4E4B-A046-6DD188CB65B5}">
      <dgm:prSet/>
      <dgm:spPr/>
      <dgm:t>
        <a:bodyPr/>
        <a:lstStyle/>
        <a:p>
          <a:endParaRPr lang="es-ES"/>
        </a:p>
      </dgm:t>
    </dgm:pt>
    <dgm:pt modelId="{5E598506-8CB8-410C-8EE6-EE21E588D588}" type="sibTrans" cxnId="{628054D8-F1EA-4E4B-A046-6DD188CB65B5}">
      <dgm:prSet/>
      <dgm:spPr/>
      <dgm:t>
        <a:bodyPr/>
        <a:lstStyle/>
        <a:p>
          <a:endParaRPr lang="es-ES"/>
        </a:p>
      </dgm:t>
    </dgm:pt>
    <dgm:pt modelId="{C4586D8B-DDA1-4BA1-8A75-CFD0A79E54CA}">
      <dgm:prSet phldrT="[Texto]"/>
      <dgm:spPr/>
      <dgm:t>
        <a:bodyPr/>
        <a:lstStyle/>
        <a:p>
          <a:endParaRPr lang="es-ES" dirty="0"/>
        </a:p>
      </dgm:t>
    </dgm:pt>
    <dgm:pt modelId="{582D567C-DCF9-4DA8-AC55-CA252D453DEB}" type="parTrans" cxnId="{25B58C74-4726-44E4-AE0A-DE9FBCB1BC0B}">
      <dgm:prSet/>
      <dgm:spPr/>
      <dgm:t>
        <a:bodyPr/>
        <a:lstStyle/>
        <a:p>
          <a:endParaRPr lang="es-ES"/>
        </a:p>
      </dgm:t>
    </dgm:pt>
    <dgm:pt modelId="{4EA0FD23-22AE-48A1-96D8-5610FF1BA210}" type="sibTrans" cxnId="{25B58C74-4726-44E4-AE0A-DE9FBCB1BC0B}">
      <dgm:prSet/>
      <dgm:spPr/>
      <dgm:t>
        <a:bodyPr/>
        <a:lstStyle/>
        <a:p>
          <a:endParaRPr lang="es-ES"/>
        </a:p>
      </dgm:t>
    </dgm:pt>
    <dgm:pt modelId="{3165C9C5-32D0-4356-B4F9-CBB5753DC4E8}">
      <dgm:prSet phldrT="[Texto]"/>
      <dgm:spPr/>
      <dgm:t>
        <a:bodyPr/>
        <a:lstStyle/>
        <a:p>
          <a:endParaRPr lang="es-ES" dirty="0"/>
        </a:p>
      </dgm:t>
    </dgm:pt>
    <dgm:pt modelId="{DB95F9AC-2B60-413F-B9AB-98C4BB5940B9}" type="parTrans" cxnId="{C4A9C322-30B5-4B33-994A-BADFB21DA58C}">
      <dgm:prSet/>
      <dgm:spPr/>
      <dgm:t>
        <a:bodyPr/>
        <a:lstStyle/>
        <a:p>
          <a:endParaRPr lang="es-ES"/>
        </a:p>
      </dgm:t>
    </dgm:pt>
    <dgm:pt modelId="{0BA2116A-BAA1-4FE9-A892-BFE692A9C9B4}" type="sibTrans" cxnId="{C4A9C322-30B5-4B33-994A-BADFB21DA58C}">
      <dgm:prSet/>
      <dgm:spPr/>
      <dgm:t>
        <a:bodyPr/>
        <a:lstStyle/>
        <a:p>
          <a:endParaRPr lang="es-ES"/>
        </a:p>
      </dgm:t>
    </dgm:pt>
    <dgm:pt modelId="{8F54F59E-BBFC-4D9D-8F8D-1D99762E4752}" type="pres">
      <dgm:prSet presAssocID="{2249C805-1840-4EAD-BFDC-E5C86C472F88}" presName="linear" presStyleCnt="0">
        <dgm:presLayoutVars>
          <dgm:dir/>
          <dgm:animLvl val="lvl"/>
          <dgm:resizeHandles val="exact"/>
        </dgm:presLayoutVars>
      </dgm:prSet>
      <dgm:spPr/>
    </dgm:pt>
    <dgm:pt modelId="{35932BF3-D8D5-4DFB-96D8-78EAB2C0CC53}" type="pres">
      <dgm:prSet presAssocID="{FDEA577C-46C5-40EA-B342-92B5CF87C474}" presName="parentLin" presStyleCnt="0"/>
      <dgm:spPr/>
    </dgm:pt>
    <dgm:pt modelId="{2BB5A542-DF6A-4633-A1B0-381EB842DB43}" type="pres">
      <dgm:prSet presAssocID="{FDEA577C-46C5-40EA-B342-92B5CF87C474}" presName="parentLeftMargin" presStyleLbl="node1" presStyleIdx="0" presStyleCnt="1"/>
      <dgm:spPr/>
    </dgm:pt>
    <dgm:pt modelId="{D1C862EB-17C1-45F9-B8DD-6DBC46FE012F}" type="pres">
      <dgm:prSet presAssocID="{FDEA577C-46C5-40EA-B342-92B5CF87C4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9AB7AD3-3407-444F-A161-827B4FB61839}" type="pres">
      <dgm:prSet presAssocID="{FDEA577C-46C5-40EA-B342-92B5CF87C474}" presName="negativeSpace" presStyleCnt="0"/>
      <dgm:spPr/>
    </dgm:pt>
    <dgm:pt modelId="{A3830AD8-EE5C-4363-9A9D-F4DB9CCF9DBB}" type="pres">
      <dgm:prSet presAssocID="{FDEA577C-46C5-40EA-B342-92B5CF87C474}" presName="childText" presStyleLbl="conFgAcc1" presStyleIdx="0" presStyleCnt="1" custLinFactNeighborX="68" custLinFactNeighborY="50618">
        <dgm:presLayoutVars>
          <dgm:bulletEnabled val="1"/>
        </dgm:presLayoutVars>
      </dgm:prSet>
      <dgm:spPr/>
    </dgm:pt>
  </dgm:ptLst>
  <dgm:cxnLst>
    <dgm:cxn modelId="{2EA9F420-B9C7-46F1-9F5A-C9BDD18204EE}" type="presOf" srcId="{FDEA577C-46C5-40EA-B342-92B5CF87C474}" destId="{D1C862EB-17C1-45F9-B8DD-6DBC46FE012F}" srcOrd="1" destOrd="0" presId="urn:microsoft.com/office/officeart/2005/8/layout/list1"/>
    <dgm:cxn modelId="{C4A9C322-30B5-4B33-994A-BADFB21DA58C}" srcId="{FDEA577C-46C5-40EA-B342-92B5CF87C474}" destId="{3165C9C5-32D0-4356-B4F9-CBB5753DC4E8}" srcOrd="3" destOrd="0" parTransId="{DB95F9AC-2B60-413F-B9AB-98C4BB5940B9}" sibTransId="{0BA2116A-BAA1-4FE9-A892-BFE692A9C9B4}"/>
    <dgm:cxn modelId="{A808DA37-6999-4AFB-B2E9-1AED82F00B04}" srcId="{FDEA577C-46C5-40EA-B342-92B5CF87C474}" destId="{BD1F654F-B58C-48AC-966C-449D33AD9722}" srcOrd="1" destOrd="0" parTransId="{12BF0558-2A93-4D68-B8DF-F53B9202BFB7}" sibTransId="{6162D925-1B4B-4E04-BB12-AB0E398BB275}"/>
    <dgm:cxn modelId="{C9F8F043-07D0-4BC1-8422-B5FDA906A1DD}" type="presOf" srcId="{D0DE4B70-761B-4895-BF0B-0B79C306963F}" destId="{A3830AD8-EE5C-4363-9A9D-F4DB9CCF9DBB}" srcOrd="0" destOrd="8" presId="urn:microsoft.com/office/officeart/2005/8/layout/list1"/>
    <dgm:cxn modelId="{F7BE474B-B7EC-4109-85F0-14F98AB3846C}" srcId="{FDEA577C-46C5-40EA-B342-92B5CF87C474}" destId="{2DBD5BC8-76BD-4E9E-BC8A-39B2780FB54D}" srcOrd="4" destOrd="0" parTransId="{0E245803-6AC3-4B4E-A1CC-674AE9FEFEC7}" sibTransId="{7BB3644E-21F7-4C8B-81DA-A9639BEDEA55}"/>
    <dgm:cxn modelId="{C24C744F-A20E-4D80-B09C-0887C68F4C89}" type="presOf" srcId="{FDEA577C-46C5-40EA-B342-92B5CF87C474}" destId="{2BB5A542-DF6A-4633-A1B0-381EB842DB43}" srcOrd="0" destOrd="0" presId="urn:microsoft.com/office/officeart/2005/8/layout/list1"/>
    <dgm:cxn modelId="{AFA22952-C9FD-4371-8767-C0DC825F8730}" type="presOf" srcId="{BD1F654F-B58C-48AC-966C-449D33AD9722}" destId="{A3830AD8-EE5C-4363-9A9D-F4DB9CCF9DBB}" srcOrd="0" destOrd="1" presId="urn:microsoft.com/office/officeart/2005/8/layout/list1"/>
    <dgm:cxn modelId="{6820CA59-6F6A-4B3C-A120-F5458A6459AD}" srcId="{FDEA577C-46C5-40EA-B342-92B5CF87C474}" destId="{D0DE4B70-761B-4895-BF0B-0B79C306963F}" srcOrd="8" destOrd="0" parTransId="{553A7CEC-CC16-4BAD-A4DD-0BA82594FD44}" sibTransId="{1F987738-B2C7-475C-A038-1E4415F50ACD}"/>
    <dgm:cxn modelId="{C56EE759-731D-47E1-8668-DF8259D06BE1}" type="presOf" srcId="{F62EC1BA-8026-4448-B6C8-B7ABF474D2C7}" destId="{A3830AD8-EE5C-4363-9A9D-F4DB9CCF9DBB}" srcOrd="0" destOrd="2" presId="urn:microsoft.com/office/officeart/2005/8/layout/list1"/>
    <dgm:cxn modelId="{05BE7361-9059-4D64-B7CB-3DD23CA8482A}" srcId="{FDEA577C-46C5-40EA-B342-92B5CF87C474}" destId="{402C9358-342D-445F-A20E-777751BAB81F}" srcOrd="0" destOrd="0" parTransId="{0DA37F31-22BB-4CA8-B365-C19B3501583A}" sibTransId="{73BE8B3B-2840-47AD-AD5F-8AB216D92E4E}"/>
    <dgm:cxn modelId="{A9D54E72-CEA2-4D2D-A508-613DE4FEFB73}" type="presOf" srcId="{C4586D8B-DDA1-4BA1-8A75-CFD0A79E54CA}" destId="{A3830AD8-EE5C-4363-9A9D-F4DB9CCF9DBB}" srcOrd="0" destOrd="7" presId="urn:microsoft.com/office/officeart/2005/8/layout/list1"/>
    <dgm:cxn modelId="{25B58C74-4726-44E4-AE0A-DE9FBCB1BC0B}" srcId="{FDEA577C-46C5-40EA-B342-92B5CF87C474}" destId="{C4586D8B-DDA1-4BA1-8A75-CFD0A79E54CA}" srcOrd="7" destOrd="0" parTransId="{582D567C-DCF9-4DA8-AC55-CA252D453DEB}" sibTransId="{4EA0FD23-22AE-48A1-96D8-5610FF1BA210}"/>
    <dgm:cxn modelId="{3EFC5A82-0D4D-4FB8-A456-58F63493BA43}" srcId="{FDEA577C-46C5-40EA-B342-92B5CF87C474}" destId="{1B15DFFC-2DB1-4F16-982F-8B426C2C4D22}" srcOrd="5" destOrd="0" parTransId="{7156FA60-3B2C-4653-BA5F-3E5A6C7C14B9}" sibTransId="{8D73098F-B9DA-455D-8588-ECB2166031C3}"/>
    <dgm:cxn modelId="{68237B86-60BD-46C1-ABE2-9E5323EFA1FB}" type="presOf" srcId="{2C325969-10E6-4E2C-A3DA-80AAC92132B3}" destId="{A3830AD8-EE5C-4363-9A9D-F4DB9CCF9DBB}" srcOrd="0" destOrd="6" presId="urn:microsoft.com/office/officeart/2005/8/layout/list1"/>
    <dgm:cxn modelId="{BD3E2787-1CFC-4BB9-B9D3-45A5A425D273}" type="presOf" srcId="{1B15DFFC-2DB1-4F16-982F-8B426C2C4D22}" destId="{A3830AD8-EE5C-4363-9A9D-F4DB9CCF9DBB}" srcOrd="0" destOrd="5" presId="urn:microsoft.com/office/officeart/2005/8/layout/list1"/>
    <dgm:cxn modelId="{55EB778F-59FD-4607-B984-049225D51F77}" srcId="{2249C805-1840-4EAD-BFDC-E5C86C472F88}" destId="{FDEA577C-46C5-40EA-B342-92B5CF87C474}" srcOrd="0" destOrd="0" parTransId="{B6AFC6C4-D261-47C1-A91F-50484888CFC6}" sibTransId="{21A5D120-1E96-4E83-80A6-3AC42E859888}"/>
    <dgm:cxn modelId="{77B6DD8F-71B4-42FE-B6EB-5C6633623AA1}" srcId="{FDEA577C-46C5-40EA-B342-92B5CF87C474}" destId="{F62EC1BA-8026-4448-B6C8-B7ABF474D2C7}" srcOrd="2" destOrd="0" parTransId="{1411ED8A-1F9C-46E7-9EC8-97B61DED8078}" sibTransId="{3D4B9F24-66D6-45CC-A447-5895B4EE7634}"/>
    <dgm:cxn modelId="{0D1B2799-F44A-4424-B23C-E88F0E8480DC}" type="presOf" srcId="{2249C805-1840-4EAD-BFDC-E5C86C472F88}" destId="{8F54F59E-BBFC-4D9D-8F8D-1D99762E4752}" srcOrd="0" destOrd="0" presId="urn:microsoft.com/office/officeart/2005/8/layout/list1"/>
    <dgm:cxn modelId="{878BC1B3-B1B7-413F-82CA-D8788DB5EE68}" type="presOf" srcId="{2DBD5BC8-76BD-4E9E-BC8A-39B2780FB54D}" destId="{A3830AD8-EE5C-4363-9A9D-F4DB9CCF9DBB}" srcOrd="0" destOrd="4" presId="urn:microsoft.com/office/officeart/2005/8/layout/list1"/>
    <dgm:cxn modelId="{628054D8-F1EA-4E4B-A046-6DD188CB65B5}" srcId="{FDEA577C-46C5-40EA-B342-92B5CF87C474}" destId="{2C325969-10E6-4E2C-A3DA-80AAC92132B3}" srcOrd="6" destOrd="0" parTransId="{11879E80-2E71-4B12-AE13-170160280423}" sibTransId="{5E598506-8CB8-410C-8EE6-EE21E588D588}"/>
    <dgm:cxn modelId="{0E3D5CDA-5A2B-49A1-8858-79A85B21FB27}" type="presOf" srcId="{402C9358-342D-445F-A20E-777751BAB81F}" destId="{A3830AD8-EE5C-4363-9A9D-F4DB9CCF9DBB}" srcOrd="0" destOrd="0" presId="urn:microsoft.com/office/officeart/2005/8/layout/list1"/>
    <dgm:cxn modelId="{DD7F1DE4-45AA-42A7-A22C-B2B1033E1816}" type="presOf" srcId="{3165C9C5-32D0-4356-B4F9-CBB5753DC4E8}" destId="{A3830AD8-EE5C-4363-9A9D-F4DB9CCF9DBB}" srcOrd="0" destOrd="3" presId="urn:microsoft.com/office/officeart/2005/8/layout/list1"/>
    <dgm:cxn modelId="{A836796C-F560-432D-AD5E-9B7BD68092C3}" type="presParOf" srcId="{8F54F59E-BBFC-4D9D-8F8D-1D99762E4752}" destId="{35932BF3-D8D5-4DFB-96D8-78EAB2C0CC53}" srcOrd="0" destOrd="0" presId="urn:microsoft.com/office/officeart/2005/8/layout/list1"/>
    <dgm:cxn modelId="{34E2C885-3F72-4AAD-A400-80FF8CD8A656}" type="presParOf" srcId="{35932BF3-D8D5-4DFB-96D8-78EAB2C0CC53}" destId="{2BB5A542-DF6A-4633-A1B0-381EB842DB43}" srcOrd="0" destOrd="0" presId="urn:microsoft.com/office/officeart/2005/8/layout/list1"/>
    <dgm:cxn modelId="{CA1DCD8E-0611-4237-A744-FE20CCD11494}" type="presParOf" srcId="{35932BF3-D8D5-4DFB-96D8-78EAB2C0CC53}" destId="{D1C862EB-17C1-45F9-B8DD-6DBC46FE012F}" srcOrd="1" destOrd="0" presId="urn:microsoft.com/office/officeart/2005/8/layout/list1"/>
    <dgm:cxn modelId="{73A9DC6B-75B0-4152-BC24-505919CE5794}" type="presParOf" srcId="{8F54F59E-BBFC-4D9D-8F8D-1D99762E4752}" destId="{E9AB7AD3-3407-444F-A161-827B4FB61839}" srcOrd="1" destOrd="0" presId="urn:microsoft.com/office/officeart/2005/8/layout/list1"/>
    <dgm:cxn modelId="{881111B3-A2AD-4F6E-8DE4-E36A75123A66}" type="presParOf" srcId="{8F54F59E-BBFC-4D9D-8F8D-1D99762E4752}" destId="{A3830AD8-EE5C-4363-9A9D-F4DB9CCF9DB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249C805-1840-4EAD-BFDC-E5C86C472F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EA577C-46C5-40EA-B342-92B5CF87C474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OPERADOR  EN LA PRODUCCIÓN DE GAS NATURAL [MMm3D]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AFC6C4-D261-47C1-A91F-50484888CFC6}" type="parTrans" cxnId="{55EB778F-59FD-4607-B984-049225D51F77}">
      <dgm:prSet/>
      <dgm:spPr/>
      <dgm:t>
        <a:bodyPr/>
        <a:lstStyle/>
        <a:p>
          <a:endParaRPr lang="es-ES"/>
        </a:p>
      </dgm:t>
    </dgm:pt>
    <dgm:pt modelId="{21A5D120-1E96-4E83-80A6-3AC42E859888}" type="sibTrans" cxnId="{55EB778F-59FD-4607-B984-049225D51F77}">
      <dgm:prSet/>
      <dgm:spPr/>
      <dgm:t>
        <a:bodyPr/>
        <a:lstStyle/>
        <a:p>
          <a:endParaRPr lang="es-ES"/>
        </a:p>
      </dgm:t>
    </dgm:pt>
    <dgm:pt modelId="{2DBD5BC8-76BD-4E9E-BC8A-39B2780FB54D}">
      <dgm:prSet phldrT="[Texto]"/>
      <dgm:spPr/>
      <dgm:t>
        <a:bodyPr/>
        <a:lstStyle/>
        <a:p>
          <a:endParaRPr lang="es-ES" dirty="0"/>
        </a:p>
      </dgm:t>
    </dgm:pt>
    <dgm:pt modelId="{0E245803-6AC3-4B4E-A1CC-674AE9FEFEC7}" type="parTrans" cxnId="{F7BE474B-B7EC-4109-85F0-14F98AB3846C}">
      <dgm:prSet/>
      <dgm:spPr/>
      <dgm:t>
        <a:bodyPr/>
        <a:lstStyle/>
        <a:p>
          <a:endParaRPr lang="es-ES"/>
        </a:p>
      </dgm:t>
    </dgm:pt>
    <dgm:pt modelId="{7BB3644E-21F7-4C8B-81DA-A9639BEDEA55}" type="sibTrans" cxnId="{F7BE474B-B7EC-4109-85F0-14F98AB3846C}">
      <dgm:prSet/>
      <dgm:spPr/>
      <dgm:t>
        <a:bodyPr/>
        <a:lstStyle/>
        <a:p>
          <a:endParaRPr lang="es-ES"/>
        </a:p>
      </dgm:t>
    </dgm:pt>
    <dgm:pt modelId="{402C9358-342D-445F-A20E-777751BAB81F}">
      <dgm:prSet phldrT="[Texto]"/>
      <dgm:spPr/>
      <dgm:t>
        <a:bodyPr/>
        <a:lstStyle/>
        <a:p>
          <a:endParaRPr lang="es-ES" dirty="0"/>
        </a:p>
      </dgm:t>
    </dgm:pt>
    <dgm:pt modelId="{0DA37F31-22BB-4CA8-B365-C19B3501583A}" type="parTrans" cxnId="{05BE7361-9059-4D64-B7CB-3DD23CA8482A}">
      <dgm:prSet/>
      <dgm:spPr/>
      <dgm:t>
        <a:bodyPr/>
        <a:lstStyle/>
        <a:p>
          <a:endParaRPr lang="es-ES"/>
        </a:p>
      </dgm:t>
    </dgm:pt>
    <dgm:pt modelId="{73BE8B3B-2840-47AD-AD5F-8AB216D92E4E}" type="sibTrans" cxnId="{05BE7361-9059-4D64-B7CB-3DD23CA8482A}">
      <dgm:prSet/>
      <dgm:spPr/>
      <dgm:t>
        <a:bodyPr/>
        <a:lstStyle/>
        <a:p>
          <a:endParaRPr lang="es-ES"/>
        </a:p>
      </dgm:t>
    </dgm:pt>
    <dgm:pt modelId="{BD1F654F-B58C-48AC-966C-449D33AD9722}">
      <dgm:prSet phldrT="[Texto]"/>
      <dgm:spPr/>
      <dgm:t>
        <a:bodyPr/>
        <a:lstStyle/>
        <a:p>
          <a:endParaRPr lang="es-ES" dirty="0"/>
        </a:p>
      </dgm:t>
    </dgm:pt>
    <dgm:pt modelId="{12BF0558-2A93-4D68-B8DF-F53B9202BFB7}" type="parTrans" cxnId="{A808DA37-6999-4AFB-B2E9-1AED82F00B04}">
      <dgm:prSet/>
      <dgm:spPr/>
      <dgm:t>
        <a:bodyPr/>
        <a:lstStyle/>
        <a:p>
          <a:endParaRPr lang="es-ES"/>
        </a:p>
      </dgm:t>
    </dgm:pt>
    <dgm:pt modelId="{6162D925-1B4B-4E04-BB12-AB0E398BB275}" type="sibTrans" cxnId="{A808DA37-6999-4AFB-B2E9-1AED82F00B04}">
      <dgm:prSet/>
      <dgm:spPr/>
      <dgm:t>
        <a:bodyPr/>
        <a:lstStyle/>
        <a:p>
          <a:endParaRPr lang="es-ES"/>
        </a:p>
      </dgm:t>
    </dgm:pt>
    <dgm:pt modelId="{F62EC1BA-8026-4448-B6C8-B7ABF474D2C7}">
      <dgm:prSet phldrT="[Texto]"/>
      <dgm:spPr/>
      <dgm:t>
        <a:bodyPr/>
        <a:lstStyle/>
        <a:p>
          <a:endParaRPr lang="es-ES" dirty="0"/>
        </a:p>
      </dgm:t>
    </dgm:pt>
    <dgm:pt modelId="{1411ED8A-1F9C-46E7-9EC8-97B61DED8078}" type="parTrans" cxnId="{77B6DD8F-71B4-42FE-B6EB-5C6633623AA1}">
      <dgm:prSet/>
      <dgm:spPr/>
      <dgm:t>
        <a:bodyPr/>
        <a:lstStyle/>
        <a:p>
          <a:endParaRPr lang="es-ES"/>
        </a:p>
      </dgm:t>
    </dgm:pt>
    <dgm:pt modelId="{3D4B9F24-66D6-45CC-A447-5895B4EE7634}" type="sibTrans" cxnId="{77B6DD8F-71B4-42FE-B6EB-5C6633623AA1}">
      <dgm:prSet/>
      <dgm:spPr/>
      <dgm:t>
        <a:bodyPr/>
        <a:lstStyle/>
        <a:p>
          <a:endParaRPr lang="es-ES"/>
        </a:p>
      </dgm:t>
    </dgm:pt>
    <dgm:pt modelId="{7F5C67C1-937D-48D3-9BD7-480BE553174A}">
      <dgm:prSet phldrT="[Texto]"/>
      <dgm:spPr/>
      <dgm:t>
        <a:bodyPr/>
        <a:lstStyle/>
        <a:p>
          <a:endParaRPr lang="es-ES" dirty="0"/>
        </a:p>
      </dgm:t>
    </dgm:pt>
    <dgm:pt modelId="{CE25D485-3DB2-4446-ABA1-1446B0369A46}" type="parTrans" cxnId="{F340CA67-C75E-4ED1-A856-7B81E081FC0E}">
      <dgm:prSet/>
      <dgm:spPr/>
      <dgm:t>
        <a:bodyPr/>
        <a:lstStyle/>
        <a:p>
          <a:endParaRPr lang="es-ES"/>
        </a:p>
      </dgm:t>
    </dgm:pt>
    <dgm:pt modelId="{A92B1FD1-2D12-42C2-A58D-CAAE4DB35B76}" type="sibTrans" cxnId="{F340CA67-C75E-4ED1-A856-7B81E081FC0E}">
      <dgm:prSet/>
      <dgm:spPr/>
      <dgm:t>
        <a:bodyPr/>
        <a:lstStyle/>
        <a:p>
          <a:endParaRPr lang="es-ES"/>
        </a:p>
      </dgm:t>
    </dgm:pt>
    <dgm:pt modelId="{1B15DFFC-2DB1-4F16-982F-8B426C2C4D22}">
      <dgm:prSet phldrT="[Texto]"/>
      <dgm:spPr/>
      <dgm:t>
        <a:bodyPr/>
        <a:lstStyle/>
        <a:p>
          <a:endParaRPr lang="es-ES" dirty="0"/>
        </a:p>
      </dgm:t>
    </dgm:pt>
    <dgm:pt modelId="{7156FA60-3B2C-4653-BA5F-3E5A6C7C14B9}" type="parTrans" cxnId="{3EFC5A82-0D4D-4FB8-A456-58F63493BA43}">
      <dgm:prSet/>
      <dgm:spPr/>
      <dgm:t>
        <a:bodyPr/>
        <a:lstStyle/>
        <a:p>
          <a:endParaRPr lang="es-ES"/>
        </a:p>
      </dgm:t>
    </dgm:pt>
    <dgm:pt modelId="{8D73098F-B9DA-455D-8588-ECB2166031C3}" type="sibTrans" cxnId="{3EFC5A82-0D4D-4FB8-A456-58F63493BA43}">
      <dgm:prSet/>
      <dgm:spPr/>
      <dgm:t>
        <a:bodyPr/>
        <a:lstStyle/>
        <a:p>
          <a:endParaRPr lang="es-ES"/>
        </a:p>
      </dgm:t>
    </dgm:pt>
    <dgm:pt modelId="{2C325969-10E6-4E2C-A3DA-80AAC92132B3}">
      <dgm:prSet phldrT="[Texto]"/>
      <dgm:spPr/>
      <dgm:t>
        <a:bodyPr/>
        <a:lstStyle/>
        <a:p>
          <a:endParaRPr lang="es-ES" dirty="0"/>
        </a:p>
      </dgm:t>
    </dgm:pt>
    <dgm:pt modelId="{11879E80-2E71-4B12-AE13-170160280423}" type="parTrans" cxnId="{628054D8-F1EA-4E4B-A046-6DD188CB65B5}">
      <dgm:prSet/>
      <dgm:spPr/>
      <dgm:t>
        <a:bodyPr/>
        <a:lstStyle/>
        <a:p>
          <a:endParaRPr lang="es-ES"/>
        </a:p>
      </dgm:t>
    </dgm:pt>
    <dgm:pt modelId="{5E598506-8CB8-410C-8EE6-EE21E588D588}" type="sibTrans" cxnId="{628054D8-F1EA-4E4B-A046-6DD188CB65B5}">
      <dgm:prSet/>
      <dgm:spPr/>
      <dgm:t>
        <a:bodyPr/>
        <a:lstStyle/>
        <a:p>
          <a:endParaRPr lang="es-ES"/>
        </a:p>
      </dgm:t>
    </dgm:pt>
    <dgm:pt modelId="{3165C9C5-32D0-4356-B4F9-CBB5753DC4E8}">
      <dgm:prSet phldrT="[Texto]"/>
      <dgm:spPr/>
      <dgm:t>
        <a:bodyPr/>
        <a:lstStyle/>
        <a:p>
          <a:endParaRPr lang="es-ES" dirty="0"/>
        </a:p>
      </dgm:t>
    </dgm:pt>
    <dgm:pt modelId="{DB95F9AC-2B60-413F-B9AB-98C4BB5940B9}" type="parTrans" cxnId="{C4A9C322-30B5-4B33-994A-BADFB21DA58C}">
      <dgm:prSet/>
      <dgm:spPr/>
      <dgm:t>
        <a:bodyPr/>
        <a:lstStyle/>
        <a:p>
          <a:endParaRPr lang="es-ES"/>
        </a:p>
      </dgm:t>
    </dgm:pt>
    <dgm:pt modelId="{0BA2116A-BAA1-4FE9-A892-BFE692A9C9B4}" type="sibTrans" cxnId="{C4A9C322-30B5-4B33-994A-BADFB21DA58C}">
      <dgm:prSet/>
      <dgm:spPr/>
      <dgm:t>
        <a:bodyPr/>
        <a:lstStyle/>
        <a:p>
          <a:endParaRPr lang="es-ES"/>
        </a:p>
      </dgm:t>
    </dgm:pt>
    <dgm:pt modelId="{D8449B99-B012-4DA1-B128-31D3146AC371}">
      <dgm:prSet phldrT="[Texto]"/>
      <dgm:spPr/>
      <dgm:t>
        <a:bodyPr/>
        <a:lstStyle/>
        <a:p>
          <a:endParaRPr lang="es-ES" dirty="0"/>
        </a:p>
      </dgm:t>
    </dgm:pt>
    <dgm:pt modelId="{D4E49CC8-C980-4030-A518-70C1EE619D18}" type="parTrans" cxnId="{CE988444-55D3-4E69-B52E-1E34F2006629}">
      <dgm:prSet/>
      <dgm:spPr/>
      <dgm:t>
        <a:bodyPr/>
        <a:lstStyle/>
        <a:p>
          <a:endParaRPr lang="es-ES"/>
        </a:p>
      </dgm:t>
    </dgm:pt>
    <dgm:pt modelId="{95C01C55-56AA-4D83-9F37-E48D99670DC3}" type="sibTrans" cxnId="{CE988444-55D3-4E69-B52E-1E34F2006629}">
      <dgm:prSet/>
      <dgm:spPr/>
      <dgm:t>
        <a:bodyPr/>
        <a:lstStyle/>
        <a:p>
          <a:endParaRPr lang="es-ES"/>
        </a:p>
      </dgm:t>
    </dgm:pt>
    <dgm:pt modelId="{7BDABBF5-C53B-46BA-B6BC-B0647B943D65}">
      <dgm:prSet phldrT="[Texto]"/>
      <dgm:spPr/>
      <dgm:t>
        <a:bodyPr/>
        <a:lstStyle/>
        <a:p>
          <a:endParaRPr lang="es-ES" dirty="0"/>
        </a:p>
      </dgm:t>
    </dgm:pt>
    <dgm:pt modelId="{12B35134-9FF4-46B9-8AAD-77E51290E7F5}" type="parTrans" cxnId="{AD640483-A45F-45E6-96D8-652FCEC90EE5}">
      <dgm:prSet/>
      <dgm:spPr/>
      <dgm:t>
        <a:bodyPr/>
        <a:lstStyle/>
        <a:p>
          <a:endParaRPr lang="es-ES"/>
        </a:p>
      </dgm:t>
    </dgm:pt>
    <dgm:pt modelId="{5A65B2D3-94F6-45B7-B6A2-E18C3AB09BCE}" type="sibTrans" cxnId="{AD640483-A45F-45E6-96D8-652FCEC90EE5}">
      <dgm:prSet/>
      <dgm:spPr/>
      <dgm:t>
        <a:bodyPr/>
        <a:lstStyle/>
        <a:p>
          <a:endParaRPr lang="es-ES"/>
        </a:p>
      </dgm:t>
    </dgm:pt>
    <dgm:pt modelId="{7C072DAB-9A8C-4B91-9E1C-3E0BF99397E9}">
      <dgm:prSet phldrT="[Texto]"/>
      <dgm:spPr/>
      <dgm:t>
        <a:bodyPr/>
        <a:lstStyle/>
        <a:p>
          <a:endParaRPr lang="es-ES" dirty="0"/>
        </a:p>
      </dgm:t>
    </dgm:pt>
    <dgm:pt modelId="{3C50F183-E8B2-4B59-8EC8-DCBDFA539AB6}" type="parTrans" cxnId="{D4607BB6-5D09-4BB0-9182-190440FFF1F0}">
      <dgm:prSet/>
      <dgm:spPr/>
      <dgm:t>
        <a:bodyPr/>
        <a:lstStyle/>
        <a:p>
          <a:endParaRPr lang="es-ES"/>
        </a:p>
      </dgm:t>
    </dgm:pt>
    <dgm:pt modelId="{A5C2D929-2AD3-4C9F-94A3-3A91FF812D6F}" type="sibTrans" cxnId="{D4607BB6-5D09-4BB0-9182-190440FFF1F0}">
      <dgm:prSet/>
      <dgm:spPr/>
      <dgm:t>
        <a:bodyPr/>
        <a:lstStyle/>
        <a:p>
          <a:endParaRPr lang="es-ES"/>
        </a:p>
      </dgm:t>
    </dgm:pt>
    <dgm:pt modelId="{EDFF2E8A-BD8E-4970-BF6F-C2597F57033D}">
      <dgm:prSet phldrT="[Texto]"/>
      <dgm:spPr/>
      <dgm:t>
        <a:bodyPr/>
        <a:lstStyle/>
        <a:p>
          <a:endParaRPr lang="es-ES" dirty="0"/>
        </a:p>
      </dgm:t>
    </dgm:pt>
    <dgm:pt modelId="{A67D85BD-B784-4EAE-9954-2DE6010A3521}" type="parTrans" cxnId="{526C1547-7EC5-4118-ABC2-19795CEAE356}">
      <dgm:prSet/>
      <dgm:spPr/>
      <dgm:t>
        <a:bodyPr/>
        <a:lstStyle/>
        <a:p>
          <a:endParaRPr lang="es-ES"/>
        </a:p>
      </dgm:t>
    </dgm:pt>
    <dgm:pt modelId="{57AC39F8-FDC4-4D0E-AA50-E5B0B4F8A901}" type="sibTrans" cxnId="{526C1547-7EC5-4118-ABC2-19795CEAE356}">
      <dgm:prSet/>
      <dgm:spPr/>
      <dgm:t>
        <a:bodyPr/>
        <a:lstStyle/>
        <a:p>
          <a:endParaRPr lang="es-ES"/>
        </a:p>
      </dgm:t>
    </dgm:pt>
    <dgm:pt modelId="{114EF6BF-5503-46AE-BFED-5C3B430C8FB6}">
      <dgm:prSet phldrT="[Texto]"/>
      <dgm:spPr/>
      <dgm:t>
        <a:bodyPr/>
        <a:lstStyle/>
        <a:p>
          <a:endParaRPr lang="es-ES" dirty="0"/>
        </a:p>
      </dgm:t>
    </dgm:pt>
    <dgm:pt modelId="{9687CB44-65A6-494B-A79B-0B9B00F63510}" type="parTrans" cxnId="{7273965E-EC17-4F31-86A1-118DBD01165C}">
      <dgm:prSet/>
      <dgm:spPr/>
      <dgm:t>
        <a:bodyPr/>
        <a:lstStyle/>
        <a:p>
          <a:endParaRPr lang="es-ES"/>
        </a:p>
      </dgm:t>
    </dgm:pt>
    <dgm:pt modelId="{55492ADA-3C4D-456E-8C0C-5D509A55CE45}" type="sibTrans" cxnId="{7273965E-EC17-4F31-86A1-118DBD01165C}">
      <dgm:prSet/>
      <dgm:spPr/>
      <dgm:t>
        <a:bodyPr/>
        <a:lstStyle/>
        <a:p>
          <a:endParaRPr lang="es-ES"/>
        </a:p>
      </dgm:t>
    </dgm:pt>
    <dgm:pt modelId="{23F1614A-B70E-45C8-AEFE-884BF10DE63B}">
      <dgm:prSet phldrT="[Texto]"/>
      <dgm:spPr/>
      <dgm:t>
        <a:bodyPr/>
        <a:lstStyle/>
        <a:p>
          <a:endParaRPr lang="es-ES" dirty="0"/>
        </a:p>
      </dgm:t>
    </dgm:pt>
    <dgm:pt modelId="{655B78BB-0886-4429-9732-259D3CEEEE20}" type="parTrans" cxnId="{B6F509F1-9F01-497E-A97B-33543E397DFA}">
      <dgm:prSet/>
      <dgm:spPr/>
      <dgm:t>
        <a:bodyPr/>
        <a:lstStyle/>
        <a:p>
          <a:endParaRPr lang="es-ES"/>
        </a:p>
      </dgm:t>
    </dgm:pt>
    <dgm:pt modelId="{8CACC1A2-42CE-481E-B708-E128A247AA41}" type="sibTrans" cxnId="{B6F509F1-9F01-497E-A97B-33543E397DFA}">
      <dgm:prSet/>
      <dgm:spPr/>
      <dgm:t>
        <a:bodyPr/>
        <a:lstStyle/>
        <a:p>
          <a:endParaRPr lang="es-ES"/>
        </a:p>
      </dgm:t>
    </dgm:pt>
    <dgm:pt modelId="{55CD5149-BD0E-40E7-B402-2DAB38507F04}">
      <dgm:prSet phldrT="[Texto]"/>
      <dgm:spPr/>
      <dgm:t>
        <a:bodyPr/>
        <a:lstStyle/>
        <a:p>
          <a:endParaRPr lang="es-ES" dirty="0"/>
        </a:p>
      </dgm:t>
    </dgm:pt>
    <dgm:pt modelId="{E3E17A3C-0305-4E3F-84FA-5CB30B8B0A88}" type="parTrans" cxnId="{5D9222E1-25AC-411F-A2DB-BF3A1A6683C8}">
      <dgm:prSet/>
      <dgm:spPr/>
      <dgm:t>
        <a:bodyPr/>
        <a:lstStyle/>
        <a:p>
          <a:endParaRPr lang="es-ES"/>
        </a:p>
      </dgm:t>
    </dgm:pt>
    <dgm:pt modelId="{0C15AAA8-4DEB-43EA-A934-583F14A044B6}" type="sibTrans" cxnId="{5D9222E1-25AC-411F-A2DB-BF3A1A6683C8}">
      <dgm:prSet/>
      <dgm:spPr/>
      <dgm:t>
        <a:bodyPr/>
        <a:lstStyle/>
        <a:p>
          <a:endParaRPr lang="es-ES"/>
        </a:p>
      </dgm:t>
    </dgm:pt>
    <dgm:pt modelId="{04EB7B45-EFC6-4949-A325-7EA2F983DDE6}">
      <dgm:prSet phldrT="[Texto]"/>
      <dgm:spPr/>
      <dgm:t>
        <a:bodyPr/>
        <a:lstStyle/>
        <a:p>
          <a:endParaRPr lang="es-ES" dirty="0"/>
        </a:p>
      </dgm:t>
    </dgm:pt>
    <dgm:pt modelId="{469C6F3C-28C3-4D3D-8C23-FB6A6793ADA7}" type="parTrans" cxnId="{D2074EEE-178E-4F96-8BD1-6C4466411094}">
      <dgm:prSet/>
      <dgm:spPr/>
      <dgm:t>
        <a:bodyPr/>
        <a:lstStyle/>
        <a:p>
          <a:endParaRPr lang="es-ES"/>
        </a:p>
      </dgm:t>
    </dgm:pt>
    <dgm:pt modelId="{8742CA8D-2EA3-425C-84E5-099233D6988A}" type="sibTrans" cxnId="{D2074EEE-178E-4F96-8BD1-6C4466411094}">
      <dgm:prSet/>
      <dgm:spPr/>
      <dgm:t>
        <a:bodyPr/>
        <a:lstStyle/>
        <a:p>
          <a:endParaRPr lang="es-ES"/>
        </a:p>
      </dgm:t>
    </dgm:pt>
    <dgm:pt modelId="{FDAFE44D-0D68-4394-BC58-100EE4C8F4D2}">
      <dgm:prSet phldrT="[Texto]"/>
      <dgm:spPr/>
      <dgm:t>
        <a:bodyPr/>
        <a:lstStyle/>
        <a:p>
          <a:endParaRPr lang="es-ES" dirty="0"/>
        </a:p>
      </dgm:t>
    </dgm:pt>
    <dgm:pt modelId="{3330CDBC-B28E-4222-8F54-3B302464223B}" type="parTrans" cxnId="{A97C798E-DA0B-4E91-B88E-7FF876580A9F}">
      <dgm:prSet/>
      <dgm:spPr/>
      <dgm:t>
        <a:bodyPr/>
        <a:lstStyle/>
        <a:p>
          <a:endParaRPr lang="es-ES"/>
        </a:p>
      </dgm:t>
    </dgm:pt>
    <dgm:pt modelId="{AD5944AE-BCD1-423F-8DA6-E90F396AAE5B}" type="sibTrans" cxnId="{A97C798E-DA0B-4E91-B88E-7FF876580A9F}">
      <dgm:prSet/>
      <dgm:spPr/>
      <dgm:t>
        <a:bodyPr/>
        <a:lstStyle/>
        <a:p>
          <a:endParaRPr lang="es-ES"/>
        </a:p>
      </dgm:t>
    </dgm:pt>
    <dgm:pt modelId="{8F54F59E-BBFC-4D9D-8F8D-1D99762E4752}" type="pres">
      <dgm:prSet presAssocID="{2249C805-1840-4EAD-BFDC-E5C86C472F88}" presName="linear" presStyleCnt="0">
        <dgm:presLayoutVars>
          <dgm:dir/>
          <dgm:animLvl val="lvl"/>
          <dgm:resizeHandles val="exact"/>
        </dgm:presLayoutVars>
      </dgm:prSet>
      <dgm:spPr/>
    </dgm:pt>
    <dgm:pt modelId="{35932BF3-D8D5-4DFB-96D8-78EAB2C0CC53}" type="pres">
      <dgm:prSet presAssocID="{FDEA577C-46C5-40EA-B342-92B5CF87C474}" presName="parentLin" presStyleCnt="0"/>
      <dgm:spPr/>
    </dgm:pt>
    <dgm:pt modelId="{2BB5A542-DF6A-4633-A1B0-381EB842DB43}" type="pres">
      <dgm:prSet presAssocID="{FDEA577C-46C5-40EA-B342-92B5CF87C474}" presName="parentLeftMargin" presStyleLbl="node1" presStyleIdx="0" presStyleCnt="1"/>
      <dgm:spPr/>
    </dgm:pt>
    <dgm:pt modelId="{D1C862EB-17C1-45F9-B8DD-6DBC46FE012F}" type="pres">
      <dgm:prSet presAssocID="{FDEA577C-46C5-40EA-B342-92B5CF87C474}" presName="parentText" presStyleLbl="node1" presStyleIdx="0" presStyleCnt="1" custLinFactNeighborX="-91468" custLinFactNeighborY="57124">
        <dgm:presLayoutVars>
          <dgm:chMax val="0"/>
          <dgm:bulletEnabled val="1"/>
        </dgm:presLayoutVars>
      </dgm:prSet>
      <dgm:spPr/>
    </dgm:pt>
    <dgm:pt modelId="{E9AB7AD3-3407-444F-A161-827B4FB61839}" type="pres">
      <dgm:prSet presAssocID="{FDEA577C-46C5-40EA-B342-92B5CF87C474}" presName="negativeSpace" presStyleCnt="0"/>
      <dgm:spPr/>
    </dgm:pt>
    <dgm:pt modelId="{A3830AD8-EE5C-4363-9A9D-F4DB9CCF9DBB}" type="pres">
      <dgm:prSet presAssocID="{FDEA577C-46C5-40EA-B342-92B5CF87C474}" presName="childText" presStyleLbl="conFgAcc1" presStyleIdx="0" presStyleCnt="1" custScaleY="73935">
        <dgm:presLayoutVars>
          <dgm:bulletEnabled val="1"/>
        </dgm:presLayoutVars>
      </dgm:prSet>
      <dgm:spPr/>
    </dgm:pt>
  </dgm:ptLst>
  <dgm:cxnLst>
    <dgm:cxn modelId="{E7B1240C-0F2B-4BEE-A0A7-EABCC116F81F}" type="presOf" srcId="{BD1F654F-B58C-48AC-966C-449D33AD9722}" destId="{A3830AD8-EE5C-4363-9A9D-F4DB9CCF9DBB}" srcOrd="0" destOrd="1" presId="urn:microsoft.com/office/officeart/2005/8/layout/list1"/>
    <dgm:cxn modelId="{2577C319-8DB0-49B5-B689-9EB13128DC02}" type="presOf" srcId="{FDEA577C-46C5-40EA-B342-92B5CF87C474}" destId="{2BB5A542-DF6A-4633-A1B0-381EB842DB43}" srcOrd="0" destOrd="0" presId="urn:microsoft.com/office/officeart/2005/8/layout/list1"/>
    <dgm:cxn modelId="{C4A9C322-30B5-4B33-994A-BADFB21DA58C}" srcId="{FDEA577C-46C5-40EA-B342-92B5CF87C474}" destId="{3165C9C5-32D0-4356-B4F9-CBB5753DC4E8}" srcOrd="3" destOrd="0" parTransId="{DB95F9AC-2B60-413F-B9AB-98C4BB5940B9}" sibTransId="{0BA2116A-BAA1-4FE9-A892-BFE692A9C9B4}"/>
    <dgm:cxn modelId="{A808DA37-6999-4AFB-B2E9-1AED82F00B04}" srcId="{FDEA577C-46C5-40EA-B342-92B5CF87C474}" destId="{BD1F654F-B58C-48AC-966C-449D33AD9722}" srcOrd="1" destOrd="0" parTransId="{12BF0558-2A93-4D68-B8DF-F53B9202BFB7}" sibTransId="{6162D925-1B4B-4E04-BB12-AB0E398BB275}"/>
    <dgm:cxn modelId="{9019843E-AAC2-4DFC-94C3-DBEF8F431E7D}" type="presOf" srcId="{3165C9C5-32D0-4356-B4F9-CBB5753DC4E8}" destId="{A3830AD8-EE5C-4363-9A9D-F4DB9CCF9DBB}" srcOrd="0" destOrd="3" presId="urn:microsoft.com/office/officeart/2005/8/layout/list1"/>
    <dgm:cxn modelId="{CE988444-55D3-4E69-B52E-1E34F2006629}" srcId="{FDEA577C-46C5-40EA-B342-92B5CF87C474}" destId="{D8449B99-B012-4DA1-B128-31D3146AC371}" srcOrd="15" destOrd="0" parTransId="{D4E49CC8-C980-4030-A518-70C1EE619D18}" sibTransId="{95C01C55-56AA-4D83-9F37-E48D99670DC3}"/>
    <dgm:cxn modelId="{16C71A46-E038-48C8-B042-F868467478FB}" type="presOf" srcId="{7C072DAB-9A8C-4B91-9E1C-3E0BF99397E9}" destId="{A3830AD8-EE5C-4363-9A9D-F4DB9CCF9DBB}" srcOrd="0" destOrd="6" presId="urn:microsoft.com/office/officeart/2005/8/layout/list1"/>
    <dgm:cxn modelId="{526C1547-7EC5-4118-ABC2-19795CEAE356}" srcId="{FDEA577C-46C5-40EA-B342-92B5CF87C474}" destId="{EDFF2E8A-BD8E-4970-BF6F-C2597F57033D}" srcOrd="7" destOrd="0" parTransId="{A67D85BD-B784-4EAE-9954-2DE6010A3521}" sibTransId="{57AC39F8-FDC4-4D0E-AA50-E5B0B4F8A901}"/>
    <dgm:cxn modelId="{029EC947-14B6-4C71-97B9-6D2ED36BA063}" type="presOf" srcId="{7F5C67C1-937D-48D3-9BD7-480BE553174A}" destId="{A3830AD8-EE5C-4363-9A9D-F4DB9CCF9DBB}" srcOrd="0" destOrd="5" presId="urn:microsoft.com/office/officeart/2005/8/layout/list1"/>
    <dgm:cxn modelId="{F7BE474B-B7EC-4109-85F0-14F98AB3846C}" srcId="{FDEA577C-46C5-40EA-B342-92B5CF87C474}" destId="{2DBD5BC8-76BD-4E9E-BC8A-39B2780FB54D}" srcOrd="4" destOrd="0" parTransId="{0E245803-6AC3-4B4E-A1CC-674AE9FEFEC7}" sibTransId="{7BB3644E-21F7-4C8B-81DA-A9639BEDEA55}"/>
    <dgm:cxn modelId="{3097904B-A93C-47E5-B0DA-4000E266693D}" type="presOf" srcId="{04EB7B45-EFC6-4949-A325-7EA2F983DDE6}" destId="{A3830AD8-EE5C-4363-9A9D-F4DB9CCF9DBB}" srcOrd="0" destOrd="14" presId="urn:microsoft.com/office/officeart/2005/8/layout/list1"/>
    <dgm:cxn modelId="{ED7E4958-B7CE-4FA2-BF33-474D5176265C}" type="presOf" srcId="{FDAFE44D-0D68-4394-BC58-100EE4C8F4D2}" destId="{A3830AD8-EE5C-4363-9A9D-F4DB9CCF9DBB}" srcOrd="0" destOrd="9" presId="urn:microsoft.com/office/officeart/2005/8/layout/list1"/>
    <dgm:cxn modelId="{7273965E-EC17-4F31-86A1-118DBD01165C}" srcId="{FDEA577C-46C5-40EA-B342-92B5CF87C474}" destId="{114EF6BF-5503-46AE-BFED-5C3B430C8FB6}" srcOrd="8" destOrd="0" parTransId="{9687CB44-65A6-494B-A79B-0B9B00F63510}" sibTransId="{55492ADA-3C4D-456E-8C0C-5D509A55CE45}"/>
    <dgm:cxn modelId="{7D470160-BEBB-4738-8074-A985E2309F28}" type="presOf" srcId="{23F1614A-B70E-45C8-AEFE-884BF10DE63B}" destId="{A3830AD8-EE5C-4363-9A9D-F4DB9CCF9DBB}" srcOrd="0" destOrd="10" presId="urn:microsoft.com/office/officeart/2005/8/layout/list1"/>
    <dgm:cxn modelId="{05BE7361-9059-4D64-B7CB-3DD23CA8482A}" srcId="{FDEA577C-46C5-40EA-B342-92B5CF87C474}" destId="{402C9358-342D-445F-A20E-777751BAB81F}" srcOrd="0" destOrd="0" parTransId="{0DA37F31-22BB-4CA8-B365-C19B3501583A}" sibTransId="{73BE8B3B-2840-47AD-AD5F-8AB216D92E4E}"/>
    <dgm:cxn modelId="{F340CA67-C75E-4ED1-A856-7B81E081FC0E}" srcId="{FDEA577C-46C5-40EA-B342-92B5CF87C474}" destId="{7F5C67C1-937D-48D3-9BD7-480BE553174A}" srcOrd="5" destOrd="0" parTransId="{CE25D485-3DB2-4446-ABA1-1446B0369A46}" sibTransId="{A92B1FD1-2D12-42C2-A58D-CAAE4DB35B76}"/>
    <dgm:cxn modelId="{D441F067-E1AF-43B7-AEF1-B5CE81D29C0C}" type="presOf" srcId="{1B15DFFC-2DB1-4F16-982F-8B426C2C4D22}" destId="{A3830AD8-EE5C-4363-9A9D-F4DB9CCF9DBB}" srcOrd="0" destOrd="11" presId="urn:microsoft.com/office/officeart/2005/8/layout/list1"/>
    <dgm:cxn modelId="{71907371-02D4-47D1-940B-CBFFA3F764D5}" type="presOf" srcId="{402C9358-342D-445F-A20E-777751BAB81F}" destId="{A3830AD8-EE5C-4363-9A9D-F4DB9CCF9DBB}" srcOrd="0" destOrd="0" presId="urn:microsoft.com/office/officeart/2005/8/layout/list1"/>
    <dgm:cxn modelId="{3EFC5A82-0D4D-4FB8-A456-58F63493BA43}" srcId="{FDEA577C-46C5-40EA-B342-92B5CF87C474}" destId="{1B15DFFC-2DB1-4F16-982F-8B426C2C4D22}" srcOrd="11" destOrd="0" parTransId="{7156FA60-3B2C-4653-BA5F-3E5A6C7C14B9}" sibTransId="{8D73098F-B9DA-455D-8588-ECB2166031C3}"/>
    <dgm:cxn modelId="{AD640483-A45F-45E6-96D8-652FCEC90EE5}" srcId="{FDEA577C-46C5-40EA-B342-92B5CF87C474}" destId="{7BDABBF5-C53B-46BA-B6BC-B0647B943D65}" srcOrd="16" destOrd="0" parTransId="{12B35134-9FF4-46B9-8AAD-77E51290E7F5}" sibTransId="{5A65B2D3-94F6-45B7-B6A2-E18C3AB09BCE}"/>
    <dgm:cxn modelId="{65FFE587-9601-4502-867B-27FDDE1A3D73}" type="presOf" srcId="{EDFF2E8A-BD8E-4970-BF6F-C2597F57033D}" destId="{A3830AD8-EE5C-4363-9A9D-F4DB9CCF9DBB}" srcOrd="0" destOrd="7" presId="urn:microsoft.com/office/officeart/2005/8/layout/list1"/>
    <dgm:cxn modelId="{4BAD1088-7EEE-4722-8EF9-052F2AD2C0A6}" type="presOf" srcId="{55CD5149-BD0E-40E7-B402-2DAB38507F04}" destId="{A3830AD8-EE5C-4363-9A9D-F4DB9CCF9DBB}" srcOrd="0" destOrd="13" presId="urn:microsoft.com/office/officeart/2005/8/layout/list1"/>
    <dgm:cxn modelId="{07547888-BB85-41FF-B1D3-61B719A4BB08}" type="presOf" srcId="{F62EC1BA-8026-4448-B6C8-B7ABF474D2C7}" destId="{A3830AD8-EE5C-4363-9A9D-F4DB9CCF9DBB}" srcOrd="0" destOrd="2" presId="urn:microsoft.com/office/officeart/2005/8/layout/list1"/>
    <dgm:cxn modelId="{87E59D8A-F902-4B87-8CF9-DE7F40CE4B2E}" type="presOf" srcId="{FDEA577C-46C5-40EA-B342-92B5CF87C474}" destId="{D1C862EB-17C1-45F9-B8DD-6DBC46FE012F}" srcOrd="1" destOrd="0" presId="urn:microsoft.com/office/officeart/2005/8/layout/list1"/>
    <dgm:cxn modelId="{A97C798E-DA0B-4E91-B88E-7FF876580A9F}" srcId="{FDEA577C-46C5-40EA-B342-92B5CF87C474}" destId="{FDAFE44D-0D68-4394-BC58-100EE4C8F4D2}" srcOrd="9" destOrd="0" parTransId="{3330CDBC-B28E-4222-8F54-3B302464223B}" sibTransId="{AD5944AE-BCD1-423F-8DA6-E90F396AAE5B}"/>
    <dgm:cxn modelId="{55EB778F-59FD-4607-B984-049225D51F77}" srcId="{2249C805-1840-4EAD-BFDC-E5C86C472F88}" destId="{FDEA577C-46C5-40EA-B342-92B5CF87C474}" srcOrd="0" destOrd="0" parTransId="{B6AFC6C4-D261-47C1-A91F-50484888CFC6}" sibTransId="{21A5D120-1E96-4E83-80A6-3AC42E859888}"/>
    <dgm:cxn modelId="{77B6DD8F-71B4-42FE-B6EB-5C6633623AA1}" srcId="{FDEA577C-46C5-40EA-B342-92B5CF87C474}" destId="{F62EC1BA-8026-4448-B6C8-B7ABF474D2C7}" srcOrd="2" destOrd="0" parTransId="{1411ED8A-1F9C-46E7-9EC8-97B61DED8078}" sibTransId="{3D4B9F24-66D6-45CC-A447-5895B4EE7634}"/>
    <dgm:cxn modelId="{6AB70197-4176-45F3-98AB-013C1528B552}" type="presOf" srcId="{2249C805-1840-4EAD-BFDC-E5C86C472F88}" destId="{8F54F59E-BBFC-4D9D-8F8D-1D99762E4752}" srcOrd="0" destOrd="0" presId="urn:microsoft.com/office/officeart/2005/8/layout/list1"/>
    <dgm:cxn modelId="{813DB1A8-8B9D-4CAF-84C3-121D4E1A33CD}" type="presOf" srcId="{7BDABBF5-C53B-46BA-B6BC-B0647B943D65}" destId="{A3830AD8-EE5C-4363-9A9D-F4DB9CCF9DBB}" srcOrd="0" destOrd="16" presId="urn:microsoft.com/office/officeart/2005/8/layout/list1"/>
    <dgm:cxn modelId="{D4607BB6-5D09-4BB0-9182-190440FFF1F0}" srcId="{FDEA577C-46C5-40EA-B342-92B5CF87C474}" destId="{7C072DAB-9A8C-4B91-9E1C-3E0BF99397E9}" srcOrd="6" destOrd="0" parTransId="{3C50F183-E8B2-4B59-8EC8-DCBDFA539AB6}" sibTransId="{A5C2D929-2AD3-4C9F-94A3-3A91FF812D6F}"/>
    <dgm:cxn modelId="{D0A441CE-8E33-45B0-B090-43B1C2033CA4}" type="presOf" srcId="{D8449B99-B012-4DA1-B128-31D3146AC371}" destId="{A3830AD8-EE5C-4363-9A9D-F4DB9CCF9DBB}" srcOrd="0" destOrd="15" presId="urn:microsoft.com/office/officeart/2005/8/layout/list1"/>
    <dgm:cxn modelId="{628054D8-F1EA-4E4B-A046-6DD188CB65B5}" srcId="{FDEA577C-46C5-40EA-B342-92B5CF87C474}" destId="{2C325969-10E6-4E2C-A3DA-80AAC92132B3}" srcOrd="12" destOrd="0" parTransId="{11879E80-2E71-4B12-AE13-170160280423}" sibTransId="{5E598506-8CB8-410C-8EE6-EE21E588D588}"/>
    <dgm:cxn modelId="{5D9222E1-25AC-411F-A2DB-BF3A1A6683C8}" srcId="{FDEA577C-46C5-40EA-B342-92B5CF87C474}" destId="{55CD5149-BD0E-40E7-B402-2DAB38507F04}" srcOrd="13" destOrd="0" parTransId="{E3E17A3C-0305-4E3F-84FA-5CB30B8B0A88}" sibTransId="{0C15AAA8-4DEB-43EA-A934-583F14A044B6}"/>
    <dgm:cxn modelId="{5FDC8EE7-2541-414F-BAFE-175DED4E9E95}" type="presOf" srcId="{2DBD5BC8-76BD-4E9E-BC8A-39B2780FB54D}" destId="{A3830AD8-EE5C-4363-9A9D-F4DB9CCF9DBB}" srcOrd="0" destOrd="4" presId="urn:microsoft.com/office/officeart/2005/8/layout/list1"/>
    <dgm:cxn modelId="{D2074EEE-178E-4F96-8BD1-6C4466411094}" srcId="{FDEA577C-46C5-40EA-B342-92B5CF87C474}" destId="{04EB7B45-EFC6-4949-A325-7EA2F983DDE6}" srcOrd="14" destOrd="0" parTransId="{469C6F3C-28C3-4D3D-8C23-FB6A6793ADA7}" sibTransId="{8742CA8D-2EA3-425C-84E5-099233D6988A}"/>
    <dgm:cxn modelId="{B6F509F1-9F01-497E-A97B-33543E397DFA}" srcId="{FDEA577C-46C5-40EA-B342-92B5CF87C474}" destId="{23F1614A-B70E-45C8-AEFE-884BF10DE63B}" srcOrd="10" destOrd="0" parTransId="{655B78BB-0886-4429-9732-259D3CEEEE20}" sibTransId="{8CACC1A2-42CE-481E-B708-E128A247AA41}"/>
    <dgm:cxn modelId="{EC4176F3-0F03-4F36-9C67-A2E99B4177DB}" type="presOf" srcId="{2C325969-10E6-4E2C-A3DA-80AAC92132B3}" destId="{A3830AD8-EE5C-4363-9A9D-F4DB9CCF9DBB}" srcOrd="0" destOrd="12" presId="urn:microsoft.com/office/officeart/2005/8/layout/list1"/>
    <dgm:cxn modelId="{FBFCB8F7-090D-47C5-9DCE-F8A438AA6CBE}" type="presOf" srcId="{114EF6BF-5503-46AE-BFED-5C3B430C8FB6}" destId="{A3830AD8-EE5C-4363-9A9D-F4DB9CCF9DBB}" srcOrd="0" destOrd="8" presId="urn:microsoft.com/office/officeart/2005/8/layout/list1"/>
    <dgm:cxn modelId="{7EDA8011-B279-47BC-A54C-3627049C35E5}" type="presParOf" srcId="{8F54F59E-BBFC-4D9D-8F8D-1D99762E4752}" destId="{35932BF3-D8D5-4DFB-96D8-78EAB2C0CC53}" srcOrd="0" destOrd="0" presId="urn:microsoft.com/office/officeart/2005/8/layout/list1"/>
    <dgm:cxn modelId="{5EC0589E-D380-4B82-9DFD-D362B7A6C239}" type="presParOf" srcId="{35932BF3-D8D5-4DFB-96D8-78EAB2C0CC53}" destId="{2BB5A542-DF6A-4633-A1B0-381EB842DB43}" srcOrd="0" destOrd="0" presId="urn:microsoft.com/office/officeart/2005/8/layout/list1"/>
    <dgm:cxn modelId="{6319ACB1-E154-4B8A-8357-8DF9AE4ECF39}" type="presParOf" srcId="{35932BF3-D8D5-4DFB-96D8-78EAB2C0CC53}" destId="{D1C862EB-17C1-45F9-B8DD-6DBC46FE012F}" srcOrd="1" destOrd="0" presId="urn:microsoft.com/office/officeart/2005/8/layout/list1"/>
    <dgm:cxn modelId="{2101F091-4EC7-48E5-B620-AB7D4553BB91}" type="presParOf" srcId="{8F54F59E-BBFC-4D9D-8F8D-1D99762E4752}" destId="{E9AB7AD3-3407-444F-A161-827B4FB61839}" srcOrd="1" destOrd="0" presId="urn:microsoft.com/office/officeart/2005/8/layout/list1"/>
    <dgm:cxn modelId="{3E83BB4E-450C-47A1-9EE8-A5131069C633}" type="presParOf" srcId="{8F54F59E-BBFC-4D9D-8F8D-1D99762E4752}" destId="{A3830AD8-EE5C-4363-9A9D-F4DB9CCF9DB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249C805-1840-4EAD-BFDC-E5C86C472F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EA577C-46C5-40EA-B342-92B5CF87C474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OPERADOR  EN LA PRODUCCIÓN DE GAS NATURAL 2019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AFC6C4-D261-47C1-A91F-50484888CFC6}" type="parTrans" cxnId="{55EB778F-59FD-4607-B984-049225D51F77}">
      <dgm:prSet/>
      <dgm:spPr/>
      <dgm:t>
        <a:bodyPr/>
        <a:lstStyle/>
        <a:p>
          <a:endParaRPr lang="es-ES"/>
        </a:p>
      </dgm:t>
    </dgm:pt>
    <dgm:pt modelId="{21A5D120-1E96-4E83-80A6-3AC42E859888}" type="sibTrans" cxnId="{55EB778F-59FD-4607-B984-049225D51F77}">
      <dgm:prSet/>
      <dgm:spPr/>
      <dgm:t>
        <a:bodyPr/>
        <a:lstStyle/>
        <a:p>
          <a:endParaRPr lang="es-ES"/>
        </a:p>
      </dgm:t>
    </dgm:pt>
    <dgm:pt modelId="{402C9358-342D-445F-A20E-777751BAB81F}">
      <dgm:prSet phldrT="[Texto]"/>
      <dgm:spPr/>
      <dgm:t>
        <a:bodyPr/>
        <a:lstStyle/>
        <a:p>
          <a:endParaRPr lang="es-ES" dirty="0"/>
        </a:p>
      </dgm:t>
    </dgm:pt>
    <dgm:pt modelId="{0DA37F31-22BB-4CA8-B365-C19B3501583A}" type="parTrans" cxnId="{05BE7361-9059-4D64-B7CB-3DD23CA8482A}">
      <dgm:prSet/>
      <dgm:spPr/>
      <dgm:t>
        <a:bodyPr/>
        <a:lstStyle/>
        <a:p>
          <a:endParaRPr lang="es-ES"/>
        </a:p>
      </dgm:t>
    </dgm:pt>
    <dgm:pt modelId="{73BE8B3B-2840-47AD-AD5F-8AB216D92E4E}" type="sibTrans" cxnId="{05BE7361-9059-4D64-B7CB-3DD23CA8482A}">
      <dgm:prSet/>
      <dgm:spPr/>
      <dgm:t>
        <a:bodyPr/>
        <a:lstStyle/>
        <a:p>
          <a:endParaRPr lang="es-ES"/>
        </a:p>
      </dgm:t>
    </dgm:pt>
    <dgm:pt modelId="{BD1F654F-B58C-48AC-966C-449D33AD9722}">
      <dgm:prSet phldrT="[Texto]"/>
      <dgm:spPr/>
      <dgm:t>
        <a:bodyPr/>
        <a:lstStyle/>
        <a:p>
          <a:endParaRPr lang="es-ES" dirty="0"/>
        </a:p>
      </dgm:t>
    </dgm:pt>
    <dgm:pt modelId="{12BF0558-2A93-4D68-B8DF-F53B9202BFB7}" type="parTrans" cxnId="{A808DA37-6999-4AFB-B2E9-1AED82F00B04}">
      <dgm:prSet/>
      <dgm:spPr/>
      <dgm:t>
        <a:bodyPr/>
        <a:lstStyle/>
        <a:p>
          <a:endParaRPr lang="es-ES"/>
        </a:p>
      </dgm:t>
    </dgm:pt>
    <dgm:pt modelId="{6162D925-1B4B-4E04-BB12-AB0E398BB275}" type="sibTrans" cxnId="{A808DA37-6999-4AFB-B2E9-1AED82F00B04}">
      <dgm:prSet/>
      <dgm:spPr/>
      <dgm:t>
        <a:bodyPr/>
        <a:lstStyle/>
        <a:p>
          <a:endParaRPr lang="es-ES"/>
        </a:p>
      </dgm:t>
    </dgm:pt>
    <dgm:pt modelId="{F62EC1BA-8026-4448-B6C8-B7ABF474D2C7}">
      <dgm:prSet phldrT="[Texto]"/>
      <dgm:spPr/>
      <dgm:t>
        <a:bodyPr/>
        <a:lstStyle/>
        <a:p>
          <a:endParaRPr lang="es-ES" dirty="0"/>
        </a:p>
      </dgm:t>
    </dgm:pt>
    <dgm:pt modelId="{1411ED8A-1F9C-46E7-9EC8-97B61DED8078}" type="parTrans" cxnId="{77B6DD8F-71B4-42FE-B6EB-5C6633623AA1}">
      <dgm:prSet/>
      <dgm:spPr/>
      <dgm:t>
        <a:bodyPr/>
        <a:lstStyle/>
        <a:p>
          <a:endParaRPr lang="es-ES"/>
        </a:p>
      </dgm:t>
    </dgm:pt>
    <dgm:pt modelId="{3D4B9F24-66D6-45CC-A447-5895B4EE7634}" type="sibTrans" cxnId="{77B6DD8F-71B4-42FE-B6EB-5C6633623AA1}">
      <dgm:prSet/>
      <dgm:spPr/>
      <dgm:t>
        <a:bodyPr/>
        <a:lstStyle/>
        <a:p>
          <a:endParaRPr lang="es-ES"/>
        </a:p>
      </dgm:t>
    </dgm:pt>
    <dgm:pt modelId="{7F5C67C1-937D-48D3-9BD7-480BE553174A}">
      <dgm:prSet phldrT="[Texto]"/>
      <dgm:spPr/>
      <dgm:t>
        <a:bodyPr/>
        <a:lstStyle/>
        <a:p>
          <a:endParaRPr lang="es-ES" dirty="0"/>
        </a:p>
      </dgm:t>
    </dgm:pt>
    <dgm:pt modelId="{CE25D485-3DB2-4446-ABA1-1446B0369A46}" type="parTrans" cxnId="{F340CA67-C75E-4ED1-A856-7B81E081FC0E}">
      <dgm:prSet/>
      <dgm:spPr/>
      <dgm:t>
        <a:bodyPr/>
        <a:lstStyle/>
        <a:p>
          <a:endParaRPr lang="es-ES"/>
        </a:p>
      </dgm:t>
    </dgm:pt>
    <dgm:pt modelId="{A92B1FD1-2D12-42C2-A58D-CAAE4DB35B76}" type="sibTrans" cxnId="{F340CA67-C75E-4ED1-A856-7B81E081FC0E}">
      <dgm:prSet/>
      <dgm:spPr/>
      <dgm:t>
        <a:bodyPr/>
        <a:lstStyle/>
        <a:p>
          <a:endParaRPr lang="es-ES"/>
        </a:p>
      </dgm:t>
    </dgm:pt>
    <dgm:pt modelId="{1B15DFFC-2DB1-4F16-982F-8B426C2C4D22}">
      <dgm:prSet phldrT="[Texto]"/>
      <dgm:spPr/>
      <dgm:t>
        <a:bodyPr/>
        <a:lstStyle/>
        <a:p>
          <a:endParaRPr lang="es-ES" dirty="0"/>
        </a:p>
      </dgm:t>
    </dgm:pt>
    <dgm:pt modelId="{7156FA60-3B2C-4653-BA5F-3E5A6C7C14B9}" type="parTrans" cxnId="{3EFC5A82-0D4D-4FB8-A456-58F63493BA43}">
      <dgm:prSet/>
      <dgm:spPr/>
      <dgm:t>
        <a:bodyPr/>
        <a:lstStyle/>
        <a:p>
          <a:endParaRPr lang="es-ES"/>
        </a:p>
      </dgm:t>
    </dgm:pt>
    <dgm:pt modelId="{8D73098F-B9DA-455D-8588-ECB2166031C3}" type="sibTrans" cxnId="{3EFC5A82-0D4D-4FB8-A456-58F63493BA43}">
      <dgm:prSet/>
      <dgm:spPr/>
      <dgm:t>
        <a:bodyPr/>
        <a:lstStyle/>
        <a:p>
          <a:endParaRPr lang="es-ES"/>
        </a:p>
      </dgm:t>
    </dgm:pt>
    <dgm:pt modelId="{2C325969-10E6-4E2C-A3DA-80AAC92132B3}">
      <dgm:prSet phldrT="[Texto]"/>
      <dgm:spPr/>
      <dgm:t>
        <a:bodyPr/>
        <a:lstStyle/>
        <a:p>
          <a:endParaRPr lang="es-ES" dirty="0"/>
        </a:p>
      </dgm:t>
    </dgm:pt>
    <dgm:pt modelId="{11879E80-2E71-4B12-AE13-170160280423}" type="parTrans" cxnId="{628054D8-F1EA-4E4B-A046-6DD188CB65B5}">
      <dgm:prSet/>
      <dgm:spPr/>
      <dgm:t>
        <a:bodyPr/>
        <a:lstStyle/>
        <a:p>
          <a:endParaRPr lang="es-ES"/>
        </a:p>
      </dgm:t>
    </dgm:pt>
    <dgm:pt modelId="{5E598506-8CB8-410C-8EE6-EE21E588D588}" type="sibTrans" cxnId="{628054D8-F1EA-4E4B-A046-6DD188CB65B5}">
      <dgm:prSet/>
      <dgm:spPr/>
      <dgm:t>
        <a:bodyPr/>
        <a:lstStyle/>
        <a:p>
          <a:endParaRPr lang="es-ES"/>
        </a:p>
      </dgm:t>
    </dgm:pt>
    <dgm:pt modelId="{3165C9C5-32D0-4356-B4F9-CBB5753DC4E8}">
      <dgm:prSet phldrT="[Texto]"/>
      <dgm:spPr/>
      <dgm:t>
        <a:bodyPr/>
        <a:lstStyle/>
        <a:p>
          <a:endParaRPr lang="es-ES" dirty="0"/>
        </a:p>
      </dgm:t>
    </dgm:pt>
    <dgm:pt modelId="{DB95F9AC-2B60-413F-B9AB-98C4BB5940B9}" type="parTrans" cxnId="{C4A9C322-30B5-4B33-994A-BADFB21DA58C}">
      <dgm:prSet/>
      <dgm:spPr/>
      <dgm:t>
        <a:bodyPr/>
        <a:lstStyle/>
        <a:p>
          <a:endParaRPr lang="es-ES"/>
        </a:p>
      </dgm:t>
    </dgm:pt>
    <dgm:pt modelId="{0BA2116A-BAA1-4FE9-A892-BFE692A9C9B4}" type="sibTrans" cxnId="{C4A9C322-30B5-4B33-994A-BADFB21DA58C}">
      <dgm:prSet/>
      <dgm:spPr/>
      <dgm:t>
        <a:bodyPr/>
        <a:lstStyle/>
        <a:p>
          <a:endParaRPr lang="es-ES"/>
        </a:p>
      </dgm:t>
    </dgm:pt>
    <dgm:pt modelId="{D8449B99-B012-4DA1-B128-31D3146AC371}">
      <dgm:prSet phldrT="[Texto]"/>
      <dgm:spPr/>
      <dgm:t>
        <a:bodyPr/>
        <a:lstStyle/>
        <a:p>
          <a:endParaRPr lang="es-ES" dirty="0"/>
        </a:p>
      </dgm:t>
    </dgm:pt>
    <dgm:pt modelId="{D4E49CC8-C980-4030-A518-70C1EE619D18}" type="parTrans" cxnId="{CE988444-55D3-4E69-B52E-1E34F2006629}">
      <dgm:prSet/>
      <dgm:spPr/>
      <dgm:t>
        <a:bodyPr/>
        <a:lstStyle/>
        <a:p>
          <a:endParaRPr lang="es-ES"/>
        </a:p>
      </dgm:t>
    </dgm:pt>
    <dgm:pt modelId="{95C01C55-56AA-4D83-9F37-E48D99670DC3}" type="sibTrans" cxnId="{CE988444-55D3-4E69-B52E-1E34F2006629}">
      <dgm:prSet/>
      <dgm:spPr/>
      <dgm:t>
        <a:bodyPr/>
        <a:lstStyle/>
        <a:p>
          <a:endParaRPr lang="es-ES"/>
        </a:p>
      </dgm:t>
    </dgm:pt>
    <dgm:pt modelId="{7BDABBF5-C53B-46BA-B6BC-B0647B943D65}">
      <dgm:prSet phldrT="[Texto]"/>
      <dgm:spPr/>
      <dgm:t>
        <a:bodyPr/>
        <a:lstStyle/>
        <a:p>
          <a:endParaRPr lang="es-ES" dirty="0"/>
        </a:p>
      </dgm:t>
    </dgm:pt>
    <dgm:pt modelId="{12B35134-9FF4-46B9-8AAD-77E51290E7F5}" type="parTrans" cxnId="{AD640483-A45F-45E6-96D8-652FCEC90EE5}">
      <dgm:prSet/>
      <dgm:spPr/>
      <dgm:t>
        <a:bodyPr/>
        <a:lstStyle/>
        <a:p>
          <a:endParaRPr lang="es-ES"/>
        </a:p>
      </dgm:t>
    </dgm:pt>
    <dgm:pt modelId="{5A65B2D3-94F6-45B7-B6A2-E18C3AB09BCE}" type="sibTrans" cxnId="{AD640483-A45F-45E6-96D8-652FCEC90EE5}">
      <dgm:prSet/>
      <dgm:spPr/>
      <dgm:t>
        <a:bodyPr/>
        <a:lstStyle/>
        <a:p>
          <a:endParaRPr lang="es-ES"/>
        </a:p>
      </dgm:t>
    </dgm:pt>
    <dgm:pt modelId="{7C072DAB-9A8C-4B91-9E1C-3E0BF99397E9}">
      <dgm:prSet phldrT="[Texto]"/>
      <dgm:spPr/>
      <dgm:t>
        <a:bodyPr/>
        <a:lstStyle/>
        <a:p>
          <a:endParaRPr lang="es-ES" dirty="0"/>
        </a:p>
      </dgm:t>
    </dgm:pt>
    <dgm:pt modelId="{3C50F183-E8B2-4B59-8EC8-DCBDFA539AB6}" type="parTrans" cxnId="{D4607BB6-5D09-4BB0-9182-190440FFF1F0}">
      <dgm:prSet/>
      <dgm:spPr/>
      <dgm:t>
        <a:bodyPr/>
        <a:lstStyle/>
        <a:p>
          <a:endParaRPr lang="es-ES"/>
        </a:p>
      </dgm:t>
    </dgm:pt>
    <dgm:pt modelId="{A5C2D929-2AD3-4C9F-94A3-3A91FF812D6F}" type="sibTrans" cxnId="{D4607BB6-5D09-4BB0-9182-190440FFF1F0}">
      <dgm:prSet/>
      <dgm:spPr/>
      <dgm:t>
        <a:bodyPr/>
        <a:lstStyle/>
        <a:p>
          <a:endParaRPr lang="es-ES"/>
        </a:p>
      </dgm:t>
    </dgm:pt>
    <dgm:pt modelId="{EDFF2E8A-BD8E-4970-BF6F-C2597F57033D}">
      <dgm:prSet phldrT="[Texto]"/>
      <dgm:spPr/>
      <dgm:t>
        <a:bodyPr/>
        <a:lstStyle/>
        <a:p>
          <a:endParaRPr lang="es-ES" dirty="0"/>
        </a:p>
      </dgm:t>
    </dgm:pt>
    <dgm:pt modelId="{A67D85BD-B784-4EAE-9954-2DE6010A3521}" type="parTrans" cxnId="{526C1547-7EC5-4118-ABC2-19795CEAE356}">
      <dgm:prSet/>
      <dgm:spPr/>
      <dgm:t>
        <a:bodyPr/>
        <a:lstStyle/>
        <a:p>
          <a:endParaRPr lang="es-ES"/>
        </a:p>
      </dgm:t>
    </dgm:pt>
    <dgm:pt modelId="{57AC39F8-FDC4-4D0E-AA50-E5B0B4F8A901}" type="sibTrans" cxnId="{526C1547-7EC5-4118-ABC2-19795CEAE356}">
      <dgm:prSet/>
      <dgm:spPr/>
      <dgm:t>
        <a:bodyPr/>
        <a:lstStyle/>
        <a:p>
          <a:endParaRPr lang="es-ES"/>
        </a:p>
      </dgm:t>
    </dgm:pt>
    <dgm:pt modelId="{114EF6BF-5503-46AE-BFED-5C3B430C8FB6}">
      <dgm:prSet phldrT="[Texto]"/>
      <dgm:spPr/>
      <dgm:t>
        <a:bodyPr/>
        <a:lstStyle/>
        <a:p>
          <a:endParaRPr lang="es-ES" dirty="0"/>
        </a:p>
      </dgm:t>
    </dgm:pt>
    <dgm:pt modelId="{9687CB44-65A6-494B-A79B-0B9B00F63510}" type="parTrans" cxnId="{7273965E-EC17-4F31-86A1-118DBD01165C}">
      <dgm:prSet/>
      <dgm:spPr/>
      <dgm:t>
        <a:bodyPr/>
        <a:lstStyle/>
        <a:p>
          <a:endParaRPr lang="es-ES"/>
        </a:p>
      </dgm:t>
    </dgm:pt>
    <dgm:pt modelId="{55492ADA-3C4D-456E-8C0C-5D509A55CE45}" type="sibTrans" cxnId="{7273965E-EC17-4F31-86A1-118DBD01165C}">
      <dgm:prSet/>
      <dgm:spPr/>
      <dgm:t>
        <a:bodyPr/>
        <a:lstStyle/>
        <a:p>
          <a:endParaRPr lang="es-ES"/>
        </a:p>
      </dgm:t>
    </dgm:pt>
    <dgm:pt modelId="{23F1614A-B70E-45C8-AEFE-884BF10DE63B}">
      <dgm:prSet phldrT="[Texto]"/>
      <dgm:spPr/>
      <dgm:t>
        <a:bodyPr/>
        <a:lstStyle/>
        <a:p>
          <a:endParaRPr lang="es-ES" dirty="0"/>
        </a:p>
      </dgm:t>
    </dgm:pt>
    <dgm:pt modelId="{655B78BB-0886-4429-9732-259D3CEEEE20}" type="parTrans" cxnId="{B6F509F1-9F01-497E-A97B-33543E397DFA}">
      <dgm:prSet/>
      <dgm:spPr/>
      <dgm:t>
        <a:bodyPr/>
        <a:lstStyle/>
        <a:p>
          <a:endParaRPr lang="es-ES"/>
        </a:p>
      </dgm:t>
    </dgm:pt>
    <dgm:pt modelId="{8CACC1A2-42CE-481E-B708-E128A247AA41}" type="sibTrans" cxnId="{B6F509F1-9F01-497E-A97B-33543E397DFA}">
      <dgm:prSet/>
      <dgm:spPr/>
      <dgm:t>
        <a:bodyPr/>
        <a:lstStyle/>
        <a:p>
          <a:endParaRPr lang="es-ES"/>
        </a:p>
      </dgm:t>
    </dgm:pt>
    <dgm:pt modelId="{55CD5149-BD0E-40E7-B402-2DAB38507F04}">
      <dgm:prSet phldrT="[Texto]"/>
      <dgm:spPr/>
      <dgm:t>
        <a:bodyPr/>
        <a:lstStyle/>
        <a:p>
          <a:endParaRPr lang="es-ES" dirty="0"/>
        </a:p>
      </dgm:t>
    </dgm:pt>
    <dgm:pt modelId="{E3E17A3C-0305-4E3F-84FA-5CB30B8B0A88}" type="parTrans" cxnId="{5D9222E1-25AC-411F-A2DB-BF3A1A6683C8}">
      <dgm:prSet/>
      <dgm:spPr/>
      <dgm:t>
        <a:bodyPr/>
        <a:lstStyle/>
        <a:p>
          <a:endParaRPr lang="es-ES"/>
        </a:p>
      </dgm:t>
    </dgm:pt>
    <dgm:pt modelId="{0C15AAA8-4DEB-43EA-A934-583F14A044B6}" type="sibTrans" cxnId="{5D9222E1-25AC-411F-A2DB-BF3A1A6683C8}">
      <dgm:prSet/>
      <dgm:spPr/>
      <dgm:t>
        <a:bodyPr/>
        <a:lstStyle/>
        <a:p>
          <a:endParaRPr lang="es-ES"/>
        </a:p>
      </dgm:t>
    </dgm:pt>
    <dgm:pt modelId="{04EB7B45-EFC6-4949-A325-7EA2F983DDE6}">
      <dgm:prSet phldrT="[Texto]"/>
      <dgm:spPr/>
      <dgm:t>
        <a:bodyPr/>
        <a:lstStyle/>
        <a:p>
          <a:endParaRPr lang="es-ES" dirty="0"/>
        </a:p>
      </dgm:t>
    </dgm:pt>
    <dgm:pt modelId="{469C6F3C-28C3-4D3D-8C23-FB6A6793ADA7}" type="parTrans" cxnId="{D2074EEE-178E-4F96-8BD1-6C4466411094}">
      <dgm:prSet/>
      <dgm:spPr/>
      <dgm:t>
        <a:bodyPr/>
        <a:lstStyle/>
        <a:p>
          <a:endParaRPr lang="es-ES"/>
        </a:p>
      </dgm:t>
    </dgm:pt>
    <dgm:pt modelId="{8742CA8D-2EA3-425C-84E5-099233D6988A}" type="sibTrans" cxnId="{D2074EEE-178E-4F96-8BD1-6C4466411094}">
      <dgm:prSet/>
      <dgm:spPr/>
      <dgm:t>
        <a:bodyPr/>
        <a:lstStyle/>
        <a:p>
          <a:endParaRPr lang="es-ES"/>
        </a:p>
      </dgm:t>
    </dgm:pt>
    <dgm:pt modelId="{2EF61267-FEA6-418F-ACE5-F7BBFA546D4A}">
      <dgm:prSet phldrT="[Texto]"/>
      <dgm:spPr/>
      <dgm:t>
        <a:bodyPr/>
        <a:lstStyle/>
        <a:p>
          <a:endParaRPr lang="es-ES" dirty="0"/>
        </a:p>
      </dgm:t>
    </dgm:pt>
    <dgm:pt modelId="{1914D00F-F130-4AFE-8A02-4A6EACC15163}" type="parTrans" cxnId="{370147EB-8FB9-48B7-B3B7-19990599D8F9}">
      <dgm:prSet/>
      <dgm:spPr/>
      <dgm:t>
        <a:bodyPr/>
        <a:lstStyle/>
        <a:p>
          <a:endParaRPr lang="es-ES"/>
        </a:p>
      </dgm:t>
    </dgm:pt>
    <dgm:pt modelId="{57D0802B-AE7C-42FB-85E9-078A9DE62C9F}" type="sibTrans" cxnId="{370147EB-8FB9-48B7-B3B7-19990599D8F9}">
      <dgm:prSet/>
      <dgm:spPr/>
      <dgm:t>
        <a:bodyPr/>
        <a:lstStyle/>
        <a:p>
          <a:endParaRPr lang="es-ES"/>
        </a:p>
      </dgm:t>
    </dgm:pt>
    <dgm:pt modelId="{3AE21A37-6299-4269-A24D-DA2FD4BA4410}">
      <dgm:prSet phldrT="[Texto]"/>
      <dgm:spPr/>
      <dgm:t>
        <a:bodyPr/>
        <a:lstStyle/>
        <a:p>
          <a:endParaRPr lang="es-ES" dirty="0"/>
        </a:p>
      </dgm:t>
    </dgm:pt>
    <dgm:pt modelId="{6453495C-52D8-4614-BFCF-3F0F43ECFDFC}" type="parTrans" cxnId="{3628BDDD-3CF8-4922-91A6-048CD39EFD50}">
      <dgm:prSet/>
      <dgm:spPr/>
      <dgm:t>
        <a:bodyPr/>
        <a:lstStyle/>
        <a:p>
          <a:endParaRPr lang="es-ES"/>
        </a:p>
      </dgm:t>
    </dgm:pt>
    <dgm:pt modelId="{372F9D83-FCC4-41DA-A554-7D8264F7F0E3}" type="sibTrans" cxnId="{3628BDDD-3CF8-4922-91A6-048CD39EFD50}">
      <dgm:prSet/>
      <dgm:spPr/>
      <dgm:t>
        <a:bodyPr/>
        <a:lstStyle/>
        <a:p>
          <a:endParaRPr lang="es-ES"/>
        </a:p>
      </dgm:t>
    </dgm:pt>
    <dgm:pt modelId="{2DBD5BC8-76BD-4E9E-BC8A-39B2780FB54D}">
      <dgm:prSet phldrT="[Texto]"/>
      <dgm:spPr/>
      <dgm:t>
        <a:bodyPr/>
        <a:lstStyle/>
        <a:p>
          <a:endParaRPr lang="es-ES" dirty="0"/>
        </a:p>
      </dgm:t>
    </dgm:pt>
    <dgm:pt modelId="{7BB3644E-21F7-4C8B-81DA-A9639BEDEA55}" type="sibTrans" cxnId="{F7BE474B-B7EC-4109-85F0-14F98AB3846C}">
      <dgm:prSet/>
      <dgm:spPr/>
      <dgm:t>
        <a:bodyPr/>
        <a:lstStyle/>
        <a:p>
          <a:endParaRPr lang="es-ES"/>
        </a:p>
      </dgm:t>
    </dgm:pt>
    <dgm:pt modelId="{0E245803-6AC3-4B4E-A1CC-674AE9FEFEC7}" type="parTrans" cxnId="{F7BE474B-B7EC-4109-85F0-14F98AB3846C}">
      <dgm:prSet/>
      <dgm:spPr/>
      <dgm:t>
        <a:bodyPr/>
        <a:lstStyle/>
        <a:p>
          <a:endParaRPr lang="es-ES"/>
        </a:p>
      </dgm:t>
    </dgm:pt>
    <dgm:pt modelId="{8F54F59E-BBFC-4D9D-8F8D-1D99762E4752}" type="pres">
      <dgm:prSet presAssocID="{2249C805-1840-4EAD-BFDC-E5C86C472F88}" presName="linear" presStyleCnt="0">
        <dgm:presLayoutVars>
          <dgm:dir/>
          <dgm:animLvl val="lvl"/>
          <dgm:resizeHandles val="exact"/>
        </dgm:presLayoutVars>
      </dgm:prSet>
      <dgm:spPr/>
    </dgm:pt>
    <dgm:pt modelId="{35932BF3-D8D5-4DFB-96D8-78EAB2C0CC53}" type="pres">
      <dgm:prSet presAssocID="{FDEA577C-46C5-40EA-B342-92B5CF87C474}" presName="parentLin" presStyleCnt="0"/>
      <dgm:spPr/>
    </dgm:pt>
    <dgm:pt modelId="{2BB5A542-DF6A-4633-A1B0-381EB842DB43}" type="pres">
      <dgm:prSet presAssocID="{FDEA577C-46C5-40EA-B342-92B5CF87C474}" presName="parentLeftMargin" presStyleLbl="node1" presStyleIdx="0" presStyleCnt="1"/>
      <dgm:spPr/>
    </dgm:pt>
    <dgm:pt modelId="{D1C862EB-17C1-45F9-B8DD-6DBC46FE012F}" type="pres">
      <dgm:prSet presAssocID="{FDEA577C-46C5-40EA-B342-92B5CF87C4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9AB7AD3-3407-444F-A161-827B4FB61839}" type="pres">
      <dgm:prSet presAssocID="{FDEA577C-46C5-40EA-B342-92B5CF87C474}" presName="negativeSpace" presStyleCnt="0"/>
      <dgm:spPr/>
    </dgm:pt>
    <dgm:pt modelId="{A3830AD8-EE5C-4363-9A9D-F4DB9CCF9DBB}" type="pres">
      <dgm:prSet presAssocID="{FDEA577C-46C5-40EA-B342-92B5CF87C474}" presName="childText" presStyleLbl="conFgAcc1" presStyleIdx="0" presStyleCnt="1" custScaleY="73935">
        <dgm:presLayoutVars>
          <dgm:bulletEnabled val="1"/>
        </dgm:presLayoutVars>
      </dgm:prSet>
      <dgm:spPr/>
    </dgm:pt>
  </dgm:ptLst>
  <dgm:cxnLst>
    <dgm:cxn modelId="{4357E117-1CD4-4D74-8BA3-838C94DE5D1F}" type="presOf" srcId="{1B15DFFC-2DB1-4F16-982F-8B426C2C4D22}" destId="{A3830AD8-EE5C-4363-9A9D-F4DB9CCF9DBB}" srcOrd="0" destOrd="12" presId="urn:microsoft.com/office/officeart/2005/8/layout/list1"/>
    <dgm:cxn modelId="{FFA34E1D-4154-442D-9292-798777BA338B}" type="presOf" srcId="{2DBD5BC8-76BD-4E9E-BC8A-39B2780FB54D}" destId="{A3830AD8-EE5C-4363-9A9D-F4DB9CCF9DBB}" srcOrd="0" destOrd="4" presId="urn:microsoft.com/office/officeart/2005/8/layout/list1"/>
    <dgm:cxn modelId="{6333C120-B3C6-4BC4-8A09-B94332F91B8B}" type="presOf" srcId="{23F1614A-B70E-45C8-AEFE-884BF10DE63B}" destId="{A3830AD8-EE5C-4363-9A9D-F4DB9CCF9DBB}" srcOrd="0" destOrd="11" presId="urn:microsoft.com/office/officeart/2005/8/layout/list1"/>
    <dgm:cxn modelId="{C4A9C322-30B5-4B33-994A-BADFB21DA58C}" srcId="{FDEA577C-46C5-40EA-B342-92B5CF87C474}" destId="{3165C9C5-32D0-4356-B4F9-CBB5753DC4E8}" srcOrd="3" destOrd="0" parTransId="{DB95F9AC-2B60-413F-B9AB-98C4BB5940B9}" sibTransId="{0BA2116A-BAA1-4FE9-A892-BFE692A9C9B4}"/>
    <dgm:cxn modelId="{A808DA37-6999-4AFB-B2E9-1AED82F00B04}" srcId="{FDEA577C-46C5-40EA-B342-92B5CF87C474}" destId="{BD1F654F-B58C-48AC-966C-449D33AD9722}" srcOrd="1" destOrd="0" parTransId="{12BF0558-2A93-4D68-B8DF-F53B9202BFB7}" sibTransId="{6162D925-1B4B-4E04-BB12-AB0E398BB275}"/>
    <dgm:cxn modelId="{79879C3A-99DE-4158-8F0A-65F9ACB8B220}" type="presOf" srcId="{2249C805-1840-4EAD-BFDC-E5C86C472F88}" destId="{8F54F59E-BBFC-4D9D-8F8D-1D99762E4752}" srcOrd="0" destOrd="0" presId="urn:microsoft.com/office/officeart/2005/8/layout/list1"/>
    <dgm:cxn modelId="{4515163D-0D98-4BBE-AE47-3ECCBE34F5A1}" type="presOf" srcId="{114EF6BF-5503-46AE-BFED-5C3B430C8FB6}" destId="{A3830AD8-EE5C-4363-9A9D-F4DB9CCF9DBB}" srcOrd="0" destOrd="8" presId="urn:microsoft.com/office/officeart/2005/8/layout/list1"/>
    <dgm:cxn modelId="{CE988444-55D3-4E69-B52E-1E34F2006629}" srcId="{FDEA577C-46C5-40EA-B342-92B5CF87C474}" destId="{D8449B99-B012-4DA1-B128-31D3146AC371}" srcOrd="16" destOrd="0" parTransId="{D4E49CC8-C980-4030-A518-70C1EE619D18}" sibTransId="{95C01C55-56AA-4D83-9F37-E48D99670DC3}"/>
    <dgm:cxn modelId="{526C1547-7EC5-4118-ABC2-19795CEAE356}" srcId="{FDEA577C-46C5-40EA-B342-92B5CF87C474}" destId="{EDFF2E8A-BD8E-4970-BF6F-C2597F57033D}" srcOrd="7" destOrd="0" parTransId="{A67D85BD-B784-4EAE-9954-2DE6010A3521}" sibTransId="{57AC39F8-FDC4-4D0E-AA50-E5B0B4F8A901}"/>
    <dgm:cxn modelId="{F7BE474B-B7EC-4109-85F0-14F98AB3846C}" srcId="{FDEA577C-46C5-40EA-B342-92B5CF87C474}" destId="{2DBD5BC8-76BD-4E9E-BC8A-39B2780FB54D}" srcOrd="4" destOrd="0" parTransId="{0E245803-6AC3-4B4E-A1CC-674AE9FEFEC7}" sibTransId="{7BB3644E-21F7-4C8B-81DA-A9639BEDEA55}"/>
    <dgm:cxn modelId="{59A6E358-AD56-40CA-80D1-50A4B0A27E2C}" type="presOf" srcId="{2EF61267-FEA6-418F-ACE5-F7BBFA546D4A}" destId="{A3830AD8-EE5C-4363-9A9D-F4DB9CCF9DBB}" srcOrd="0" destOrd="9" presId="urn:microsoft.com/office/officeart/2005/8/layout/list1"/>
    <dgm:cxn modelId="{7273965E-EC17-4F31-86A1-118DBD01165C}" srcId="{FDEA577C-46C5-40EA-B342-92B5CF87C474}" destId="{114EF6BF-5503-46AE-BFED-5C3B430C8FB6}" srcOrd="8" destOrd="0" parTransId="{9687CB44-65A6-494B-A79B-0B9B00F63510}" sibTransId="{55492ADA-3C4D-456E-8C0C-5D509A55CE45}"/>
    <dgm:cxn modelId="{636BE060-1BCC-4717-BD83-949AC4705E4B}" type="presOf" srcId="{BD1F654F-B58C-48AC-966C-449D33AD9722}" destId="{A3830AD8-EE5C-4363-9A9D-F4DB9CCF9DBB}" srcOrd="0" destOrd="1" presId="urn:microsoft.com/office/officeart/2005/8/layout/list1"/>
    <dgm:cxn modelId="{05BE7361-9059-4D64-B7CB-3DD23CA8482A}" srcId="{FDEA577C-46C5-40EA-B342-92B5CF87C474}" destId="{402C9358-342D-445F-A20E-777751BAB81F}" srcOrd="0" destOrd="0" parTransId="{0DA37F31-22BB-4CA8-B365-C19B3501583A}" sibTransId="{73BE8B3B-2840-47AD-AD5F-8AB216D92E4E}"/>
    <dgm:cxn modelId="{F340CA67-C75E-4ED1-A856-7B81E081FC0E}" srcId="{FDEA577C-46C5-40EA-B342-92B5CF87C474}" destId="{7F5C67C1-937D-48D3-9BD7-480BE553174A}" srcOrd="5" destOrd="0" parTransId="{CE25D485-3DB2-4446-ABA1-1446B0369A46}" sibTransId="{A92B1FD1-2D12-42C2-A58D-CAAE4DB35B76}"/>
    <dgm:cxn modelId="{41530A74-EC6D-4D7E-898C-230A6B91E104}" type="presOf" srcId="{7C072DAB-9A8C-4B91-9E1C-3E0BF99397E9}" destId="{A3830AD8-EE5C-4363-9A9D-F4DB9CCF9DBB}" srcOrd="0" destOrd="6" presId="urn:microsoft.com/office/officeart/2005/8/layout/list1"/>
    <dgm:cxn modelId="{369C4E75-2A1C-4A26-87F1-A7EF881F1B47}" type="presOf" srcId="{3AE21A37-6299-4269-A24D-DA2FD4BA4410}" destId="{A3830AD8-EE5C-4363-9A9D-F4DB9CCF9DBB}" srcOrd="0" destOrd="10" presId="urn:microsoft.com/office/officeart/2005/8/layout/list1"/>
    <dgm:cxn modelId="{C81DD67B-A28F-4AAA-B46F-4ABE0DB786C8}" type="presOf" srcId="{F62EC1BA-8026-4448-B6C8-B7ABF474D2C7}" destId="{A3830AD8-EE5C-4363-9A9D-F4DB9CCF9DBB}" srcOrd="0" destOrd="2" presId="urn:microsoft.com/office/officeart/2005/8/layout/list1"/>
    <dgm:cxn modelId="{FCA2FA80-C05E-448A-BB07-081A149757E3}" type="presOf" srcId="{EDFF2E8A-BD8E-4970-BF6F-C2597F57033D}" destId="{A3830AD8-EE5C-4363-9A9D-F4DB9CCF9DBB}" srcOrd="0" destOrd="7" presId="urn:microsoft.com/office/officeart/2005/8/layout/list1"/>
    <dgm:cxn modelId="{3EFC5A82-0D4D-4FB8-A456-58F63493BA43}" srcId="{FDEA577C-46C5-40EA-B342-92B5CF87C474}" destId="{1B15DFFC-2DB1-4F16-982F-8B426C2C4D22}" srcOrd="12" destOrd="0" parTransId="{7156FA60-3B2C-4653-BA5F-3E5A6C7C14B9}" sibTransId="{8D73098F-B9DA-455D-8588-ECB2166031C3}"/>
    <dgm:cxn modelId="{AD640483-A45F-45E6-96D8-652FCEC90EE5}" srcId="{FDEA577C-46C5-40EA-B342-92B5CF87C474}" destId="{7BDABBF5-C53B-46BA-B6BC-B0647B943D65}" srcOrd="17" destOrd="0" parTransId="{12B35134-9FF4-46B9-8AAD-77E51290E7F5}" sibTransId="{5A65B2D3-94F6-45B7-B6A2-E18C3AB09BCE}"/>
    <dgm:cxn modelId="{7E154A83-7A9F-461E-ADC3-3655DF9A2CB7}" type="presOf" srcId="{04EB7B45-EFC6-4949-A325-7EA2F983DDE6}" destId="{A3830AD8-EE5C-4363-9A9D-F4DB9CCF9DBB}" srcOrd="0" destOrd="15" presId="urn:microsoft.com/office/officeart/2005/8/layout/list1"/>
    <dgm:cxn modelId="{BC21FB8C-64E3-46FC-B612-4B459972CD2D}" type="presOf" srcId="{FDEA577C-46C5-40EA-B342-92B5CF87C474}" destId="{2BB5A542-DF6A-4633-A1B0-381EB842DB43}" srcOrd="0" destOrd="0" presId="urn:microsoft.com/office/officeart/2005/8/layout/list1"/>
    <dgm:cxn modelId="{A960D18E-239D-4F6A-84A4-BB6D5B2D2986}" type="presOf" srcId="{402C9358-342D-445F-A20E-777751BAB81F}" destId="{A3830AD8-EE5C-4363-9A9D-F4DB9CCF9DBB}" srcOrd="0" destOrd="0" presId="urn:microsoft.com/office/officeart/2005/8/layout/list1"/>
    <dgm:cxn modelId="{55EB778F-59FD-4607-B984-049225D51F77}" srcId="{2249C805-1840-4EAD-BFDC-E5C86C472F88}" destId="{FDEA577C-46C5-40EA-B342-92B5CF87C474}" srcOrd="0" destOrd="0" parTransId="{B6AFC6C4-D261-47C1-A91F-50484888CFC6}" sibTransId="{21A5D120-1E96-4E83-80A6-3AC42E859888}"/>
    <dgm:cxn modelId="{77B6DD8F-71B4-42FE-B6EB-5C6633623AA1}" srcId="{FDEA577C-46C5-40EA-B342-92B5CF87C474}" destId="{F62EC1BA-8026-4448-B6C8-B7ABF474D2C7}" srcOrd="2" destOrd="0" parTransId="{1411ED8A-1F9C-46E7-9EC8-97B61DED8078}" sibTransId="{3D4B9F24-66D6-45CC-A447-5895B4EE7634}"/>
    <dgm:cxn modelId="{35E78E95-45EF-4CBE-AB0E-6ABD5DD2A20F}" type="presOf" srcId="{3165C9C5-32D0-4356-B4F9-CBB5753DC4E8}" destId="{A3830AD8-EE5C-4363-9A9D-F4DB9CCF9DBB}" srcOrd="0" destOrd="3" presId="urn:microsoft.com/office/officeart/2005/8/layout/list1"/>
    <dgm:cxn modelId="{64FBD4B4-4515-4D97-B12C-5CCB4399A6F9}" type="presOf" srcId="{D8449B99-B012-4DA1-B128-31D3146AC371}" destId="{A3830AD8-EE5C-4363-9A9D-F4DB9CCF9DBB}" srcOrd="0" destOrd="16" presId="urn:microsoft.com/office/officeart/2005/8/layout/list1"/>
    <dgm:cxn modelId="{D4607BB6-5D09-4BB0-9182-190440FFF1F0}" srcId="{FDEA577C-46C5-40EA-B342-92B5CF87C474}" destId="{7C072DAB-9A8C-4B91-9E1C-3E0BF99397E9}" srcOrd="6" destOrd="0" parTransId="{3C50F183-E8B2-4B59-8EC8-DCBDFA539AB6}" sibTransId="{A5C2D929-2AD3-4C9F-94A3-3A91FF812D6F}"/>
    <dgm:cxn modelId="{4D7285BA-9069-42C4-9657-2A0F9BA71AFD}" type="presOf" srcId="{7F5C67C1-937D-48D3-9BD7-480BE553174A}" destId="{A3830AD8-EE5C-4363-9A9D-F4DB9CCF9DBB}" srcOrd="0" destOrd="5" presId="urn:microsoft.com/office/officeart/2005/8/layout/list1"/>
    <dgm:cxn modelId="{628054D8-F1EA-4E4B-A046-6DD188CB65B5}" srcId="{FDEA577C-46C5-40EA-B342-92B5CF87C474}" destId="{2C325969-10E6-4E2C-A3DA-80AAC92132B3}" srcOrd="13" destOrd="0" parTransId="{11879E80-2E71-4B12-AE13-170160280423}" sibTransId="{5E598506-8CB8-410C-8EE6-EE21E588D588}"/>
    <dgm:cxn modelId="{3628BDDD-3CF8-4922-91A6-048CD39EFD50}" srcId="{FDEA577C-46C5-40EA-B342-92B5CF87C474}" destId="{3AE21A37-6299-4269-A24D-DA2FD4BA4410}" srcOrd="10" destOrd="0" parTransId="{6453495C-52D8-4614-BFCF-3F0F43ECFDFC}" sibTransId="{372F9D83-FCC4-41DA-A554-7D8264F7F0E3}"/>
    <dgm:cxn modelId="{5D9222E1-25AC-411F-A2DB-BF3A1A6683C8}" srcId="{FDEA577C-46C5-40EA-B342-92B5CF87C474}" destId="{55CD5149-BD0E-40E7-B402-2DAB38507F04}" srcOrd="14" destOrd="0" parTransId="{E3E17A3C-0305-4E3F-84FA-5CB30B8B0A88}" sibTransId="{0C15AAA8-4DEB-43EA-A934-583F14A044B6}"/>
    <dgm:cxn modelId="{370147EB-8FB9-48B7-B3B7-19990599D8F9}" srcId="{FDEA577C-46C5-40EA-B342-92B5CF87C474}" destId="{2EF61267-FEA6-418F-ACE5-F7BBFA546D4A}" srcOrd="9" destOrd="0" parTransId="{1914D00F-F130-4AFE-8A02-4A6EACC15163}" sibTransId="{57D0802B-AE7C-42FB-85E9-078A9DE62C9F}"/>
    <dgm:cxn modelId="{C7CFA5EC-1758-4469-8E36-FC5B05FE5CCA}" type="presOf" srcId="{55CD5149-BD0E-40E7-B402-2DAB38507F04}" destId="{A3830AD8-EE5C-4363-9A9D-F4DB9CCF9DBB}" srcOrd="0" destOrd="14" presId="urn:microsoft.com/office/officeart/2005/8/layout/list1"/>
    <dgm:cxn modelId="{E7EDF6EC-8601-4F08-95BD-9809FEEB7652}" type="presOf" srcId="{7BDABBF5-C53B-46BA-B6BC-B0647B943D65}" destId="{A3830AD8-EE5C-4363-9A9D-F4DB9CCF9DBB}" srcOrd="0" destOrd="17" presId="urn:microsoft.com/office/officeart/2005/8/layout/list1"/>
    <dgm:cxn modelId="{D2074EEE-178E-4F96-8BD1-6C4466411094}" srcId="{FDEA577C-46C5-40EA-B342-92B5CF87C474}" destId="{04EB7B45-EFC6-4949-A325-7EA2F983DDE6}" srcOrd="15" destOrd="0" parTransId="{469C6F3C-28C3-4D3D-8C23-FB6A6793ADA7}" sibTransId="{8742CA8D-2EA3-425C-84E5-099233D6988A}"/>
    <dgm:cxn modelId="{B6F509F1-9F01-497E-A97B-33543E397DFA}" srcId="{FDEA577C-46C5-40EA-B342-92B5CF87C474}" destId="{23F1614A-B70E-45C8-AEFE-884BF10DE63B}" srcOrd="11" destOrd="0" parTransId="{655B78BB-0886-4429-9732-259D3CEEEE20}" sibTransId="{8CACC1A2-42CE-481E-B708-E128A247AA41}"/>
    <dgm:cxn modelId="{0A1201F5-6C48-4C1D-88AB-9FBC1008BF71}" type="presOf" srcId="{FDEA577C-46C5-40EA-B342-92B5CF87C474}" destId="{D1C862EB-17C1-45F9-B8DD-6DBC46FE012F}" srcOrd="1" destOrd="0" presId="urn:microsoft.com/office/officeart/2005/8/layout/list1"/>
    <dgm:cxn modelId="{79A830FF-29F4-4E97-81F2-849DE49AD7DC}" type="presOf" srcId="{2C325969-10E6-4E2C-A3DA-80AAC92132B3}" destId="{A3830AD8-EE5C-4363-9A9D-F4DB9CCF9DBB}" srcOrd="0" destOrd="13" presId="urn:microsoft.com/office/officeart/2005/8/layout/list1"/>
    <dgm:cxn modelId="{BC04445D-2D47-4667-A2CD-2E22386F289E}" type="presParOf" srcId="{8F54F59E-BBFC-4D9D-8F8D-1D99762E4752}" destId="{35932BF3-D8D5-4DFB-96D8-78EAB2C0CC53}" srcOrd="0" destOrd="0" presId="urn:microsoft.com/office/officeart/2005/8/layout/list1"/>
    <dgm:cxn modelId="{69BE8E94-0B5D-4532-95FE-B615327CFB48}" type="presParOf" srcId="{35932BF3-D8D5-4DFB-96D8-78EAB2C0CC53}" destId="{2BB5A542-DF6A-4633-A1B0-381EB842DB43}" srcOrd="0" destOrd="0" presId="urn:microsoft.com/office/officeart/2005/8/layout/list1"/>
    <dgm:cxn modelId="{E786EEDC-AC80-4A25-970F-B8638EF53FF5}" type="presParOf" srcId="{35932BF3-D8D5-4DFB-96D8-78EAB2C0CC53}" destId="{D1C862EB-17C1-45F9-B8DD-6DBC46FE012F}" srcOrd="1" destOrd="0" presId="urn:microsoft.com/office/officeart/2005/8/layout/list1"/>
    <dgm:cxn modelId="{3149A79C-E67D-42D4-A6FC-FC2933728307}" type="presParOf" srcId="{8F54F59E-BBFC-4D9D-8F8D-1D99762E4752}" destId="{E9AB7AD3-3407-444F-A161-827B4FB61839}" srcOrd="1" destOrd="0" presId="urn:microsoft.com/office/officeart/2005/8/layout/list1"/>
    <dgm:cxn modelId="{02FCF91A-1A10-45F1-A52C-6F7E8AB4BBE8}" type="presParOf" srcId="{8F54F59E-BBFC-4D9D-8F8D-1D99762E4752}" destId="{A3830AD8-EE5C-4363-9A9D-F4DB9CCF9DB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249C805-1840-4EAD-BFDC-E5C86C472F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EA577C-46C5-40EA-B342-92B5CF87C474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EMPRESA OPERADORA - YPFB CORPORACION EN LA PRODUCCIÓN DE LIQUIDOS[MBPD]</a:t>
          </a:r>
          <a:endParaRPr lang="es-E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AFC6C4-D261-47C1-A91F-50484888CFC6}" type="parTrans" cxnId="{55EB778F-59FD-4607-B984-049225D51F77}">
      <dgm:prSet/>
      <dgm:spPr/>
      <dgm:t>
        <a:bodyPr/>
        <a:lstStyle/>
        <a:p>
          <a:endParaRPr lang="es-ES"/>
        </a:p>
      </dgm:t>
    </dgm:pt>
    <dgm:pt modelId="{21A5D120-1E96-4E83-80A6-3AC42E859888}" type="sibTrans" cxnId="{55EB778F-59FD-4607-B984-049225D51F77}">
      <dgm:prSet/>
      <dgm:spPr/>
      <dgm:t>
        <a:bodyPr/>
        <a:lstStyle/>
        <a:p>
          <a:endParaRPr lang="es-ES"/>
        </a:p>
      </dgm:t>
    </dgm:pt>
    <dgm:pt modelId="{2DBD5BC8-76BD-4E9E-BC8A-39B2780FB54D}">
      <dgm:prSet phldrT="[Texto]"/>
      <dgm:spPr/>
      <dgm:t>
        <a:bodyPr/>
        <a:lstStyle/>
        <a:p>
          <a:endParaRPr lang="es-ES" dirty="0"/>
        </a:p>
      </dgm:t>
    </dgm:pt>
    <dgm:pt modelId="{0E245803-6AC3-4B4E-A1CC-674AE9FEFEC7}" type="parTrans" cxnId="{F7BE474B-B7EC-4109-85F0-14F98AB3846C}">
      <dgm:prSet/>
      <dgm:spPr/>
      <dgm:t>
        <a:bodyPr/>
        <a:lstStyle/>
        <a:p>
          <a:endParaRPr lang="es-ES"/>
        </a:p>
      </dgm:t>
    </dgm:pt>
    <dgm:pt modelId="{7BB3644E-21F7-4C8B-81DA-A9639BEDEA55}" type="sibTrans" cxnId="{F7BE474B-B7EC-4109-85F0-14F98AB3846C}">
      <dgm:prSet/>
      <dgm:spPr/>
      <dgm:t>
        <a:bodyPr/>
        <a:lstStyle/>
        <a:p>
          <a:endParaRPr lang="es-ES"/>
        </a:p>
      </dgm:t>
    </dgm:pt>
    <dgm:pt modelId="{402C9358-342D-445F-A20E-777751BAB81F}">
      <dgm:prSet phldrT="[Texto]"/>
      <dgm:spPr/>
      <dgm:t>
        <a:bodyPr/>
        <a:lstStyle/>
        <a:p>
          <a:endParaRPr lang="es-ES" dirty="0"/>
        </a:p>
      </dgm:t>
    </dgm:pt>
    <dgm:pt modelId="{0DA37F31-22BB-4CA8-B365-C19B3501583A}" type="parTrans" cxnId="{05BE7361-9059-4D64-B7CB-3DD23CA8482A}">
      <dgm:prSet/>
      <dgm:spPr/>
      <dgm:t>
        <a:bodyPr/>
        <a:lstStyle/>
        <a:p>
          <a:endParaRPr lang="es-ES"/>
        </a:p>
      </dgm:t>
    </dgm:pt>
    <dgm:pt modelId="{73BE8B3B-2840-47AD-AD5F-8AB216D92E4E}" type="sibTrans" cxnId="{05BE7361-9059-4D64-B7CB-3DD23CA8482A}">
      <dgm:prSet/>
      <dgm:spPr/>
      <dgm:t>
        <a:bodyPr/>
        <a:lstStyle/>
        <a:p>
          <a:endParaRPr lang="es-ES"/>
        </a:p>
      </dgm:t>
    </dgm:pt>
    <dgm:pt modelId="{BD1F654F-B58C-48AC-966C-449D33AD9722}">
      <dgm:prSet phldrT="[Texto]"/>
      <dgm:spPr/>
      <dgm:t>
        <a:bodyPr/>
        <a:lstStyle/>
        <a:p>
          <a:endParaRPr lang="es-ES" dirty="0"/>
        </a:p>
      </dgm:t>
    </dgm:pt>
    <dgm:pt modelId="{12BF0558-2A93-4D68-B8DF-F53B9202BFB7}" type="parTrans" cxnId="{A808DA37-6999-4AFB-B2E9-1AED82F00B04}">
      <dgm:prSet/>
      <dgm:spPr/>
      <dgm:t>
        <a:bodyPr/>
        <a:lstStyle/>
        <a:p>
          <a:endParaRPr lang="es-ES"/>
        </a:p>
      </dgm:t>
    </dgm:pt>
    <dgm:pt modelId="{6162D925-1B4B-4E04-BB12-AB0E398BB275}" type="sibTrans" cxnId="{A808DA37-6999-4AFB-B2E9-1AED82F00B04}">
      <dgm:prSet/>
      <dgm:spPr/>
      <dgm:t>
        <a:bodyPr/>
        <a:lstStyle/>
        <a:p>
          <a:endParaRPr lang="es-ES"/>
        </a:p>
      </dgm:t>
    </dgm:pt>
    <dgm:pt modelId="{F62EC1BA-8026-4448-B6C8-B7ABF474D2C7}">
      <dgm:prSet phldrT="[Texto]"/>
      <dgm:spPr/>
      <dgm:t>
        <a:bodyPr/>
        <a:lstStyle/>
        <a:p>
          <a:endParaRPr lang="es-ES" dirty="0"/>
        </a:p>
      </dgm:t>
    </dgm:pt>
    <dgm:pt modelId="{1411ED8A-1F9C-46E7-9EC8-97B61DED8078}" type="parTrans" cxnId="{77B6DD8F-71B4-42FE-B6EB-5C6633623AA1}">
      <dgm:prSet/>
      <dgm:spPr/>
      <dgm:t>
        <a:bodyPr/>
        <a:lstStyle/>
        <a:p>
          <a:endParaRPr lang="es-ES"/>
        </a:p>
      </dgm:t>
    </dgm:pt>
    <dgm:pt modelId="{3D4B9F24-66D6-45CC-A447-5895B4EE7634}" type="sibTrans" cxnId="{77B6DD8F-71B4-42FE-B6EB-5C6633623AA1}">
      <dgm:prSet/>
      <dgm:spPr/>
      <dgm:t>
        <a:bodyPr/>
        <a:lstStyle/>
        <a:p>
          <a:endParaRPr lang="es-ES"/>
        </a:p>
      </dgm:t>
    </dgm:pt>
    <dgm:pt modelId="{7F5C67C1-937D-48D3-9BD7-480BE553174A}">
      <dgm:prSet phldrT="[Texto]"/>
      <dgm:spPr/>
      <dgm:t>
        <a:bodyPr/>
        <a:lstStyle/>
        <a:p>
          <a:endParaRPr lang="es-ES" dirty="0"/>
        </a:p>
      </dgm:t>
    </dgm:pt>
    <dgm:pt modelId="{CE25D485-3DB2-4446-ABA1-1446B0369A46}" type="parTrans" cxnId="{F340CA67-C75E-4ED1-A856-7B81E081FC0E}">
      <dgm:prSet/>
      <dgm:spPr/>
      <dgm:t>
        <a:bodyPr/>
        <a:lstStyle/>
        <a:p>
          <a:endParaRPr lang="es-ES"/>
        </a:p>
      </dgm:t>
    </dgm:pt>
    <dgm:pt modelId="{A92B1FD1-2D12-42C2-A58D-CAAE4DB35B76}" type="sibTrans" cxnId="{F340CA67-C75E-4ED1-A856-7B81E081FC0E}">
      <dgm:prSet/>
      <dgm:spPr/>
      <dgm:t>
        <a:bodyPr/>
        <a:lstStyle/>
        <a:p>
          <a:endParaRPr lang="es-ES"/>
        </a:p>
      </dgm:t>
    </dgm:pt>
    <dgm:pt modelId="{1B15DFFC-2DB1-4F16-982F-8B426C2C4D22}">
      <dgm:prSet phldrT="[Texto]"/>
      <dgm:spPr/>
      <dgm:t>
        <a:bodyPr/>
        <a:lstStyle/>
        <a:p>
          <a:endParaRPr lang="es-ES" dirty="0"/>
        </a:p>
      </dgm:t>
    </dgm:pt>
    <dgm:pt modelId="{7156FA60-3B2C-4653-BA5F-3E5A6C7C14B9}" type="parTrans" cxnId="{3EFC5A82-0D4D-4FB8-A456-58F63493BA43}">
      <dgm:prSet/>
      <dgm:spPr/>
      <dgm:t>
        <a:bodyPr/>
        <a:lstStyle/>
        <a:p>
          <a:endParaRPr lang="es-ES"/>
        </a:p>
      </dgm:t>
    </dgm:pt>
    <dgm:pt modelId="{8D73098F-B9DA-455D-8588-ECB2166031C3}" type="sibTrans" cxnId="{3EFC5A82-0D4D-4FB8-A456-58F63493BA43}">
      <dgm:prSet/>
      <dgm:spPr/>
      <dgm:t>
        <a:bodyPr/>
        <a:lstStyle/>
        <a:p>
          <a:endParaRPr lang="es-ES"/>
        </a:p>
      </dgm:t>
    </dgm:pt>
    <dgm:pt modelId="{2C325969-10E6-4E2C-A3DA-80AAC92132B3}">
      <dgm:prSet phldrT="[Texto]"/>
      <dgm:spPr/>
      <dgm:t>
        <a:bodyPr/>
        <a:lstStyle/>
        <a:p>
          <a:endParaRPr lang="es-ES" dirty="0"/>
        </a:p>
      </dgm:t>
    </dgm:pt>
    <dgm:pt modelId="{11879E80-2E71-4B12-AE13-170160280423}" type="parTrans" cxnId="{628054D8-F1EA-4E4B-A046-6DD188CB65B5}">
      <dgm:prSet/>
      <dgm:spPr/>
      <dgm:t>
        <a:bodyPr/>
        <a:lstStyle/>
        <a:p>
          <a:endParaRPr lang="es-ES"/>
        </a:p>
      </dgm:t>
    </dgm:pt>
    <dgm:pt modelId="{5E598506-8CB8-410C-8EE6-EE21E588D588}" type="sibTrans" cxnId="{628054D8-F1EA-4E4B-A046-6DD188CB65B5}">
      <dgm:prSet/>
      <dgm:spPr/>
      <dgm:t>
        <a:bodyPr/>
        <a:lstStyle/>
        <a:p>
          <a:endParaRPr lang="es-ES"/>
        </a:p>
      </dgm:t>
    </dgm:pt>
    <dgm:pt modelId="{3165C9C5-32D0-4356-B4F9-CBB5753DC4E8}">
      <dgm:prSet phldrT="[Texto]"/>
      <dgm:spPr/>
      <dgm:t>
        <a:bodyPr/>
        <a:lstStyle/>
        <a:p>
          <a:endParaRPr lang="es-ES" dirty="0"/>
        </a:p>
      </dgm:t>
    </dgm:pt>
    <dgm:pt modelId="{DB95F9AC-2B60-413F-B9AB-98C4BB5940B9}" type="parTrans" cxnId="{C4A9C322-30B5-4B33-994A-BADFB21DA58C}">
      <dgm:prSet/>
      <dgm:spPr/>
      <dgm:t>
        <a:bodyPr/>
        <a:lstStyle/>
        <a:p>
          <a:endParaRPr lang="es-ES"/>
        </a:p>
      </dgm:t>
    </dgm:pt>
    <dgm:pt modelId="{0BA2116A-BAA1-4FE9-A892-BFE692A9C9B4}" type="sibTrans" cxnId="{C4A9C322-30B5-4B33-994A-BADFB21DA58C}">
      <dgm:prSet/>
      <dgm:spPr/>
      <dgm:t>
        <a:bodyPr/>
        <a:lstStyle/>
        <a:p>
          <a:endParaRPr lang="es-ES"/>
        </a:p>
      </dgm:t>
    </dgm:pt>
    <dgm:pt modelId="{D8449B99-B012-4DA1-B128-31D3146AC371}">
      <dgm:prSet phldrT="[Texto]"/>
      <dgm:spPr/>
      <dgm:t>
        <a:bodyPr/>
        <a:lstStyle/>
        <a:p>
          <a:endParaRPr lang="es-ES" dirty="0"/>
        </a:p>
      </dgm:t>
    </dgm:pt>
    <dgm:pt modelId="{D4E49CC8-C980-4030-A518-70C1EE619D18}" type="parTrans" cxnId="{CE988444-55D3-4E69-B52E-1E34F2006629}">
      <dgm:prSet/>
      <dgm:spPr/>
      <dgm:t>
        <a:bodyPr/>
        <a:lstStyle/>
        <a:p>
          <a:endParaRPr lang="es-ES"/>
        </a:p>
      </dgm:t>
    </dgm:pt>
    <dgm:pt modelId="{95C01C55-56AA-4D83-9F37-E48D99670DC3}" type="sibTrans" cxnId="{CE988444-55D3-4E69-B52E-1E34F2006629}">
      <dgm:prSet/>
      <dgm:spPr/>
      <dgm:t>
        <a:bodyPr/>
        <a:lstStyle/>
        <a:p>
          <a:endParaRPr lang="es-ES"/>
        </a:p>
      </dgm:t>
    </dgm:pt>
    <dgm:pt modelId="{7BDABBF5-C53B-46BA-B6BC-B0647B943D65}">
      <dgm:prSet phldrT="[Texto]"/>
      <dgm:spPr/>
      <dgm:t>
        <a:bodyPr/>
        <a:lstStyle/>
        <a:p>
          <a:endParaRPr lang="es-ES" dirty="0"/>
        </a:p>
      </dgm:t>
    </dgm:pt>
    <dgm:pt modelId="{12B35134-9FF4-46B9-8AAD-77E51290E7F5}" type="parTrans" cxnId="{AD640483-A45F-45E6-96D8-652FCEC90EE5}">
      <dgm:prSet/>
      <dgm:spPr/>
      <dgm:t>
        <a:bodyPr/>
        <a:lstStyle/>
        <a:p>
          <a:endParaRPr lang="es-ES"/>
        </a:p>
      </dgm:t>
    </dgm:pt>
    <dgm:pt modelId="{5A65B2D3-94F6-45B7-B6A2-E18C3AB09BCE}" type="sibTrans" cxnId="{AD640483-A45F-45E6-96D8-652FCEC90EE5}">
      <dgm:prSet/>
      <dgm:spPr/>
      <dgm:t>
        <a:bodyPr/>
        <a:lstStyle/>
        <a:p>
          <a:endParaRPr lang="es-ES"/>
        </a:p>
      </dgm:t>
    </dgm:pt>
    <dgm:pt modelId="{7C072DAB-9A8C-4B91-9E1C-3E0BF99397E9}">
      <dgm:prSet phldrT="[Texto]"/>
      <dgm:spPr/>
      <dgm:t>
        <a:bodyPr/>
        <a:lstStyle/>
        <a:p>
          <a:endParaRPr lang="es-ES" dirty="0"/>
        </a:p>
      </dgm:t>
    </dgm:pt>
    <dgm:pt modelId="{3C50F183-E8B2-4B59-8EC8-DCBDFA539AB6}" type="parTrans" cxnId="{D4607BB6-5D09-4BB0-9182-190440FFF1F0}">
      <dgm:prSet/>
      <dgm:spPr/>
      <dgm:t>
        <a:bodyPr/>
        <a:lstStyle/>
        <a:p>
          <a:endParaRPr lang="es-ES"/>
        </a:p>
      </dgm:t>
    </dgm:pt>
    <dgm:pt modelId="{A5C2D929-2AD3-4C9F-94A3-3A91FF812D6F}" type="sibTrans" cxnId="{D4607BB6-5D09-4BB0-9182-190440FFF1F0}">
      <dgm:prSet/>
      <dgm:spPr/>
      <dgm:t>
        <a:bodyPr/>
        <a:lstStyle/>
        <a:p>
          <a:endParaRPr lang="es-ES"/>
        </a:p>
      </dgm:t>
    </dgm:pt>
    <dgm:pt modelId="{EDFF2E8A-BD8E-4970-BF6F-C2597F57033D}">
      <dgm:prSet phldrT="[Texto]"/>
      <dgm:spPr/>
      <dgm:t>
        <a:bodyPr/>
        <a:lstStyle/>
        <a:p>
          <a:endParaRPr lang="es-ES" dirty="0"/>
        </a:p>
      </dgm:t>
    </dgm:pt>
    <dgm:pt modelId="{A67D85BD-B784-4EAE-9954-2DE6010A3521}" type="parTrans" cxnId="{526C1547-7EC5-4118-ABC2-19795CEAE356}">
      <dgm:prSet/>
      <dgm:spPr/>
      <dgm:t>
        <a:bodyPr/>
        <a:lstStyle/>
        <a:p>
          <a:endParaRPr lang="es-ES"/>
        </a:p>
      </dgm:t>
    </dgm:pt>
    <dgm:pt modelId="{57AC39F8-FDC4-4D0E-AA50-E5B0B4F8A901}" type="sibTrans" cxnId="{526C1547-7EC5-4118-ABC2-19795CEAE356}">
      <dgm:prSet/>
      <dgm:spPr/>
      <dgm:t>
        <a:bodyPr/>
        <a:lstStyle/>
        <a:p>
          <a:endParaRPr lang="es-ES"/>
        </a:p>
      </dgm:t>
    </dgm:pt>
    <dgm:pt modelId="{114EF6BF-5503-46AE-BFED-5C3B430C8FB6}">
      <dgm:prSet phldrT="[Texto]"/>
      <dgm:spPr/>
      <dgm:t>
        <a:bodyPr/>
        <a:lstStyle/>
        <a:p>
          <a:endParaRPr lang="es-ES" dirty="0"/>
        </a:p>
      </dgm:t>
    </dgm:pt>
    <dgm:pt modelId="{9687CB44-65A6-494B-A79B-0B9B00F63510}" type="parTrans" cxnId="{7273965E-EC17-4F31-86A1-118DBD01165C}">
      <dgm:prSet/>
      <dgm:spPr/>
      <dgm:t>
        <a:bodyPr/>
        <a:lstStyle/>
        <a:p>
          <a:endParaRPr lang="es-ES"/>
        </a:p>
      </dgm:t>
    </dgm:pt>
    <dgm:pt modelId="{55492ADA-3C4D-456E-8C0C-5D509A55CE45}" type="sibTrans" cxnId="{7273965E-EC17-4F31-86A1-118DBD01165C}">
      <dgm:prSet/>
      <dgm:spPr/>
      <dgm:t>
        <a:bodyPr/>
        <a:lstStyle/>
        <a:p>
          <a:endParaRPr lang="es-ES"/>
        </a:p>
      </dgm:t>
    </dgm:pt>
    <dgm:pt modelId="{23F1614A-B70E-45C8-AEFE-884BF10DE63B}">
      <dgm:prSet phldrT="[Texto]"/>
      <dgm:spPr/>
      <dgm:t>
        <a:bodyPr/>
        <a:lstStyle/>
        <a:p>
          <a:endParaRPr lang="es-ES" dirty="0"/>
        </a:p>
      </dgm:t>
    </dgm:pt>
    <dgm:pt modelId="{655B78BB-0886-4429-9732-259D3CEEEE20}" type="parTrans" cxnId="{B6F509F1-9F01-497E-A97B-33543E397DFA}">
      <dgm:prSet/>
      <dgm:spPr/>
      <dgm:t>
        <a:bodyPr/>
        <a:lstStyle/>
        <a:p>
          <a:endParaRPr lang="es-ES"/>
        </a:p>
      </dgm:t>
    </dgm:pt>
    <dgm:pt modelId="{8CACC1A2-42CE-481E-B708-E128A247AA41}" type="sibTrans" cxnId="{B6F509F1-9F01-497E-A97B-33543E397DFA}">
      <dgm:prSet/>
      <dgm:spPr/>
      <dgm:t>
        <a:bodyPr/>
        <a:lstStyle/>
        <a:p>
          <a:endParaRPr lang="es-ES"/>
        </a:p>
      </dgm:t>
    </dgm:pt>
    <dgm:pt modelId="{55CD5149-BD0E-40E7-B402-2DAB38507F04}">
      <dgm:prSet phldrT="[Texto]"/>
      <dgm:spPr/>
      <dgm:t>
        <a:bodyPr/>
        <a:lstStyle/>
        <a:p>
          <a:endParaRPr lang="es-ES" dirty="0"/>
        </a:p>
      </dgm:t>
    </dgm:pt>
    <dgm:pt modelId="{E3E17A3C-0305-4E3F-84FA-5CB30B8B0A88}" type="parTrans" cxnId="{5D9222E1-25AC-411F-A2DB-BF3A1A6683C8}">
      <dgm:prSet/>
      <dgm:spPr/>
      <dgm:t>
        <a:bodyPr/>
        <a:lstStyle/>
        <a:p>
          <a:endParaRPr lang="es-ES"/>
        </a:p>
      </dgm:t>
    </dgm:pt>
    <dgm:pt modelId="{0C15AAA8-4DEB-43EA-A934-583F14A044B6}" type="sibTrans" cxnId="{5D9222E1-25AC-411F-A2DB-BF3A1A6683C8}">
      <dgm:prSet/>
      <dgm:spPr/>
      <dgm:t>
        <a:bodyPr/>
        <a:lstStyle/>
        <a:p>
          <a:endParaRPr lang="es-ES"/>
        </a:p>
      </dgm:t>
    </dgm:pt>
    <dgm:pt modelId="{04EB7B45-EFC6-4949-A325-7EA2F983DDE6}">
      <dgm:prSet phldrT="[Texto]"/>
      <dgm:spPr/>
      <dgm:t>
        <a:bodyPr/>
        <a:lstStyle/>
        <a:p>
          <a:endParaRPr lang="es-ES" dirty="0"/>
        </a:p>
      </dgm:t>
    </dgm:pt>
    <dgm:pt modelId="{469C6F3C-28C3-4D3D-8C23-FB6A6793ADA7}" type="parTrans" cxnId="{D2074EEE-178E-4F96-8BD1-6C4466411094}">
      <dgm:prSet/>
      <dgm:spPr/>
      <dgm:t>
        <a:bodyPr/>
        <a:lstStyle/>
        <a:p>
          <a:endParaRPr lang="es-ES"/>
        </a:p>
      </dgm:t>
    </dgm:pt>
    <dgm:pt modelId="{8742CA8D-2EA3-425C-84E5-099233D6988A}" type="sibTrans" cxnId="{D2074EEE-178E-4F96-8BD1-6C4466411094}">
      <dgm:prSet/>
      <dgm:spPr/>
      <dgm:t>
        <a:bodyPr/>
        <a:lstStyle/>
        <a:p>
          <a:endParaRPr lang="es-ES"/>
        </a:p>
      </dgm:t>
    </dgm:pt>
    <dgm:pt modelId="{FDAFE44D-0D68-4394-BC58-100EE4C8F4D2}">
      <dgm:prSet phldrT="[Texto]"/>
      <dgm:spPr/>
      <dgm:t>
        <a:bodyPr/>
        <a:lstStyle/>
        <a:p>
          <a:endParaRPr lang="es-ES" dirty="0"/>
        </a:p>
      </dgm:t>
    </dgm:pt>
    <dgm:pt modelId="{3330CDBC-B28E-4222-8F54-3B302464223B}" type="parTrans" cxnId="{A97C798E-DA0B-4E91-B88E-7FF876580A9F}">
      <dgm:prSet/>
      <dgm:spPr/>
      <dgm:t>
        <a:bodyPr/>
        <a:lstStyle/>
        <a:p>
          <a:endParaRPr lang="es-ES"/>
        </a:p>
      </dgm:t>
    </dgm:pt>
    <dgm:pt modelId="{AD5944AE-BCD1-423F-8DA6-E90F396AAE5B}" type="sibTrans" cxnId="{A97C798E-DA0B-4E91-B88E-7FF876580A9F}">
      <dgm:prSet/>
      <dgm:spPr/>
      <dgm:t>
        <a:bodyPr/>
        <a:lstStyle/>
        <a:p>
          <a:endParaRPr lang="es-ES"/>
        </a:p>
      </dgm:t>
    </dgm:pt>
    <dgm:pt modelId="{8F54F59E-BBFC-4D9D-8F8D-1D99762E4752}" type="pres">
      <dgm:prSet presAssocID="{2249C805-1840-4EAD-BFDC-E5C86C472F88}" presName="linear" presStyleCnt="0">
        <dgm:presLayoutVars>
          <dgm:dir/>
          <dgm:animLvl val="lvl"/>
          <dgm:resizeHandles val="exact"/>
        </dgm:presLayoutVars>
      </dgm:prSet>
      <dgm:spPr/>
    </dgm:pt>
    <dgm:pt modelId="{35932BF3-D8D5-4DFB-96D8-78EAB2C0CC53}" type="pres">
      <dgm:prSet presAssocID="{FDEA577C-46C5-40EA-B342-92B5CF87C474}" presName="parentLin" presStyleCnt="0"/>
      <dgm:spPr/>
    </dgm:pt>
    <dgm:pt modelId="{2BB5A542-DF6A-4633-A1B0-381EB842DB43}" type="pres">
      <dgm:prSet presAssocID="{FDEA577C-46C5-40EA-B342-92B5CF87C474}" presName="parentLeftMargin" presStyleLbl="node1" presStyleIdx="0" presStyleCnt="1"/>
      <dgm:spPr/>
    </dgm:pt>
    <dgm:pt modelId="{D1C862EB-17C1-45F9-B8DD-6DBC46FE012F}" type="pres">
      <dgm:prSet presAssocID="{FDEA577C-46C5-40EA-B342-92B5CF87C474}" presName="parentText" presStyleLbl="node1" presStyleIdx="0" presStyleCnt="1" custLinFactY="-115920" custLinFactNeighborX="-35375" custLinFactNeighborY="-200000">
        <dgm:presLayoutVars>
          <dgm:chMax val="0"/>
          <dgm:bulletEnabled val="1"/>
        </dgm:presLayoutVars>
      </dgm:prSet>
      <dgm:spPr/>
    </dgm:pt>
    <dgm:pt modelId="{E9AB7AD3-3407-444F-A161-827B4FB61839}" type="pres">
      <dgm:prSet presAssocID="{FDEA577C-46C5-40EA-B342-92B5CF87C474}" presName="negativeSpace" presStyleCnt="0"/>
      <dgm:spPr/>
    </dgm:pt>
    <dgm:pt modelId="{A3830AD8-EE5C-4363-9A9D-F4DB9CCF9DBB}" type="pres">
      <dgm:prSet presAssocID="{FDEA577C-46C5-40EA-B342-92B5CF87C474}" presName="childText" presStyleLbl="conFgAcc1" presStyleIdx="0" presStyleCnt="1" custScaleY="73935">
        <dgm:presLayoutVars>
          <dgm:bulletEnabled val="1"/>
        </dgm:presLayoutVars>
      </dgm:prSet>
      <dgm:spPr/>
    </dgm:pt>
  </dgm:ptLst>
  <dgm:cxnLst>
    <dgm:cxn modelId="{60ED3302-2DB7-4602-8F9B-7516836A8712}" type="presOf" srcId="{2C325969-10E6-4E2C-A3DA-80AAC92132B3}" destId="{A3830AD8-EE5C-4363-9A9D-F4DB9CCF9DBB}" srcOrd="0" destOrd="12" presId="urn:microsoft.com/office/officeart/2005/8/layout/list1"/>
    <dgm:cxn modelId="{6B49B716-1B77-48D4-8FB9-7A6D14EFA733}" type="presOf" srcId="{FDEA577C-46C5-40EA-B342-92B5CF87C474}" destId="{D1C862EB-17C1-45F9-B8DD-6DBC46FE012F}" srcOrd="1" destOrd="0" presId="urn:microsoft.com/office/officeart/2005/8/layout/list1"/>
    <dgm:cxn modelId="{4D11EB18-14C9-413D-A169-DF21BFC7B655}" type="presOf" srcId="{F62EC1BA-8026-4448-B6C8-B7ABF474D2C7}" destId="{A3830AD8-EE5C-4363-9A9D-F4DB9CCF9DBB}" srcOrd="0" destOrd="2" presId="urn:microsoft.com/office/officeart/2005/8/layout/list1"/>
    <dgm:cxn modelId="{C4A9C322-30B5-4B33-994A-BADFB21DA58C}" srcId="{FDEA577C-46C5-40EA-B342-92B5CF87C474}" destId="{3165C9C5-32D0-4356-B4F9-CBB5753DC4E8}" srcOrd="3" destOrd="0" parTransId="{DB95F9AC-2B60-413F-B9AB-98C4BB5940B9}" sibTransId="{0BA2116A-BAA1-4FE9-A892-BFE692A9C9B4}"/>
    <dgm:cxn modelId="{BC9AD727-E5C4-433F-B3F9-8B74A8966EBD}" type="presOf" srcId="{FDEA577C-46C5-40EA-B342-92B5CF87C474}" destId="{2BB5A542-DF6A-4633-A1B0-381EB842DB43}" srcOrd="0" destOrd="0" presId="urn:microsoft.com/office/officeart/2005/8/layout/list1"/>
    <dgm:cxn modelId="{A808DA37-6999-4AFB-B2E9-1AED82F00B04}" srcId="{FDEA577C-46C5-40EA-B342-92B5CF87C474}" destId="{BD1F654F-B58C-48AC-966C-449D33AD9722}" srcOrd="1" destOrd="0" parTransId="{12BF0558-2A93-4D68-B8DF-F53B9202BFB7}" sibTransId="{6162D925-1B4B-4E04-BB12-AB0E398BB275}"/>
    <dgm:cxn modelId="{CE988444-55D3-4E69-B52E-1E34F2006629}" srcId="{FDEA577C-46C5-40EA-B342-92B5CF87C474}" destId="{D8449B99-B012-4DA1-B128-31D3146AC371}" srcOrd="15" destOrd="0" parTransId="{D4E49CC8-C980-4030-A518-70C1EE619D18}" sibTransId="{95C01C55-56AA-4D83-9F37-E48D99670DC3}"/>
    <dgm:cxn modelId="{86DD2546-ED29-4DC8-81DD-02B1B8FDD027}" type="presOf" srcId="{55CD5149-BD0E-40E7-B402-2DAB38507F04}" destId="{A3830AD8-EE5C-4363-9A9D-F4DB9CCF9DBB}" srcOrd="0" destOrd="13" presId="urn:microsoft.com/office/officeart/2005/8/layout/list1"/>
    <dgm:cxn modelId="{526C1547-7EC5-4118-ABC2-19795CEAE356}" srcId="{FDEA577C-46C5-40EA-B342-92B5CF87C474}" destId="{EDFF2E8A-BD8E-4970-BF6F-C2597F57033D}" srcOrd="7" destOrd="0" parTransId="{A67D85BD-B784-4EAE-9954-2DE6010A3521}" sibTransId="{57AC39F8-FDC4-4D0E-AA50-E5B0B4F8A901}"/>
    <dgm:cxn modelId="{F7BE474B-B7EC-4109-85F0-14F98AB3846C}" srcId="{FDEA577C-46C5-40EA-B342-92B5CF87C474}" destId="{2DBD5BC8-76BD-4E9E-BC8A-39B2780FB54D}" srcOrd="4" destOrd="0" parTransId="{0E245803-6AC3-4B4E-A1CC-674AE9FEFEC7}" sibTransId="{7BB3644E-21F7-4C8B-81DA-A9639BEDEA55}"/>
    <dgm:cxn modelId="{7273965E-EC17-4F31-86A1-118DBD01165C}" srcId="{FDEA577C-46C5-40EA-B342-92B5CF87C474}" destId="{114EF6BF-5503-46AE-BFED-5C3B430C8FB6}" srcOrd="8" destOrd="0" parTransId="{9687CB44-65A6-494B-A79B-0B9B00F63510}" sibTransId="{55492ADA-3C4D-456E-8C0C-5D509A55CE45}"/>
    <dgm:cxn modelId="{05BE7361-9059-4D64-B7CB-3DD23CA8482A}" srcId="{FDEA577C-46C5-40EA-B342-92B5CF87C474}" destId="{402C9358-342D-445F-A20E-777751BAB81F}" srcOrd="0" destOrd="0" parTransId="{0DA37F31-22BB-4CA8-B365-C19B3501583A}" sibTransId="{73BE8B3B-2840-47AD-AD5F-8AB216D92E4E}"/>
    <dgm:cxn modelId="{308F7D66-E04A-4595-B5AE-EBB7F7A84D3F}" type="presOf" srcId="{23F1614A-B70E-45C8-AEFE-884BF10DE63B}" destId="{A3830AD8-EE5C-4363-9A9D-F4DB9CCF9DBB}" srcOrd="0" destOrd="10" presId="urn:microsoft.com/office/officeart/2005/8/layout/list1"/>
    <dgm:cxn modelId="{F340CA67-C75E-4ED1-A856-7B81E081FC0E}" srcId="{FDEA577C-46C5-40EA-B342-92B5CF87C474}" destId="{7F5C67C1-937D-48D3-9BD7-480BE553174A}" srcOrd="5" destOrd="0" parTransId="{CE25D485-3DB2-4446-ABA1-1446B0369A46}" sibTransId="{A92B1FD1-2D12-42C2-A58D-CAAE4DB35B76}"/>
    <dgm:cxn modelId="{7F467579-EACD-4FAA-85A0-7034FB829ABD}" type="presOf" srcId="{EDFF2E8A-BD8E-4970-BF6F-C2597F57033D}" destId="{A3830AD8-EE5C-4363-9A9D-F4DB9CCF9DBB}" srcOrd="0" destOrd="7" presId="urn:microsoft.com/office/officeart/2005/8/layout/list1"/>
    <dgm:cxn modelId="{3EFC5A82-0D4D-4FB8-A456-58F63493BA43}" srcId="{FDEA577C-46C5-40EA-B342-92B5CF87C474}" destId="{1B15DFFC-2DB1-4F16-982F-8B426C2C4D22}" srcOrd="11" destOrd="0" parTransId="{7156FA60-3B2C-4653-BA5F-3E5A6C7C14B9}" sibTransId="{8D73098F-B9DA-455D-8588-ECB2166031C3}"/>
    <dgm:cxn modelId="{AD640483-A45F-45E6-96D8-652FCEC90EE5}" srcId="{FDEA577C-46C5-40EA-B342-92B5CF87C474}" destId="{7BDABBF5-C53B-46BA-B6BC-B0647B943D65}" srcOrd="16" destOrd="0" parTransId="{12B35134-9FF4-46B9-8AAD-77E51290E7F5}" sibTransId="{5A65B2D3-94F6-45B7-B6A2-E18C3AB09BCE}"/>
    <dgm:cxn modelId="{5059A38D-0B59-42D7-8235-8E5722BB9628}" type="presOf" srcId="{1B15DFFC-2DB1-4F16-982F-8B426C2C4D22}" destId="{A3830AD8-EE5C-4363-9A9D-F4DB9CCF9DBB}" srcOrd="0" destOrd="11" presId="urn:microsoft.com/office/officeart/2005/8/layout/list1"/>
    <dgm:cxn modelId="{A97C798E-DA0B-4E91-B88E-7FF876580A9F}" srcId="{FDEA577C-46C5-40EA-B342-92B5CF87C474}" destId="{FDAFE44D-0D68-4394-BC58-100EE4C8F4D2}" srcOrd="9" destOrd="0" parTransId="{3330CDBC-B28E-4222-8F54-3B302464223B}" sibTransId="{AD5944AE-BCD1-423F-8DA6-E90F396AAE5B}"/>
    <dgm:cxn modelId="{55EB778F-59FD-4607-B984-049225D51F77}" srcId="{2249C805-1840-4EAD-BFDC-E5C86C472F88}" destId="{FDEA577C-46C5-40EA-B342-92B5CF87C474}" srcOrd="0" destOrd="0" parTransId="{B6AFC6C4-D261-47C1-A91F-50484888CFC6}" sibTransId="{21A5D120-1E96-4E83-80A6-3AC42E859888}"/>
    <dgm:cxn modelId="{77B6DD8F-71B4-42FE-B6EB-5C6633623AA1}" srcId="{FDEA577C-46C5-40EA-B342-92B5CF87C474}" destId="{F62EC1BA-8026-4448-B6C8-B7ABF474D2C7}" srcOrd="2" destOrd="0" parTransId="{1411ED8A-1F9C-46E7-9EC8-97B61DED8078}" sibTransId="{3D4B9F24-66D6-45CC-A447-5895B4EE7634}"/>
    <dgm:cxn modelId="{F2849993-EABB-492D-8A8F-C81CE8527DDB}" type="presOf" srcId="{04EB7B45-EFC6-4949-A325-7EA2F983DDE6}" destId="{A3830AD8-EE5C-4363-9A9D-F4DB9CCF9DBB}" srcOrd="0" destOrd="14" presId="urn:microsoft.com/office/officeart/2005/8/layout/list1"/>
    <dgm:cxn modelId="{8A47499A-BDE9-45E2-9E37-8E5B2B27CD38}" type="presOf" srcId="{402C9358-342D-445F-A20E-777751BAB81F}" destId="{A3830AD8-EE5C-4363-9A9D-F4DB9CCF9DBB}" srcOrd="0" destOrd="0" presId="urn:microsoft.com/office/officeart/2005/8/layout/list1"/>
    <dgm:cxn modelId="{7E9CA89C-6DF6-4F61-A8FB-B92237882BB1}" type="presOf" srcId="{2249C805-1840-4EAD-BFDC-E5C86C472F88}" destId="{8F54F59E-BBFC-4D9D-8F8D-1D99762E4752}" srcOrd="0" destOrd="0" presId="urn:microsoft.com/office/officeart/2005/8/layout/list1"/>
    <dgm:cxn modelId="{7F4069AD-D45B-4B0B-AD88-D19F04897833}" type="presOf" srcId="{7C072DAB-9A8C-4B91-9E1C-3E0BF99397E9}" destId="{A3830AD8-EE5C-4363-9A9D-F4DB9CCF9DBB}" srcOrd="0" destOrd="6" presId="urn:microsoft.com/office/officeart/2005/8/layout/list1"/>
    <dgm:cxn modelId="{031606B3-9326-481F-BE56-284966EE7284}" type="presOf" srcId="{7F5C67C1-937D-48D3-9BD7-480BE553174A}" destId="{A3830AD8-EE5C-4363-9A9D-F4DB9CCF9DBB}" srcOrd="0" destOrd="5" presId="urn:microsoft.com/office/officeart/2005/8/layout/list1"/>
    <dgm:cxn modelId="{5B0797B4-C4F6-46DD-A7DF-C00BD025D5CB}" type="presOf" srcId="{2DBD5BC8-76BD-4E9E-BC8A-39B2780FB54D}" destId="{A3830AD8-EE5C-4363-9A9D-F4DB9CCF9DBB}" srcOrd="0" destOrd="4" presId="urn:microsoft.com/office/officeart/2005/8/layout/list1"/>
    <dgm:cxn modelId="{D4607BB6-5D09-4BB0-9182-190440FFF1F0}" srcId="{FDEA577C-46C5-40EA-B342-92B5CF87C474}" destId="{7C072DAB-9A8C-4B91-9E1C-3E0BF99397E9}" srcOrd="6" destOrd="0" parTransId="{3C50F183-E8B2-4B59-8EC8-DCBDFA539AB6}" sibTransId="{A5C2D929-2AD3-4C9F-94A3-3A91FF812D6F}"/>
    <dgm:cxn modelId="{8EFB1DC5-93D0-463F-8763-37FFB2ADBAB8}" type="presOf" srcId="{7BDABBF5-C53B-46BA-B6BC-B0647B943D65}" destId="{A3830AD8-EE5C-4363-9A9D-F4DB9CCF9DBB}" srcOrd="0" destOrd="16" presId="urn:microsoft.com/office/officeart/2005/8/layout/list1"/>
    <dgm:cxn modelId="{2A7BD9D7-8D99-417E-8AB7-4F54D5115596}" type="presOf" srcId="{D8449B99-B012-4DA1-B128-31D3146AC371}" destId="{A3830AD8-EE5C-4363-9A9D-F4DB9CCF9DBB}" srcOrd="0" destOrd="15" presId="urn:microsoft.com/office/officeart/2005/8/layout/list1"/>
    <dgm:cxn modelId="{628054D8-F1EA-4E4B-A046-6DD188CB65B5}" srcId="{FDEA577C-46C5-40EA-B342-92B5CF87C474}" destId="{2C325969-10E6-4E2C-A3DA-80AAC92132B3}" srcOrd="12" destOrd="0" parTransId="{11879E80-2E71-4B12-AE13-170160280423}" sibTransId="{5E598506-8CB8-410C-8EE6-EE21E588D588}"/>
    <dgm:cxn modelId="{18039CDC-9C81-44F3-A7B4-3A4A7BEC67D5}" type="presOf" srcId="{3165C9C5-32D0-4356-B4F9-CBB5753DC4E8}" destId="{A3830AD8-EE5C-4363-9A9D-F4DB9CCF9DBB}" srcOrd="0" destOrd="3" presId="urn:microsoft.com/office/officeart/2005/8/layout/list1"/>
    <dgm:cxn modelId="{5D9222E1-25AC-411F-A2DB-BF3A1A6683C8}" srcId="{FDEA577C-46C5-40EA-B342-92B5CF87C474}" destId="{55CD5149-BD0E-40E7-B402-2DAB38507F04}" srcOrd="13" destOrd="0" parTransId="{E3E17A3C-0305-4E3F-84FA-5CB30B8B0A88}" sibTransId="{0C15AAA8-4DEB-43EA-A934-583F14A044B6}"/>
    <dgm:cxn modelId="{49C8D2E3-A7CC-4210-9ACF-7BB97E3F77C8}" type="presOf" srcId="{FDAFE44D-0D68-4394-BC58-100EE4C8F4D2}" destId="{A3830AD8-EE5C-4363-9A9D-F4DB9CCF9DBB}" srcOrd="0" destOrd="9" presId="urn:microsoft.com/office/officeart/2005/8/layout/list1"/>
    <dgm:cxn modelId="{D2074EEE-178E-4F96-8BD1-6C4466411094}" srcId="{FDEA577C-46C5-40EA-B342-92B5CF87C474}" destId="{04EB7B45-EFC6-4949-A325-7EA2F983DDE6}" srcOrd="14" destOrd="0" parTransId="{469C6F3C-28C3-4D3D-8C23-FB6A6793ADA7}" sibTransId="{8742CA8D-2EA3-425C-84E5-099233D6988A}"/>
    <dgm:cxn modelId="{B6F509F1-9F01-497E-A97B-33543E397DFA}" srcId="{FDEA577C-46C5-40EA-B342-92B5CF87C474}" destId="{23F1614A-B70E-45C8-AEFE-884BF10DE63B}" srcOrd="10" destOrd="0" parTransId="{655B78BB-0886-4429-9732-259D3CEEEE20}" sibTransId="{8CACC1A2-42CE-481E-B708-E128A247AA41}"/>
    <dgm:cxn modelId="{836D98F8-7A25-4ADB-A8D6-C3636722B726}" type="presOf" srcId="{BD1F654F-B58C-48AC-966C-449D33AD9722}" destId="{A3830AD8-EE5C-4363-9A9D-F4DB9CCF9DBB}" srcOrd="0" destOrd="1" presId="urn:microsoft.com/office/officeart/2005/8/layout/list1"/>
    <dgm:cxn modelId="{A60888F9-89DD-4F14-80E7-47D09498D2CF}" type="presOf" srcId="{114EF6BF-5503-46AE-BFED-5C3B430C8FB6}" destId="{A3830AD8-EE5C-4363-9A9D-F4DB9CCF9DBB}" srcOrd="0" destOrd="8" presId="urn:microsoft.com/office/officeart/2005/8/layout/list1"/>
    <dgm:cxn modelId="{608F9EAD-1029-42E0-8EC8-A8572691E5FF}" type="presParOf" srcId="{8F54F59E-BBFC-4D9D-8F8D-1D99762E4752}" destId="{35932BF3-D8D5-4DFB-96D8-78EAB2C0CC53}" srcOrd="0" destOrd="0" presId="urn:microsoft.com/office/officeart/2005/8/layout/list1"/>
    <dgm:cxn modelId="{93458C82-4BDB-43BE-9E60-C544D4B6F320}" type="presParOf" srcId="{35932BF3-D8D5-4DFB-96D8-78EAB2C0CC53}" destId="{2BB5A542-DF6A-4633-A1B0-381EB842DB43}" srcOrd="0" destOrd="0" presId="urn:microsoft.com/office/officeart/2005/8/layout/list1"/>
    <dgm:cxn modelId="{B31CE476-C423-44B4-B861-63D3EE1F6179}" type="presParOf" srcId="{35932BF3-D8D5-4DFB-96D8-78EAB2C0CC53}" destId="{D1C862EB-17C1-45F9-B8DD-6DBC46FE012F}" srcOrd="1" destOrd="0" presId="urn:microsoft.com/office/officeart/2005/8/layout/list1"/>
    <dgm:cxn modelId="{80E07239-0BAA-4BC2-9CB0-30732A8B5958}" type="presParOf" srcId="{8F54F59E-BBFC-4D9D-8F8D-1D99762E4752}" destId="{E9AB7AD3-3407-444F-A161-827B4FB61839}" srcOrd="1" destOrd="0" presId="urn:microsoft.com/office/officeart/2005/8/layout/list1"/>
    <dgm:cxn modelId="{EDF5E459-80ED-46F3-8594-97F1D27B7724}" type="presParOf" srcId="{8F54F59E-BBFC-4D9D-8F8D-1D99762E4752}" destId="{A3830AD8-EE5C-4363-9A9D-F4DB9CCF9DB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249C805-1840-4EAD-BFDC-E5C86C472F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EA577C-46C5-40EA-B342-92B5CF87C474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EMPRESA OPERADORA - YPFB CORPORACION EN LA PRODUCCIÓN DE LIQUIDOS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AFC6C4-D261-47C1-A91F-50484888CFC6}" type="parTrans" cxnId="{55EB778F-59FD-4607-B984-049225D51F77}">
      <dgm:prSet/>
      <dgm:spPr/>
      <dgm:t>
        <a:bodyPr/>
        <a:lstStyle/>
        <a:p>
          <a:endParaRPr lang="es-ES"/>
        </a:p>
      </dgm:t>
    </dgm:pt>
    <dgm:pt modelId="{21A5D120-1E96-4E83-80A6-3AC42E859888}" type="sibTrans" cxnId="{55EB778F-59FD-4607-B984-049225D51F77}">
      <dgm:prSet/>
      <dgm:spPr/>
      <dgm:t>
        <a:bodyPr/>
        <a:lstStyle/>
        <a:p>
          <a:endParaRPr lang="es-ES"/>
        </a:p>
      </dgm:t>
    </dgm:pt>
    <dgm:pt modelId="{2DBD5BC8-76BD-4E9E-BC8A-39B2780FB54D}">
      <dgm:prSet phldrT="[Texto]"/>
      <dgm:spPr/>
      <dgm:t>
        <a:bodyPr/>
        <a:lstStyle/>
        <a:p>
          <a:endParaRPr lang="es-ES" dirty="0"/>
        </a:p>
      </dgm:t>
    </dgm:pt>
    <dgm:pt modelId="{0E245803-6AC3-4B4E-A1CC-674AE9FEFEC7}" type="parTrans" cxnId="{F7BE474B-B7EC-4109-85F0-14F98AB3846C}">
      <dgm:prSet/>
      <dgm:spPr/>
      <dgm:t>
        <a:bodyPr/>
        <a:lstStyle/>
        <a:p>
          <a:endParaRPr lang="es-ES"/>
        </a:p>
      </dgm:t>
    </dgm:pt>
    <dgm:pt modelId="{7BB3644E-21F7-4C8B-81DA-A9639BEDEA55}" type="sibTrans" cxnId="{F7BE474B-B7EC-4109-85F0-14F98AB3846C}">
      <dgm:prSet/>
      <dgm:spPr/>
      <dgm:t>
        <a:bodyPr/>
        <a:lstStyle/>
        <a:p>
          <a:endParaRPr lang="es-ES"/>
        </a:p>
      </dgm:t>
    </dgm:pt>
    <dgm:pt modelId="{402C9358-342D-445F-A20E-777751BAB81F}">
      <dgm:prSet phldrT="[Texto]"/>
      <dgm:spPr/>
      <dgm:t>
        <a:bodyPr/>
        <a:lstStyle/>
        <a:p>
          <a:endParaRPr lang="es-ES" dirty="0"/>
        </a:p>
      </dgm:t>
    </dgm:pt>
    <dgm:pt modelId="{0DA37F31-22BB-4CA8-B365-C19B3501583A}" type="parTrans" cxnId="{05BE7361-9059-4D64-B7CB-3DD23CA8482A}">
      <dgm:prSet/>
      <dgm:spPr/>
      <dgm:t>
        <a:bodyPr/>
        <a:lstStyle/>
        <a:p>
          <a:endParaRPr lang="es-ES"/>
        </a:p>
      </dgm:t>
    </dgm:pt>
    <dgm:pt modelId="{73BE8B3B-2840-47AD-AD5F-8AB216D92E4E}" type="sibTrans" cxnId="{05BE7361-9059-4D64-B7CB-3DD23CA8482A}">
      <dgm:prSet/>
      <dgm:spPr/>
      <dgm:t>
        <a:bodyPr/>
        <a:lstStyle/>
        <a:p>
          <a:endParaRPr lang="es-ES"/>
        </a:p>
      </dgm:t>
    </dgm:pt>
    <dgm:pt modelId="{BD1F654F-B58C-48AC-966C-449D33AD9722}">
      <dgm:prSet phldrT="[Texto]"/>
      <dgm:spPr/>
      <dgm:t>
        <a:bodyPr/>
        <a:lstStyle/>
        <a:p>
          <a:endParaRPr lang="es-ES" dirty="0"/>
        </a:p>
      </dgm:t>
    </dgm:pt>
    <dgm:pt modelId="{12BF0558-2A93-4D68-B8DF-F53B9202BFB7}" type="parTrans" cxnId="{A808DA37-6999-4AFB-B2E9-1AED82F00B04}">
      <dgm:prSet/>
      <dgm:spPr/>
      <dgm:t>
        <a:bodyPr/>
        <a:lstStyle/>
        <a:p>
          <a:endParaRPr lang="es-ES"/>
        </a:p>
      </dgm:t>
    </dgm:pt>
    <dgm:pt modelId="{6162D925-1B4B-4E04-BB12-AB0E398BB275}" type="sibTrans" cxnId="{A808DA37-6999-4AFB-B2E9-1AED82F00B04}">
      <dgm:prSet/>
      <dgm:spPr/>
      <dgm:t>
        <a:bodyPr/>
        <a:lstStyle/>
        <a:p>
          <a:endParaRPr lang="es-ES"/>
        </a:p>
      </dgm:t>
    </dgm:pt>
    <dgm:pt modelId="{F62EC1BA-8026-4448-B6C8-B7ABF474D2C7}">
      <dgm:prSet phldrT="[Texto]"/>
      <dgm:spPr/>
      <dgm:t>
        <a:bodyPr/>
        <a:lstStyle/>
        <a:p>
          <a:endParaRPr lang="es-ES" dirty="0"/>
        </a:p>
      </dgm:t>
    </dgm:pt>
    <dgm:pt modelId="{1411ED8A-1F9C-46E7-9EC8-97B61DED8078}" type="parTrans" cxnId="{77B6DD8F-71B4-42FE-B6EB-5C6633623AA1}">
      <dgm:prSet/>
      <dgm:spPr/>
      <dgm:t>
        <a:bodyPr/>
        <a:lstStyle/>
        <a:p>
          <a:endParaRPr lang="es-ES"/>
        </a:p>
      </dgm:t>
    </dgm:pt>
    <dgm:pt modelId="{3D4B9F24-66D6-45CC-A447-5895B4EE7634}" type="sibTrans" cxnId="{77B6DD8F-71B4-42FE-B6EB-5C6633623AA1}">
      <dgm:prSet/>
      <dgm:spPr/>
      <dgm:t>
        <a:bodyPr/>
        <a:lstStyle/>
        <a:p>
          <a:endParaRPr lang="es-ES"/>
        </a:p>
      </dgm:t>
    </dgm:pt>
    <dgm:pt modelId="{7F5C67C1-937D-48D3-9BD7-480BE553174A}">
      <dgm:prSet phldrT="[Texto]"/>
      <dgm:spPr/>
      <dgm:t>
        <a:bodyPr/>
        <a:lstStyle/>
        <a:p>
          <a:endParaRPr lang="es-ES" dirty="0"/>
        </a:p>
      </dgm:t>
    </dgm:pt>
    <dgm:pt modelId="{CE25D485-3DB2-4446-ABA1-1446B0369A46}" type="parTrans" cxnId="{F340CA67-C75E-4ED1-A856-7B81E081FC0E}">
      <dgm:prSet/>
      <dgm:spPr/>
      <dgm:t>
        <a:bodyPr/>
        <a:lstStyle/>
        <a:p>
          <a:endParaRPr lang="es-ES"/>
        </a:p>
      </dgm:t>
    </dgm:pt>
    <dgm:pt modelId="{A92B1FD1-2D12-42C2-A58D-CAAE4DB35B76}" type="sibTrans" cxnId="{F340CA67-C75E-4ED1-A856-7B81E081FC0E}">
      <dgm:prSet/>
      <dgm:spPr/>
      <dgm:t>
        <a:bodyPr/>
        <a:lstStyle/>
        <a:p>
          <a:endParaRPr lang="es-ES"/>
        </a:p>
      </dgm:t>
    </dgm:pt>
    <dgm:pt modelId="{1B15DFFC-2DB1-4F16-982F-8B426C2C4D22}">
      <dgm:prSet phldrT="[Texto]"/>
      <dgm:spPr/>
      <dgm:t>
        <a:bodyPr/>
        <a:lstStyle/>
        <a:p>
          <a:endParaRPr lang="es-ES" dirty="0"/>
        </a:p>
      </dgm:t>
    </dgm:pt>
    <dgm:pt modelId="{7156FA60-3B2C-4653-BA5F-3E5A6C7C14B9}" type="parTrans" cxnId="{3EFC5A82-0D4D-4FB8-A456-58F63493BA43}">
      <dgm:prSet/>
      <dgm:spPr/>
      <dgm:t>
        <a:bodyPr/>
        <a:lstStyle/>
        <a:p>
          <a:endParaRPr lang="es-ES"/>
        </a:p>
      </dgm:t>
    </dgm:pt>
    <dgm:pt modelId="{8D73098F-B9DA-455D-8588-ECB2166031C3}" type="sibTrans" cxnId="{3EFC5A82-0D4D-4FB8-A456-58F63493BA43}">
      <dgm:prSet/>
      <dgm:spPr/>
      <dgm:t>
        <a:bodyPr/>
        <a:lstStyle/>
        <a:p>
          <a:endParaRPr lang="es-ES"/>
        </a:p>
      </dgm:t>
    </dgm:pt>
    <dgm:pt modelId="{2C325969-10E6-4E2C-A3DA-80AAC92132B3}">
      <dgm:prSet phldrT="[Texto]"/>
      <dgm:spPr/>
      <dgm:t>
        <a:bodyPr/>
        <a:lstStyle/>
        <a:p>
          <a:endParaRPr lang="es-ES" dirty="0"/>
        </a:p>
      </dgm:t>
    </dgm:pt>
    <dgm:pt modelId="{11879E80-2E71-4B12-AE13-170160280423}" type="parTrans" cxnId="{628054D8-F1EA-4E4B-A046-6DD188CB65B5}">
      <dgm:prSet/>
      <dgm:spPr/>
      <dgm:t>
        <a:bodyPr/>
        <a:lstStyle/>
        <a:p>
          <a:endParaRPr lang="es-ES"/>
        </a:p>
      </dgm:t>
    </dgm:pt>
    <dgm:pt modelId="{5E598506-8CB8-410C-8EE6-EE21E588D588}" type="sibTrans" cxnId="{628054D8-F1EA-4E4B-A046-6DD188CB65B5}">
      <dgm:prSet/>
      <dgm:spPr/>
      <dgm:t>
        <a:bodyPr/>
        <a:lstStyle/>
        <a:p>
          <a:endParaRPr lang="es-ES"/>
        </a:p>
      </dgm:t>
    </dgm:pt>
    <dgm:pt modelId="{3165C9C5-32D0-4356-B4F9-CBB5753DC4E8}">
      <dgm:prSet phldrT="[Texto]"/>
      <dgm:spPr/>
      <dgm:t>
        <a:bodyPr/>
        <a:lstStyle/>
        <a:p>
          <a:endParaRPr lang="es-ES" dirty="0"/>
        </a:p>
      </dgm:t>
    </dgm:pt>
    <dgm:pt modelId="{DB95F9AC-2B60-413F-B9AB-98C4BB5940B9}" type="parTrans" cxnId="{C4A9C322-30B5-4B33-994A-BADFB21DA58C}">
      <dgm:prSet/>
      <dgm:spPr/>
      <dgm:t>
        <a:bodyPr/>
        <a:lstStyle/>
        <a:p>
          <a:endParaRPr lang="es-ES"/>
        </a:p>
      </dgm:t>
    </dgm:pt>
    <dgm:pt modelId="{0BA2116A-BAA1-4FE9-A892-BFE692A9C9B4}" type="sibTrans" cxnId="{C4A9C322-30B5-4B33-994A-BADFB21DA58C}">
      <dgm:prSet/>
      <dgm:spPr/>
      <dgm:t>
        <a:bodyPr/>
        <a:lstStyle/>
        <a:p>
          <a:endParaRPr lang="es-ES"/>
        </a:p>
      </dgm:t>
    </dgm:pt>
    <dgm:pt modelId="{D8449B99-B012-4DA1-B128-31D3146AC371}">
      <dgm:prSet phldrT="[Texto]"/>
      <dgm:spPr/>
      <dgm:t>
        <a:bodyPr/>
        <a:lstStyle/>
        <a:p>
          <a:endParaRPr lang="es-ES" dirty="0"/>
        </a:p>
      </dgm:t>
    </dgm:pt>
    <dgm:pt modelId="{D4E49CC8-C980-4030-A518-70C1EE619D18}" type="parTrans" cxnId="{CE988444-55D3-4E69-B52E-1E34F2006629}">
      <dgm:prSet/>
      <dgm:spPr/>
      <dgm:t>
        <a:bodyPr/>
        <a:lstStyle/>
        <a:p>
          <a:endParaRPr lang="es-ES"/>
        </a:p>
      </dgm:t>
    </dgm:pt>
    <dgm:pt modelId="{95C01C55-56AA-4D83-9F37-E48D99670DC3}" type="sibTrans" cxnId="{CE988444-55D3-4E69-B52E-1E34F2006629}">
      <dgm:prSet/>
      <dgm:spPr/>
      <dgm:t>
        <a:bodyPr/>
        <a:lstStyle/>
        <a:p>
          <a:endParaRPr lang="es-ES"/>
        </a:p>
      </dgm:t>
    </dgm:pt>
    <dgm:pt modelId="{7BDABBF5-C53B-46BA-B6BC-B0647B943D65}">
      <dgm:prSet phldrT="[Texto]"/>
      <dgm:spPr/>
      <dgm:t>
        <a:bodyPr/>
        <a:lstStyle/>
        <a:p>
          <a:endParaRPr lang="es-ES" dirty="0"/>
        </a:p>
      </dgm:t>
    </dgm:pt>
    <dgm:pt modelId="{12B35134-9FF4-46B9-8AAD-77E51290E7F5}" type="parTrans" cxnId="{AD640483-A45F-45E6-96D8-652FCEC90EE5}">
      <dgm:prSet/>
      <dgm:spPr/>
      <dgm:t>
        <a:bodyPr/>
        <a:lstStyle/>
        <a:p>
          <a:endParaRPr lang="es-ES"/>
        </a:p>
      </dgm:t>
    </dgm:pt>
    <dgm:pt modelId="{5A65B2D3-94F6-45B7-B6A2-E18C3AB09BCE}" type="sibTrans" cxnId="{AD640483-A45F-45E6-96D8-652FCEC90EE5}">
      <dgm:prSet/>
      <dgm:spPr/>
      <dgm:t>
        <a:bodyPr/>
        <a:lstStyle/>
        <a:p>
          <a:endParaRPr lang="es-ES"/>
        </a:p>
      </dgm:t>
    </dgm:pt>
    <dgm:pt modelId="{7C072DAB-9A8C-4B91-9E1C-3E0BF99397E9}">
      <dgm:prSet phldrT="[Texto]"/>
      <dgm:spPr/>
      <dgm:t>
        <a:bodyPr/>
        <a:lstStyle/>
        <a:p>
          <a:endParaRPr lang="es-ES" dirty="0"/>
        </a:p>
      </dgm:t>
    </dgm:pt>
    <dgm:pt modelId="{3C50F183-E8B2-4B59-8EC8-DCBDFA539AB6}" type="parTrans" cxnId="{D4607BB6-5D09-4BB0-9182-190440FFF1F0}">
      <dgm:prSet/>
      <dgm:spPr/>
      <dgm:t>
        <a:bodyPr/>
        <a:lstStyle/>
        <a:p>
          <a:endParaRPr lang="es-ES"/>
        </a:p>
      </dgm:t>
    </dgm:pt>
    <dgm:pt modelId="{A5C2D929-2AD3-4C9F-94A3-3A91FF812D6F}" type="sibTrans" cxnId="{D4607BB6-5D09-4BB0-9182-190440FFF1F0}">
      <dgm:prSet/>
      <dgm:spPr/>
      <dgm:t>
        <a:bodyPr/>
        <a:lstStyle/>
        <a:p>
          <a:endParaRPr lang="es-ES"/>
        </a:p>
      </dgm:t>
    </dgm:pt>
    <dgm:pt modelId="{EDFF2E8A-BD8E-4970-BF6F-C2597F57033D}">
      <dgm:prSet phldrT="[Texto]"/>
      <dgm:spPr/>
      <dgm:t>
        <a:bodyPr/>
        <a:lstStyle/>
        <a:p>
          <a:endParaRPr lang="es-ES" dirty="0"/>
        </a:p>
      </dgm:t>
    </dgm:pt>
    <dgm:pt modelId="{A67D85BD-B784-4EAE-9954-2DE6010A3521}" type="parTrans" cxnId="{526C1547-7EC5-4118-ABC2-19795CEAE356}">
      <dgm:prSet/>
      <dgm:spPr/>
      <dgm:t>
        <a:bodyPr/>
        <a:lstStyle/>
        <a:p>
          <a:endParaRPr lang="es-ES"/>
        </a:p>
      </dgm:t>
    </dgm:pt>
    <dgm:pt modelId="{57AC39F8-FDC4-4D0E-AA50-E5B0B4F8A901}" type="sibTrans" cxnId="{526C1547-7EC5-4118-ABC2-19795CEAE356}">
      <dgm:prSet/>
      <dgm:spPr/>
      <dgm:t>
        <a:bodyPr/>
        <a:lstStyle/>
        <a:p>
          <a:endParaRPr lang="es-ES"/>
        </a:p>
      </dgm:t>
    </dgm:pt>
    <dgm:pt modelId="{114EF6BF-5503-46AE-BFED-5C3B430C8FB6}">
      <dgm:prSet phldrT="[Texto]"/>
      <dgm:spPr/>
      <dgm:t>
        <a:bodyPr/>
        <a:lstStyle/>
        <a:p>
          <a:endParaRPr lang="es-ES" dirty="0"/>
        </a:p>
      </dgm:t>
    </dgm:pt>
    <dgm:pt modelId="{9687CB44-65A6-494B-A79B-0B9B00F63510}" type="parTrans" cxnId="{7273965E-EC17-4F31-86A1-118DBD01165C}">
      <dgm:prSet/>
      <dgm:spPr/>
      <dgm:t>
        <a:bodyPr/>
        <a:lstStyle/>
        <a:p>
          <a:endParaRPr lang="es-ES"/>
        </a:p>
      </dgm:t>
    </dgm:pt>
    <dgm:pt modelId="{55492ADA-3C4D-456E-8C0C-5D509A55CE45}" type="sibTrans" cxnId="{7273965E-EC17-4F31-86A1-118DBD01165C}">
      <dgm:prSet/>
      <dgm:spPr/>
      <dgm:t>
        <a:bodyPr/>
        <a:lstStyle/>
        <a:p>
          <a:endParaRPr lang="es-ES"/>
        </a:p>
      </dgm:t>
    </dgm:pt>
    <dgm:pt modelId="{23F1614A-B70E-45C8-AEFE-884BF10DE63B}">
      <dgm:prSet phldrT="[Texto]"/>
      <dgm:spPr/>
      <dgm:t>
        <a:bodyPr/>
        <a:lstStyle/>
        <a:p>
          <a:endParaRPr lang="es-ES" dirty="0"/>
        </a:p>
      </dgm:t>
    </dgm:pt>
    <dgm:pt modelId="{655B78BB-0886-4429-9732-259D3CEEEE20}" type="parTrans" cxnId="{B6F509F1-9F01-497E-A97B-33543E397DFA}">
      <dgm:prSet/>
      <dgm:spPr/>
      <dgm:t>
        <a:bodyPr/>
        <a:lstStyle/>
        <a:p>
          <a:endParaRPr lang="es-ES"/>
        </a:p>
      </dgm:t>
    </dgm:pt>
    <dgm:pt modelId="{8CACC1A2-42CE-481E-B708-E128A247AA41}" type="sibTrans" cxnId="{B6F509F1-9F01-497E-A97B-33543E397DFA}">
      <dgm:prSet/>
      <dgm:spPr/>
      <dgm:t>
        <a:bodyPr/>
        <a:lstStyle/>
        <a:p>
          <a:endParaRPr lang="es-ES"/>
        </a:p>
      </dgm:t>
    </dgm:pt>
    <dgm:pt modelId="{55CD5149-BD0E-40E7-B402-2DAB38507F04}">
      <dgm:prSet phldrT="[Texto]"/>
      <dgm:spPr/>
      <dgm:t>
        <a:bodyPr/>
        <a:lstStyle/>
        <a:p>
          <a:endParaRPr lang="es-ES" dirty="0"/>
        </a:p>
      </dgm:t>
    </dgm:pt>
    <dgm:pt modelId="{E3E17A3C-0305-4E3F-84FA-5CB30B8B0A88}" type="parTrans" cxnId="{5D9222E1-25AC-411F-A2DB-BF3A1A6683C8}">
      <dgm:prSet/>
      <dgm:spPr/>
      <dgm:t>
        <a:bodyPr/>
        <a:lstStyle/>
        <a:p>
          <a:endParaRPr lang="es-ES"/>
        </a:p>
      </dgm:t>
    </dgm:pt>
    <dgm:pt modelId="{0C15AAA8-4DEB-43EA-A934-583F14A044B6}" type="sibTrans" cxnId="{5D9222E1-25AC-411F-A2DB-BF3A1A6683C8}">
      <dgm:prSet/>
      <dgm:spPr/>
      <dgm:t>
        <a:bodyPr/>
        <a:lstStyle/>
        <a:p>
          <a:endParaRPr lang="es-ES"/>
        </a:p>
      </dgm:t>
    </dgm:pt>
    <dgm:pt modelId="{04EB7B45-EFC6-4949-A325-7EA2F983DDE6}">
      <dgm:prSet phldrT="[Texto]"/>
      <dgm:spPr/>
      <dgm:t>
        <a:bodyPr/>
        <a:lstStyle/>
        <a:p>
          <a:endParaRPr lang="es-ES" dirty="0"/>
        </a:p>
      </dgm:t>
    </dgm:pt>
    <dgm:pt modelId="{469C6F3C-28C3-4D3D-8C23-FB6A6793ADA7}" type="parTrans" cxnId="{D2074EEE-178E-4F96-8BD1-6C4466411094}">
      <dgm:prSet/>
      <dgm:spPr/>
      <dgm:t>
        <a:bodyPr/>
        <a:lstStyle/>
        <a:p>
          <a:endParaRPr lang="es-ES"/>
        </a:p>
      </dgm:t>
    </dgm:pt>
    <dgm:pt modelId="{8742CA8D-2EA3-425C-84E5-099233D6988A}" type="sibTrans" cxnId="{D2074EEE-178E-4F96-8BD1-6C4466411094}">
      <dgm:prSet/>
      <dgm:spPr/>
      <dgm:t>
        <a:bodyPr/>
        <a:lstStyle/>
        <a:p>
          <a:endParaRPr lang="es-ES"/>
        </a:p>
      </dgm:t>
    </dgm:pt>
    <dgm:pt modelId="{2EF61267-FEA6-418F-ACE5-F7BBFA546D4A}">
      <dgm:prSet phldrT="[Texto]"/>
      <dgm:spPr/>
      <dgm:t>
        <a:bodyPr/>
        <a:lstStyle/>
        <a:p>
          <a:endParaRPr lang="es-ES" dirty="0"/>
        </a:p>
      </dgm:t>
    </dgm:pt>
    <dgm:pt modelId="{1914D00F-F130-4AFE-8A02-4A6EACC15163}" type="parTrans" cxnId="{370147EB-8FB9-48B7-B3B7-19990599D8F9}">
      <dgm:prSet/>
      <dgm:spPr/>
      <dgm:t>
        <a:bodyPr/>
        <a:lstStyle/>
        <a:p>
          <a:endParaRPr lang="es-ES"/>
        </a:p>
      </dgm:t>
    </dgm:pt>
    <dgm:pt modelId="{57D0802B-AE7C-42FB-85E9-078A9DE62C9F}" type="sibTrans" cxnId="{370147EB-8FB9-48B7-B3B7-19990599D8F9}">
      <dgm:prSet/>
      <dgm:spPr/>
      <dgm:t>
        <a:bodyPr/>
        <a:lstStyle/>
        <a:p>
          <a:endParaRPr lang="es-ES"/>
        </a:p>
      </dgm:t>
    </dgm:pt>
    <dgm:pt modelId="{3AE21A37-6299-4269-A24D-DA2FD4BA4410}">
      <dgm:prSet phldrT="[Texto]"/>
      <dgm:spPr/>
      <dgm:t>
        <a:bodyPr/>
        <a:lstStyle/>
        <a:p>
          <a:endParaRPr lang="es-ES" dirty="0"/>
        </a:p>
      </dgm:t>
    </dgm:pt>
    <dgm:pt modelId="{6453495C-52D8-4614-BFCF-3F0F43ECFDFC}" type="parTrans" cxnId="{3628BDDD-3CF8-4922-91A6-048CD39EFD50}">
      <dgm:prSet/>
      <dgm:spPr/>
      <dgm:t>
        <a:bodyPr/>
        <a:lstStyle/>
        <a:p>
          <a:endParaRPr lang="es-ES"/>
        </a:p>
      </dgm:t>
    </dgm:pt>
    <dgm:pt modelId="{372F9D83-FCC4-41DA-A554-7D8264F7F0E3}" type="sibTrans" cxnId="{3628BDDD-3CF8-4922-91A6-048CD39EFD50}">
      <dgm:prSet/>
      <dgm:spPr/>
      <dgm:t>
        <a:bodyPr/>
        <a:lstStyle/>
        <a:p>
          <a:endParaRPr lang="es-ES"/>
        </a:p>
      </dgm:t>
    </dgm:pt>
    <dgm:pt modelId="{8F54F59E-BBFC-4D9D-8F8D-1D99762E4752}" type="pres">
      <dgm:prSet presAssocID="{2249C805-1840-4EAD-BFDC-E5C86C472F88}" presName="linear" presStyleCnt="0">
        <dgm:presLayoutVars>
          <dgm:dir/>
          <dgm:animLvl val="lvl"/>
          <dgm:resizeHandles val="exact"/>
        </dgm:presLayoutVars>
      </dgm:prSet>
      <dgm:spPr/>
    </dgm:pt>
    <dgm:pt modelId="{35932BF3-D8D5-4DFB-96D8-78EAB2C0CC53}" type="pres">
      <dgm:prSet presAssocID="{FDEA577C-46C5-40EA-B342-92B5CF87C474}" presName="parentLin" presStyleCnt="0"/>
      <dgm:spPr/>
    </dgm:pt>
    <dgm:pt modelId="{2BB5A542-DF6A-4633-A1B0-381EB842DB43}" type="pres">
      <dgm:prSet presAssocID="{FDEA577C-46C5-40EA-B342-92B5CF87C474}" presName="parentLeftMargin" presStyleLbl="node1" presStyleIdx="0" presStyleCnt="1"/>
      <dgm:spPr/>
    </dgm:pt>
    <dgm:pt modelId="{D1C862EB-17C1-45F9-B8DD-6DBC46FE012F}" type="pres">
      <dgm:prSet presAssocID="{FDEA577C-46C5-40EA-B342-92B5CF87C4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9AB7AD3-3407-444F-A161-827B4FB61839}" type="pres">
      <dgm:prSet presAssocID="{FDEA577C-46C5-40EA-B342-92B5CF87C474}" presName="negativeSpace" presStyleCnt="0"/>
      <dgm:spPr/>
    </dgm:pt>
    <dgm:pt modelId="{A3830AD8-EE5C-4363-9A9D-F4DB9CCF9DBB}" type="pres">
      <dgm:prSet presAssocID="{FDEA577C-46C5-40EA-B342-92B5CF87C474}" presName="childText" presStyleLbl="conFgAcc1" presStyleIdx="0" presStyleCnt="1" custScaleY="73935">
        <dgm:presLayoutVars>
          <dgm:bulletEnabled val="1"/>
        </dgm:presLayoutVars>
      </dgm:prSet>
      <dgm:spPr/>
    </dgm:pt>
  </dgm:ptLst>
  <dgm:cxnLst>
    <dgm:cxn modelId="{7D306B01-2498-4EFB-A76E-8176E505C2E0}" type="presOf" srcId="{2C325969-10E6-4E2C-A3DA-80AAC92132B3}" destId="{A3830AD8-EE5C-4363-9A9D-F4DB9CCF9DBB}" srcOrd="0" destOrd="13" presId="urn:microsoft.com/office/officeart/2005/8/layout/list1"/>
    <dgm:cxn modelId="{E1952D06-C569-4B57-920C-58C5015D447F}" type="presOf" srcId="{2EF61267-FEA6-418F-ACE5-F7BBFA546D4A}" destId="{A3830AD8-EE5C-4363-9A9D-F4DB9CCF9DBB}" srcOrd="0" destOrd="9" presId="urn:microsoft.com/office/officeart/2005/8/layout/list1"/>
    <dgm:cxn modelId="{47EBF00A-C5E8-479B-87BC-12AACC46A32B}" type="presOf" srcId="{7F5C67C1-937D-48D3-9BD7-480BE553174A}" destId="{A3830AD8-EE5C-4363-9A9D-F4DB9CCF9DBB}" srcOrd="0" destOrd="5" presId="urn:microsoft.com/office/officeart/2005/8/layout/list1"/>
    <dgm:cxn modelId="{3A81D417-28B2-4F37-9C0F-ADAA1C91FB96}" type="presOf" srcId="{FDEA577C-46C5-40EA-B342-92B5CF87C474}" destId="{2BB5A542-DF6A-4633-A1B0-381EB842DB43}" srcOrd="0" destOrd="0" presId="urn:microsoft.com/office/officeart/2005/8/layout/list1"/>
    <dgm:cxn modelId="{B9BECA1D-B6AC-4960-AD87-FA3368F2A803}" type="presOf" srcId="{D8449B99-B012-4DA1-B128-31D3146AC371}" destId="{A3830AD8-EE5C-4363-9A9D-F4DB9CCF9DBB}" srcOrd="0" destOrd="16" presId="urn:microsoft.com/office/officeart/2005/8/layout/list1"/>
    <dgm:cxn modelId="{C4A9C322-30B5-4B33-994A-BADFB21DA58C}" srcId="{FDEA577C-46C5-40EA-B342-92B5CF87C474}" destId="{3165C9C5-32D0-4356-B4F9-CBB5753DC4E8}" srcOrd="3" destOrd="0" parTransId="{DB95F9AC-2B60-413F-B9AB-98C4BB5940B9}" sibTransId="{0BA2116A-BAA1-4FE9-A892-BFE692A9C9B4}"/>
    <dgm:cxn modelId="{B387FB26-0A16-4EE8-92E9-90BA143C6C8A}" type="presOf" srcId="{7C072DAB-9A8C-4B91-9E1C-3E0BF99397E9}" destId="{A3830AD8-EE5C-4363-9A9D-F4DB9CCF9DBB}" srcOrd="0" destOrd="6" presId="urn:microsoft.com/office/officeart/2005/8/layout/list1"/>
    <dgm:cxn modelId="{C8D9EE27-BD2C-4C0E-89E2-4526CE04646F}" type="presOf" srcId="{55CD5149-BD0E-40E7-B402-2DAB38507F04}" destId="{A3830AD8-EE5C-4363-9A9D-F4DB9CCF9DBB}" srcOrd="0" destOrd="14" presId="urn:microsoft.com/office/officeart/2005/8/layout/list1"/>
    <dgm:cxn modelId="{A808DA37-6999-4AFB-B2E9-1AED82F00B04}" srcId="{FDEA577C-46C5-40EA-B342-92B5CF87C474}" destId="{BD1F654F-B58C-48AC-966C-449D33AD9722}" srcOrd="1" destOrd="0" parTransId="{12BF0558-2A93-4D68-B8DF-F53B9202BFB7}" sibTransId="{6162D925-1B4B-4E04-BB12-AB0E398BB275}"/>
    <dgm:cxn modelId="{26A0773A-AA16-4F89-87E5-CBA98F0D2A81}" type="presOf" srcId="{3AE21A37-6299-4269-A24D-DA2FD4BA4410}" destId="{A3830AD8-EE5C-4363-9A9D-F4DB9CCF9DBB}" srcOrd="0" destOrd="10" presId="urn:microsoft.com/office/officeart/2005/8/layout/list1"/>
    <dgm:cxn modelId="{AE5E8B41-3EBA-41AE-8124-90E69E6C10A4}" type="presOf" srcId="{1B15DFFC-2DB1-4F16-982F-8B426C2C4D22}" destId="{A3830AD8-EE5C-4363-9A9D-F4DB9CCF9DBB}" srcOrd="0" destOrd="12" presId="urn:microsoft.com/office/officeart/2005/8/layout/list1"/>
    <dgm:cxn modelId="{CE988444-55D3-4E69-B52E-1E34F2006629}" srcId="{FDEA577C-46C5-40EA-B342-92B5CF87C474}" destId="{D8449B99-B012-4DA1-B128-31D3146AC371}" srcOrd="16" destOrd="0" parTransId="{D4E49CC8-C980-4030-A518-70C1EE619D18}" sibTransId="{95C01C55-56AA-4D83-9F37-E48D99670DC3}"/>
    <dgm:cxn modelId="{526C1547-7EC5-4118-ABC2-19795CEAE356}" srcId="{FDEA577C-46C5-40EA-B342-92B5CF87C474}" destId="{EDFF2E8A-BD8E-4970-BF6F-C2597F57033D}" srcOrd="7" destOrd="0" parTransId="{A67D85BD-B784-4EAE-9954-2DE6010A3521}" sibTransId="{57AC39F8-FDC4-4D0E-AA50-E5B0B4F8A901}"/>
    <dgm:cxn modelId="{F7BE474B-B7EC-4109-85F0-14F98AB3846C}" srcId="{FDEA577C-46C5-40EA-B342-92B5CF87C474}" destId="{2DBD5BC8-76BD-4E9E-BC8A-39B2780FB54D}" srcOrd="4" destOrd="0" parTransId="{0E245803-6AC3-4B4E-A1CC-674AE9FEFEC7}" sibTransId="{7BB3644E-21F7-4C8B-81DA-A9639BEDEA55}"/>
    <dgm:cxn modelId="{0BF7C451-B1B9-44D5-B5D2-57CD488E4E61}" type="presOf" srcId="{114EF6BF-5503-46AE-BFED-5C3B430C8FB6}" destId="{A3830AD8-EE5C-4363-9A9D-F4DB9CCF9DBB}" srcOrd="0" destOrd="8" presId="urn:microsoft.com/office/officeart/2005/8/layout/list1"/>
    <dgm:cxn modelId="{C4975A52-867E-4CBD-BFD4-24BD9C65C8B0}" type="presOf" srcId="{2DBD5BC8-76BD-4E9E-BC8A-39B2780FB54D}" destId="{A3830AD8-EE5C-4363-9A9D-F4DB9CCF9DBB}" srcOrd="0" destOrd="4" presId="urn:microsoft.com/office/officeart/2005/8/layout/list1"/>
    <dgm:cxn modelId="{7273965E-EC17-4F31-86A1-118DBD01165C}" srcId="{FDEA577C-46C5-40EA-B342-92B5CF87C474}" destId="{114EF6BF-5503-46AE-BFED-5C3B430C8FB6}" srcOrd="8" destOrd="0" parTransId="{9687CB44-65A6-494B-A79B-0B9B00F63510}" sibTransId="{55492ADA-3C4D-456E-8C0C-5D509A55CE45}"/>
    <dgm:cxn modelId="{05BE7361-9059-4D64-B7CB-3DD23CA8482A}" srcId="{FDEA577C-46C5-40EA-B342-92B5CF87C474}" destId="{402C9358-342D-445F-A20E-777751BAB81F}" srcOrd="0" destOrd="0" parTransId="{0DA37F31-22BB-4CA8-B365-C19B3501583A}" sibTransId="{73BE8B3B-2840-47AD-AD5F-8AB216D92E4E}"/>
    <dgm:cxn modelId="{F340CA67-C75E-4ED1-A856-7B81E081FC0E}" srcId="{FDEA577C-46C5-40EA-B342-92B5CF87C474}" destId="{7F5C67C1-937D-48D3-9BD7-480BE553174A}" srcOrd="5" destOrd="0" parTransId="{CE25D485-3DB2-4446-ABA1-1446B0369A46}" sibTransId="{A92B1FD1-2D12-42C2-A58D-CAAE4DB35B76}"/>
    <dgm:cxn modelId="{6BEC416A-AC9D-48A3-9F9E-1BCB44673F87}" type="presOf" srcId="{23F1614A-B70E-45C8-AEFE-884BF10DE63B}" destId="{A3830AD8-EE5C-4363-9A9D-F4DB9CCF9DBB}" srcOrd="0" destOrd="11" presId="urn:microsoft.com/office/officeart/2005/8/layout/list1"/>
    <dgm:cxn modelId="{90CD1471-9FE2-453E-B8CC-2DD95F7E5F33}" type="presOf" srcId="{04EB7B45-EFC6-4949-A325-7EA2F983DDE6}" destId="{A3830AD8-EE5C-4363-9A9D-F4DB9CCF9DBB}" srcOrd="0" destOrd="15" presId="urn:microsoft.com/office/officeart/2005/8/layout/list1"/>
    <dgm:cxn modelId="{E6705C72-0E75-4710-83B3-A5ECD2D3B4D0}" type="presOf" srcId="{BD1F654F-B58C-48AC-966C-449D33AD9722}" destId="{A3830AD8-EE5C-4363-9A9D-F4DB9CCF9DBB}" srcOrd="0" destOrd="1" presId="urn:microsoft.com/office/officeart/2005/8/layout/list1"/>
    <dgm:cxn modelId="{2C82C379-C646-4561-A819-410FB04B9562}" type="presOf" srcId="{FDEA577C-46C5-40EA-B342-92B5CF87C474}" destId="{D1C862EB-17C1-45F9-B8DD-6DBC46FE012F}" srcOrd="1" destOrd="0" presId="urn:microsoft.com/office/officeart/2005/8/layout/list1"/>
    <dgm:cxn modelId="{4290307C-9A18-434D-86B4-1B47F709A847}" type="presOf" srcId="{2249C805-1840-4EAD-BFDC-E5C86C472F88}" destId="{8F54F59E-BBFC-4D9D-8F8D-1D99762E4752}" srcOrd="0" destOrd="0" presId="urn:microsoft.com/office/officeart/2005/8/layout/list1"/>
    <dgm:cxn modelId="{3EFC5A82-0D4D-4FB8-A456-58F63493BA43}" srcId="{FDEA577C-46C5-40EA-B342-92B5CF87C474}" destId="{1B15DFFC-2DB1-4F16-982F-8B426C2C4D22}" srcOrd="12" destOrd="0" parTransId="{7156FA60-3B2C-4653-BA5F-3E5A6C7C14B9}" sibTransId="{8D73098F-B9DA-455D-8588-ECB2166031C3}"/>
    <dgm:cxn modelId="{AD640483-A45F-45E6-96D8-652FCEC90EE5}" srcId="{FDEA577C-46C5-40EA-B342-92B5CF87C474}" destId="{7BDABBF5-C53B-46BA-B6BC-B0647B943D65}" srcOrd="17" destOrd="0" parTransId="{12B35134-9FF4-46B9-8AAD-77E51290E7F5}" sibTransId="{5A65B2D3-94F6-45B7-B6A2-E18C3AB09BCE}"/>
    <dgm:cxn modelId="{55EB778F-59FD-4607-B984-049225D51F77}" srcId="{2249C805-1840-4EAD-BFDC-E5C86C472F88}" destId="{FDEA577C-46C5-40EA-B342-92B5CF87C474}" srcOrd="0" destOrd="0" parTransId="{B6AFC6C4-D261-47C1-A91F-50484888CFC6}" sibTransId="{21A5D120-1E96-4E83-80A6-3AC42E859888}"/>
    <dgm:cxn modelId="{77B6DD8F-71B4-42FE-B6EB-5C6633623AA1}" srcId="{FDEA577C-46C5-40EA-B342-92B5CF87C474}" destId="{F62EC1BA-8026-4448-B6C8-B7ABF474D2C7}" srcOrd="2" destOrd="0" parTransId="{1411ED8A-1F9C-46E7-9EC8-97B61DED8078}" sibTransId="{3D4B9F24-66D6-45CC-A447-5895B4EE7634}"/>
    <dgm:cxn modelId="{C53D36A0-A69D-41D3-9A6C-F13F0828D5D5}" type="presOf" srcId="{EDFF2E8A-BD8E-4970-BF6F-C2597F57033D}" destId="{A3830AD8-EE5C-4363-9A9D-F4DB9CCF9DBB}" srcOrd="0" destOrd="7" presId="urn:microsoft.com/office/officeart/2005/8/layout/list1"/>
    <dgm:cxn modelId="{DFEA4BB6-41BE-41A2-99FD-AA3341293498}" type="presOf" srcId="{F62EC1BA-8026-4448-B6C8-B7ABF474D2C7}" destId="{A3830AD8-EE5C-4363-9A9D-F4DB9CCF9DBB}" srcOrd="0" destOrd="2" presId="urn:microsoft.com/office/officeart/2005/8/layout/list1"/>
    <dgm:cxn modelId="{D4607BB6-5D09-4BB0-9182-190440FFF1F0}" srcId="{FDEA577C-46C5-40EA-B342-92B5CF87C474}" destId="{7C072DAB-9A8C-4B91-9E1C-3E0BF99397E9}" srcOrd="6" destOrd="0" parTransId="{3C50F183-E8B2-4B59-8EC8-DCBDFA539AB6}" sibTransId="{A5C2D929-2AD3-4C9F-94A3-3A91FF812D6F}"/>
    <dgm:cxn modelId="{8FE568B8-01EC-4832-B659-7851FA237513}" type="presOf" srcId="{3165C9C5-32D0-4356-B4F9-CBB5753DC4E8}" destId="{A3830AD8-EE5C-4363-9A9D-F4DB9CCF9DBB}" srcOrd="0" destOrd="3" presId="urn:microsoft.com/office/officeart/2005/8/layout/list1"/>
    <dgm:cxn modelId="{1CF7D8D5-FF2B-4FCC-8BDA-0070F8CCCA4C}" type="presOf" srcId="{402C9358-342D-445F-A20E-777751BAB81F}" destId="{A3830AD8-EE5C-4363-9A9D-F4DB9CCF9DBB}" srcOrd="0" destOrd="0" presId="urn:microsoft.com/office/officeart/2005/8/layout/list1"/>
    <dgm:cxn modelId="{628054D8-F1EA-4E4B-A046-6DD188CB65B5}" srcId="{FDEA577C-46C5-40EA-B342-92B5CF87C474}" destId="{2C325969-10E6-4E2C-A3DA-80AAC92132B3}" srcOrd="13" destOrd="0" parTransId="{11879E80-2E71-4B12-AE13-170160280423}" sibTransId="{5E598506-8CB8-410C-8EE6-EE21E588D588}"/>
    <dgm:cxn modelId="{3628BDDD-3CF8-4922-91A6-048CD39EFD50}" srcId="{FDEA577C-46C5-40EA-B342-92B5CF87C474}" destId="{3AE21A37-6299-4269-A24D-DA2FD4BA4410}" srcOrd="10" destOrd="0" parTransId="{6453495C-52D8-4614-BFCF-3F0F43ECFDFC}" sibTransId="{372F9D83-FCC4-41DA-A554-7D8264F7F0E3}"/>
    <dgm:cxn modelId="{5D9222E1-25AC-411F-A2DB-BF3A1A6683C8}" srcId="{FDEA577C-46C5-40EA-B342-92B5CF87C474}" destId="{55CD5149-BD0E-40E7-B402-2DAB38507F04}" srcOrd="14" destOrd="0" parTransId="{E3E17A3C-0305-4E3F-84FA-5CB30B8B0A88}" sibTransId="{0C15AAA8-4DEB-43EA-A934-583F14A044B6}"/>
    <dgm:cxn modelId="{3582D8EA-42E6-4FEA-B4D7-082286A1EA12}" type="presOf" srcId="{7BDABBF5-C53B-46BA-B6BC-B0647B943D65}" destId="{A3830AD8-EE5C-4363-9A9D-F4DB9CCF9DBB}" srcOrd="0" destOrd="17" presId="urn:microsoft.com/office/officeart/2005/8/layout/list1"/>
    <dgm:cxn modelId="{370147EB-8FB9-48B7-B3B7-19990599D8F9}" srcId="{FDEA577C-46C5-40EA-B342-92B5CF87C474}" destId="{2EF61267-FEA6-418F-ACE5-F7BBFA546D4A}" srcOrd="9" destOrd="0" parTransId="{1914D00F-F130-4AFE-8A02-4A6EACC15163}" sibTransId="{57D0802B-AE7C-42FB-85E9-078A9DE62C9F}"/>
    <dgm:cxn modelId="{D2074EEE-178E-4F96-8BD1-6C4466411094}" srcId="{FDEA577C-46C5-40EA-B342-92B5CF87C474}" destId="{04EB7B45-EFC6-4949-A325-7EA2F983DDE6}" srcOrd="15" destOrd="0" parTransId="{469C6F3C-28C3-4D3D-8C23-FB6A6793ADA7}" sibTransId="{8742CA8D-2EA3-425C-84E5-099233D6988A}"/>
    <dgm:cxn modelId="{B6F509F1-9F01-497E-A97B-33543E397DFA}" srcId="{FDEA577C-46C5-40EA-B342-92B5CF87C474}" destId="{23F1614A-B70E-45C8-AEFE-884BF10DE63B}" srcOrd="11" destOrd="0" parTransId="{655B78BB-0886-4429-9732-259D3CEEEE20}" sibTransId="{8CACC1A2-42CE-481E-B708-E128A247AA41}"/>
    <dgm:cxn modelId="{59FA45EC-C392-488A-B1FA-97BCFED3A0F6}" type="presParOf" srcId="{8F54F59E-BBFC-4D9D-8F8D-1D99762E4752}" destId="{35932BF3-D8D5-4DFB-96D8-78EAB2C0CC53}" srcOrd="0" destOrd="0" presId="urn:microsoft.com/office/officeart/2005/8/layout/list1"/>
    <dgm:cxn modelId="{560361B6-C141-4171-9788-292B907D85BD}" type="presParOf" srcId="{35932BF3-D8D5-4DFB-96D8-78EAB2C0CC53}" destId="{2BB5A542-DF6A-4633-A1B0-381EB842DB43}" srcOrd="0" destOrd="0" presId="urn:microsoft.com/office/officeart/2005/8/layout/list1"/>
    <dgm:cxn modelId="{1232078E-E44D-4CAE-9639-BFA41C1F7C6C}" type="presParOf" srcId="{35932BF3-D8D5-4DFB-96D8-78EAB2C0CC53}" destId="{D1C862EB-17C1-45F9-B8DD-6DBC46FE012F}" srcOrd="1" destOrd="0" presId="urn:microsoft.com/office/officeart/2005/8/layout/list1"/>
    <dgm:cxn modelId="{8B447C71-C97E-43CA-B1C8-0D4FB461B609}" type="presParOf" srcId="{8F54F59E-BBFC-4D9D-8F8D-1D99762E4752}" destId="{E9AB7AD3-3407-444F-A161-827B4FB61839}" srcOrd="1" destOrd="0" presId="urn:microsoft.com/office/officeart/2005/8/layout/list1"/>
    <dgm:cxn modelId="{564ABE8C-34BB-411A-BF0E-15EA81FBFF0A}" type="presParOf" srcId="{8F54F59E-BBFC-4D9D-8F8D-1D99762E4752}" destId="{A3830AD8-EE5C-4363-9A9D-F4DB9CCF9DB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249C805-1840-4EAD-BFDC-E5C86C472F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DEA577C-46C5-40EA-B342-92B5CF87C474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US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YPFB CORPORACION (SUBSIDIARIAS) EN CONTRATOS CON EMPRESAS PRIVADAS (MEGACAMPOS)</a:t>
          </a:r>
          <a:endParaRPr lang="es-ES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AFC6C4-D261-47C1-A91F-50484888CFC6}" type="parTrans" cxnId="{55EB778F-59FD-4607-B984-049225D51F77}">
      <dgm:prSet/>
      <dgm:spPr/>
      <dgm:t>
        <a:bodyPr/>
        <a:lstStyle/>
        <a:p>
          <a:endParaRPr lang="es-ES"/>
        </a:p>
      </dgm:t>
    </dgm:pt>
    <dgm:pt modelId="{21A5D120-1E96-4E83-80A6-3AC42E859888}" type="sibTrans" cxnId="{55EB778F-59FD-4607-B984-049225D51F77}">
      <dgm:prSet/>
      <dgm:spPr/>
      <dgm:t>
        <a:bodyPr/>
        <a:lstStyle/>
        <a:p>
          <a:endParaRPr lang="es-ES"/>
        </a:p>
      </dgm:t>
    </dgm:pt>
    <dgm:pt modelId="{402C9358-342D-445F-A20E-777751BAB81F}">
      <dgm:prSet phldrT="[Texto]"/>
      <dgm:spPr/>
      <dgm:t>
        <a:bodyPr/>
        <a:lstStyle/>
        <a:p>
          <a:endParaRPr lang="es-ES" dirty="0"/>
        </a:p>
      </dgm:t>
    </dgm:pt>
    <dgm:pt modelId="{0DA37F31-22BB-4CA8-B365-C19B3501583A}" type="parTrans" cxnId="{05BE7361-9059-4D64-B7CB-3DD23CA8482A}">
      <dgm:prSet/>
      <dgm:spPr/>
      <dgm:t>
        <a:bodyPr/>
        <a:lstStyle/>
        <a:p>
          <a:endParaRPr lang="es-ES"/>
        </a:p>
      </dgm:t>
    </dgm:pt>
    <dgm:pt modelId="{73BE8B3B-2840-47AD-AD5F-8AB216D92E4E}" type="sibTrans" cxnId="{05BE7361-9059-4D64-B7CB-3DD23CA8482A}">
      <dgm:prSet/>
      <dgm:spPr/>
      <dgm:t>
        <a:bodyPr/>
        <a:lstStyle/>
        <a:p>
          <a:endParaRPr lang="es-ES"/>
        </a:p>
      </dgm:t>
    </dgm:pt>
    <dgm:pt modelId="{BD1F654F-B58C-48AC-966C-449D33AD9722}">
      <dgm:prSet phldrT="[Texto]"/>
      <dgm:spPr/>
      <dgm:t>
        <a:bodyPr/>
        <a:lstStyle/>
        <a:p>
          <a:endParaRPr lang="es-ES" dirty="0"/>
        </a:p>
      </dgm:t>
    </dgm:pt>
    <dgm:pt modelId="{12BF0558-2A93-4D68-B8DF-F53B9202BFB7}" type="parTrans" cxnId="{A808DA37-6999-4AFB-B2E9-1AED82F00B04}">
      <dgm:prSet/>
      <dgm:spPr/>
      <dgm:t>
        <a:bodyPr/>
        <a:lstStyle/>
        <a:p>
          <a:endParaRPr lang="es-ES"/>
        </a:p>
      </dgm:t>
    </dgm:pt>
    <dgm:pt modelId="{6162D925-1B4B-4E04-BB12-AB0E398BB275}" type="sibTrans" cxnId="{A808DA37-6999-4AFB-B2E9-1AED82F00B04}">
      <dgm:prSet/>
      <dgm:spPr/>
      <dgm:t>
        <a:bodyPr/>
        <a:lstStyle/>
        <a:p>
          <a:endParaRPr lang="es-ES"/>
        </a:p>
      </dgm:t>
    </dgm:pt>
    <dgm:pt modelId="{F62EC1BA-8026-4448-B6C8-B7ABF474D2C7}">
      <dgm:prSet phldrT="[Texto]"/>
      <dgm:spPr/>
      <dgm:t>
        <a:bodyPr/>
        <a:lstStyle/>
        <a:p>
          <a:endParaRPr lang="es-ES" dirty="0"/>
        </a:p>
      </dgm:t>
    </dgm:pt>
    <dgm:pt modelId="{1411ED8A-1F9C-46E7-9EC8-97B61DED8078}" type="parTrans" cxnId="{77B6DD8F-71B4-42FE-B6EB-5C6633623AA1}">
      <dgm:prSet/>
      <dgm:spPr/>
      <dgm:t>
        <a:bodyPr/>
        <a:lstStyle/>
        <a:p>
          <a:endParaRPr lang="es-ES"/>
        </a:p>
      </dgm:t>
    </dgm:pt>
    <dgm:pt modelId="{3D4B9F24-66D6-45CC-A447-5895B4EE7634}" type="sibTrans" cxnId="{77B6DD8F-71B4-42FE-B6EB-5C6633623AA1}">
      <dgm:prSet/>
      <dgm:spPr/>
      <dgm:t>
        <a:bodyPr/>
        <a:lstStyle/>
        <a:p>
          <a:endParaRPr lang="es-ES"/>
        </a:p>
      </dgm:t>
    </dgm:pt>
    <dgm:pt modelId="{7F5C67C1-937D-48D3-9BD7-480BE553174A}">
      <dgm:prSet phldrT="[Texto]"/>
      <dgm:spPr/>
      <dgm:t>
        <a:bodyPr/>
        <a:lstStyle/>
        <a:p>
          <a:endParaRPr lang="es-ES" dirty="0"/>
        </a:p>
      </dgm:t>
    </dgm:pt>
    <dgm:pt modelId="{CE25D485-3DB2-4446-ABA1-1446B0369A46}" type="parTrans" cxnId="{F340CA67-C75E-4ED1-A856-7B81E081FC0E}">
      <dgm:prSet/>
      <dgm:spPr/>
      <dgm:t>
        <a:bodyPr/>
        <a:lstStyle/>
        <a:p>
          <a:endParaRPr lang="es-ES"/>
        </a:p>
      </dgm:t>
    </dgm:pt>
    <dgm:pt modelId="{A92B1FD1-2D12-42C2-A58D-CAAE4DB35B76}" type="sibTrans" cxnId="{F340CA67-C75E-4ED1-A856-7B81E081FC0E}">
      <dgm:prSet/>
      <dgm:spPr/>
      <dgm:t>
        <a:bodyPr/>
        <a:lstStyle/>
        <a:p>
          <a:endParaRPr lang="es-ES"/>
        </a:p>
      </dgm:t>
    </dgm:pt>
    <dgm:pt modelId="{1B15DFFC-2DB1-4F16-982F-8B426C2C4D22}">
      <dgm:prSet phldrT="[Texto]"/>
      <dgm:spPr/>
      <dgm:t>
        <a:bodyPr/>
        <a:lstStyle/>
        <a:p>
          <a:endParaRPr lang="es-ES" dirty="0"/>
        </a:p>
      </dgm:t>
    </dgm:pt>
    <dgm:pt modelId="{7156FA60-3B2C-4653-BA5F-3E5A6C7C14B9}" type="parTrans" cxnId="{3EFC5A82-0D4D-4FB8-A456-58F63493BA43}">
      <dgm:prSet/>
      <dgm:spPr/>
      <dgm:t>
        <a:bodyPr/>
        <a:lstStyle/>
        <a:p>
          <a:endParaRPr lang="es-ES"/>
        </a:p>
      </dgm:t>
    </dgm:pt>
    <dgm:pt modelId="{8D73098F-B9DA-455D-8588-ECB2166031C3}" type="sibTrans" cxnId="{3EFC5A82-0D4D-4FB8-A456-58F63493BA43}">
      <dgm:prSet/>
      <dgm:spPr/>
      <dgm:t>
        <a:bodyPr/>
        <a:lstStyle/>
        <a:p>
          <a:endParaRPr lang="es-ES"/>
        </a:p>
      </dgm:t>
    </dgm:pt>
    <dgm:pt modelId="{2C325969-10E6-4E2C-A3DA-80AAC92132B3}">
      <dgm:prSet phldrT="[Texto]"/>
      <dgm:spPr/>
      <dgm:t>
        <a:bodyPr/>
        <a:lstStyle/>
        <a:p>
          <a:endParaRPr lang="es-ES" dirty="0"/>
        </a:p>
      </dgm:t>
    </dgm:pt>
    <dgm:pt modelId="{11879E80-2E71-4B12-AE13-170160280423}" type="parTrans" cxnId="{628054D8-F1EA-4E4B-A046-6DD188CB65B5}">
      <dgm:prSet/>
      <dgm:spPr/>
      <dgm:t>
        <a:bodyPr/>
        <a:lstStyle/>
        <a:p>
          <a:endParaRPr lang="es-ES"/>
        </a:p>
      </dgm:t>
    </dgm:pt>
    <dgm:pt modelId="{5E598506-8CB8-410C-8EE6-EE21E588D588}" type="sibTrans" cxnId="{628054D8-F1EA-4E4B-A046-6DD188CB65B5}">
      <dgm:prSet/>
      <dgm:spPr/>
      <dgm:t>
        <a:bodyPr/>
        <a:lstStyle/>
        <a:p>
          <a:endParaRPr lang="es-ES"/>
        </a:p>
      </dgm:t>
    </dgm:pt>
    <dgm:pt modelId="{3165C9C5-32D0-4356-B4F9-CBB5753DC4E8}">
      <dgm:prSet phldrT="[Texto]"/>
      <dgm:spPr/>
      <dgm:t>
        <a:bodyPr/>
        <a:lstStyle/>
        <a:p>
          <a:endParaRPr lang="es-ES" dirty="0"/>
        </a:p>
      </dgm:t>
    </dgm:pt>
    <dgm:pt modelId="{DB95F9AC-2B60-413F-B9AB-98C4BB5940B9}" type="parTrans" cxnId="{C4A9C322-30B5-4B33-994A-BADFB21DA58C}">
      <dgm:prSet/>
      <dgm:spPr/>
      <dgm:t>
        <a:bodyPr/>
        <a:lstStyle/>
        <a:p>
          <a:endParaRPr lang="es-ES"/>
        </a:p>
      </dgm:t>
    </dgm:pt>
    <dgm:pt modelId="{0BA2116A-BAA1-4FE9-A892-BFE692A9C9B4}" type="sibTrans" cxnId="{C4A9C322-30B5-4B33-994A-BADFB21DA58C}">
      <dgm:prSet/>
      <dgm:spPr/>
      <dgm:t>
        <a:bodyPr/>
        <a:lstStyle/>
        <a:p>
          <a:endParaRPr lang="es-ES"/>
        </a:p>
      </dgm:t>
    </dgm:pt>
    <dgm:pt modelId="{D8449B99-B012-4DA1-B128-31D3146AC371}">
      <dgm:prSet phldrT="[Texto]"/>
      <dgm:spPr/>
      <dgm:t>
        <a:bodyPr/>
        <a:lstStyle/>
        <a:p>
          <a:endParaRPr lang="es-ES" dirty="0"/>
        </a:p>
      </dgm:t>
    </dgm:pt>
    <dgm:pt modelId="{D4E49CC8-C980-4030-A518-70C1EE619D18}" type="parTrans" cxnId="{CE988444-55D3-4E69-B52E-1E34F2006629}">
      <dgm:prSet/>
      <dgm:spPr/>
      <dgm:t>
        <a:bodyPr/>
        <a:lstStyle/>
        <a:p>
          <a:endParaRPr lang="es-ES"/>
        </a:p>
      </dgm:t>
    </dgm:pt>
    <dgm:pt modelId="{95C01C55-56AA-4D83-9F37-E48D99670DC3}" type="sibTrans" cxnId="{CE988444-55D3-4E69-B52E-1E34F2006629}">
      <dgm:prSet/>
      <dgm:spPr/>
      <dgm:t>
        <a:bodyPr/>
        <a:lstStyle/>
        <a:p>
          <a:endParaRPr lang="es-ES"/>
        </a:p>
      </dgm:t>
    </dgm:pt>
    <dgm:pt modelId="{7BDABBF5-C53B-46BA-B6BC-B0647B943D65}">
      <dgm:prSet phldrT="[Texto]"/>
      <dgm:spPr/>
      <dgm:t>
        <a:bodyPr/>
        <a:lstStyle/>
        <a:p>
          <a:endParaRPr lang="es-ES" dirty="0"/>
        </a:p>
      </dgm:t>
    </dgm:pt>
    <dgm:pt modelId="{12B35134-9FF4-46B9-8AAD-77E51290E7F5}" type="parTrans" cxnId="{AD640483-A45F-45E6-96D8-652FCEC90EE5}">
      <dgm:prSet/>
      <dgm:spPr/>
      <dgm:t>
        <a:bodyPr/>
        <a:lstStyle/>
        <a:p>
          <a:endParaRPr lang="es-ES"/>
        </a:p>
      </dgm:t>
    </dgm:pt>
    <dgm:pt modelId="{5A65B2D3-94F6-45B7-B6A2-E18C3AB09BCE}" type="sibTrans" cxnId="{AD640483-A45F-45E6-96D8-652FCEC90EE5}">
      <dgm:prSet/>
      <dgm:spPr/>
      <dgm:t>
        <a:bodyPr/>
        <a:lstStyle/>
        <a:p>
          <a:endParaRPr lang="es-ES"/>
        </a:p>
      </dgm:t>
    </dgm:pt>
    <dgm:pt modelId="{7C072DAB-9A8C-4B91-9E1C-3E0BF99397E9}">
      <dgm:prSet phldrT="[Texto]"/>
      <dgm:spPr/>
      <dgm:t>
        <a:bodyPr/>
        <a:lstStyle/>
        <a:p>
          <a:endParaRPr lang="es-ES" dirty="0"/>
        </a:p>
      </dgm:t>
    </dgm:pt>
    <dgm:pt modelId="{3C50F183-E8B2-4B59-8EC8-DCBDFA539AB6}" type="parTrans" cxnId="{D4607BB6-5D09-4BB0-9182-190440FFF1F0}">
      <dgm:prSet/>
      <dgm:spPr/>
      <dgm:t>
        <a:bodyPr/>
        <a:lstStyle/>
        <a:p>
          <a:endParaRPr lang="es-ES"/>
        </a:p>
      </dgm:t>
    </dgm:pt>
    <dgm:pt modelId="{A5C2D929-2AD3-4C9F-94A3-3A91FF812D6F}" type="sibTrans" cxnId="{D4607BB6-5D09-4BB0-9182-190440FFF1F0}">
      <dgm:prSet/>
      <dgm:spPr/>
      <dgm:t>
        <a:bodyPr/>
        <a:lstStyle/>
        <a:p>
          <a:endParaRPr lang="es-ES"/>
        </a:p>
      </dgm:t>
    </dgm:pt>
    <dgm:pt modelId="{EDFF2E8A-BD8E-4970-BF6F-C2597F57033D}">
      <dgm:prSet phldrT="[Texto]"/>
      <dgm:spPr/>
      <dgm:t>
        <a:bodyPr/>
        <a:lstStyle/>
        <a:p>
          <a:endParaRPr lang="es-ES" dirty="0"/>
        </a:p>
      </dgm:t>
    </dgm:pt>
    <dgm:pt modelId="{A67D85BD-B784-4EAE-9954-2DE6010A3521}" type="parTrans" cxnId="{526C1547-7EC5-4118-ABC2-19795CEAE356}">
      <dgm:prSet/>
      <dgm:spPr/>
      <dgm:t>
        <a:bodyPr/>
        <a:lstStyle/>
        <a:p>
          <a:endParaRPr lang="es-ES"/>
        </a:p>
      </dgm:t>
    </dgm:pt>
    <dgm:pt modelId="{57AC39F8-FDC4-4D0E-AA50-E5B0B4F8A901}" type="sibTrans" cxnId="{526C1547-7EC5-4118-ABC2-19795CEAE356}">
      <dgm:prSet/>
      <dgm:spPr/>
      <dgm:t>
        <a:bodyPr/>
        <a:lstStyle/>
        <a:p>
          <a:endParaRPr lang="es-ES"/>
        </a:p>
      </dgm:t>
    </dgm:pt>
    <dgm:pt modelId="{114EF6BF-5503-46AE-BFED-5C3B430C8FB6}">
      <dgm:prSet phldrT="[Texto]"/>
      <dgm:spPr/>
      <dgm:t>
        <a:bodyPr/>
        <a:lstStyle/>
        <a:p>
          <a:endParaRPr lang="es-ES" dirty="0"/>
        </a:p>
      </dgm:t>
    </dgm:pt>
    <dgm:pt modelId="{9687CB44-65A6-494B-A79B-0B9B00F63510}" type="parTrans" cxnId="{7273965E-EC17-4F31-86A1-118DBD01165C}">
      <dgm:prSet/>
      <dgm:spPr/>
      <dgm:t>
        <a:bodyPr/>
        <a:lstStyle/>
        <a:p>
          <a:endParaRPr lang="es-ES"/>
        </a:p>
      </dgm:t>
    </dgm:pt>
    <dgm:pt modelId="{55492ADA-3C4D-456E-8C0C-5D509A55CE45}" type="sibTrans" cxnId="{7273965E-EC17-4F31-86A1-118DBD01165C}">
      <dgm:prSet/>
      <dgm:spPr/>
      <dgm:t>
        <a:bodyPr/>
        <a:lstStyle/>
        <a:p>
          <a:endParaRPr lang="es-ES"/>
        </a:p>
      </dgm:t>
    </dgm:pt>
    <dgm:pt modelId="{23F1614A-B70E-45C8-AEFE-884BF10DE63B}">
      <dgm:prSet phldrT="[Texto]"/>
      <dgm:spPr/>
      <dgm:t>
        <a:bodyPr/>
        <a:lstStyle/>
        <a:p>
          <a:endParaRPr lang="es-ES" dirty="0"/>
        </a:p>
      </dgm:t>
    </dgm:pt>
    <dgm:pt modelId="{655B78BB-0886-4429-9732-259D3CEEEE20}" type="parTrans" cxnId="{B6F509F1-9F01-497E-A97B-33543E397DFA}">
      <dgm:prSet/>
      <dgm:spPr/>
      <dgm:t>
        <a:bodyPr/>
        <a:lstStyle/>
        <a:p>
          <a:endParaRPr lang="es-ES"/>
        </a:p>
      </dgm:t>
    </dgm:pt>
    <dgm:pt modelId="{8CACC1A2-42CE-481E-B708-E128A247AA41}" type="sibTrans" cxnId="{B6F509F1-9F01-497E-A97B-33543E397DFA}">
      <dgm:prSet/>
      <dgm:spPr/>
      <dgm:t>
        <a:bodyPr/>
        <a:lstStyle/>
        <a:p>
          <a:endParaRPr lang="es-ES"/>
        </a:p>
      </dgm:t>
    </dgm:pt>
    <dgm:pt modelId="{55CD5149-BD0E-40E7-B402-2DAB38507F04}">
      <dgm:prSet phldrT="[Texto]"/>
      <dgm:spPr/>
      <dgm:t>
        <a:bodyPr/>
        <a:lstStyle/>
        <a:p>
          <a:endParaRPr lang="es-ES" dirty="0"/>
        </a:p>
      </dgm:t>
    </dgm:pt>
    <dgm:pt modelId="{E3E17A3C-0305-4E3F-84FA-5CB30B8B0A88}" type="parTrans" cxnId="{5D9222E1-25AC-411F-A2DB-BF3A1A6683C8}">
      <dgm:prSet/>
      <dgm:spPr/>
      <dgm:t>
        <a:bodyPr/>
        <a:lstStyle/>
        <a:p>
          <a:endParaRPr lang="es-ES"/>
        </a:p>
      </dgm:t>
    </dgm:pt>
    <dgm:pt modelId="{0C15AAA8-4DEB-43EA-A934-583F14A044B6}" type="sibTrans" cxnId="{5D9222E1-25AC-411F-A2DB-BF3A1A6683C8}">
      <dgm:prSet/>
      <dgm:spPr/>
      <dgm:t>
        <a:bodyPr/>
        <a:lstStyle/>
        <a:p>
          <a:endParaRPr lang="es-ES"/>
        </a:p>
      </dgm:t>
    </dgm:pt>
    <dgm:pt modelId="{04EB7B45-EFC6-4949-A325-7EA2F983DDE6}">
      <dgm:prSet phldrT="[Texto]"/>
      <dgm:spPr/>
      <dgm:t>
        <a:bodyPr/>
        <a:lstStyle/>
        <a:p>
          <a:endParaRPr lang="es-ES" dirty="0"/>
        </a:p>
      </dgm:t>
    </dgm:pt>
    <dgm:pt modelId="{469C6F3C-28C3-4D3D-8C23-FB6A6793ADA7}" type="parTrans" cxnId="{D2074EEE-178E-4F96-8BD1-6C4466411094}">
      <dgm:prSet/>
      <dgm:spPr/>
      <dgm:t>
        <a:bodyPr/>
        <a:lstStyle/>
        <a:p>
          <a:endParaRPr lang="es-ES"/>
        </a:p>
      </dgm:t>
    </dgm:pt>
    <dgm:pt modelId="{8742CA8D-2EA3-425C-84E5-099233D6988A}" type="sibTrans" cxnId="{D2074EEE-178E-4F96-8BD1-6C4466411094}">
      <dgm:prSet/>
      <dgm:spPr/>
      <dgm:t>
        <a:bodyPr/>
        <a:lstStyle/>
        <a:p>
          <a:endParaRPr lang="es-ES"/>
        </a:p>
      </dgm:t>
    </dgm:pt>
    <dgm:pt modelId="{2EF61267-FEA6-418F-ACE5-F7BBFA546D4A}">
      <dgm:prSet phldrT="[Texto]"/>
      <dgm:spPr/>
      <dgm:t>
        <a:bodyPr/>
        <a:lstStyle/>
        <a:p>
          <a:endParaRPr lang="es-ES" dirty="0"/>
        </a:p>
      </dgm:t>
    </dgm:pt>
    <dgm:pt modelId="{1914D00F-F130-4AFE-8A02-4A6EACC15163}" type="parTrans" cxnId="{370147EB-8FB9-48B7-B3B7-19990599D8F9}">
      <dgm:prSet/>
      <dgm:spPr/>
      <dgm:t>
        <a:bodyPr/>
        <a:lstStyle/>
        <a:p>
          <a:endParaRPr lang="es-ES"/>
        </a:p>
      </dgm:t>
    </dgm:pt>
    <dgm:pt modelId="{57D0802B-AE7C-42FB-85E9-078A9DE62C9F}" type="sibTrans" cxnId="{370147EB-8FB9-48B7-B3B7-19990599D8F9}">
      <dgm:prSet/>
      <dgm:spPr/>
      <dgm:t>
        <a:bodyPr/>
        <a:lstStyle/>
        <a:p>
          <a:endParaRPr lang="es-ES"/>
        </a:p>
      </dgm:t>
    </dgm:pt>
    <dgm:pt modelId="{3AE21A37-6299-4269-A24D-DA2FD4BA4410}">
      <dgm:prSet phldrT="[Texto]"/>
      <dgm:spPr/>
      <dgm:t>
        <a:bodyPr/>
        <a:lstStyle/>
        <a:p>
          <a:endParaRPr lang="es-ES" dirty="0"/>
        </a:p>
      </dgm:t>
    </dgm:pt>
    <dgm:pt modelId="{6453495C-52D8-4614-BFCF-3F0F43ECFDFC}" type="parTrans" cxnId="{3628BDDD-3CF8-4922-91A6-048CD39EFD50}">
      <dgm:prSet/>
      <dgm:spPr/>
      <dgm:t>
        <a:bodyPr/>
        <a:lstStyle/>
        <a:p>
          <a:endParaRPr lang="es-ES"/>
        </a:p>
      </dgm:t>
    </dgm:pt>
    <dgm:pt modelId="{372F9D83-FCC4-41DA-A554-7D8264F7F0E3}" type="sibTrans" cxnId="{3628BDDD-3CF8-4922-91A6-048CD39EFD50}">
      <dgm:prSet/>
      <dgm:spPr/>
      <dgm:t>
        <a:bodyPr/>
        <a:lstStyle/>
        <a:p>
          <a:endParaRPr lang="es-ES"/>
        </a:p>
      </dgm:t>
    </dgm:pt>
    <dgm:pt modelId="{2DBD5BC8-76BD-4E9E-BC8A-39B2780FB54D}">
      <dgm:prSet phldrT="[Texto]"/>
      <dgm:spPr/>
      <dgm:t>
        <a:bodyPr/>
        <a:lstStyle/>
        <a:p>
          <a:endParaRPr lang="es-ES" dirty="0"/>
        </a:p>
      </dgm:t>
    </dgm:pt>
    <dgm:pt modelId="{7BB3644E-21F7-4C8B-81DA-A9639BEDEA55}" type="sibTrans" cxnId="{F7BE474B-B7EC-4109-85F0-14F98AB3846C}">
      <dgm:prSet/>
      <dgm:spPr/>
      <dgm:t>
        <a:bodyPr/>
        <a:lstStyle/>
        <a:p>
          <a:endParaRPr lang="es-ES"/>
        </a:p>
      </dgm:t>
    </dgm:pt>
    <dgm:pt modelId="{0E245803-6AC3-4B4E-A1CC-674AE9FEFEC7}" type="parTrans" cxnId="{F7BE474B-B7EC-4109-85F0-14F98AB3846C}">
      <dgm:prSet/>
      <dgm:spPr/>
      <dgm:t>
        <a:bodyPr/>
        <a:lstStyle/>
        <a:p>
          <a:endParaRPr lang="es-ES"/>
        </a:p>
      </dgm:t>
    </dgm:pt>
    <dgm:pt modelId="{8F54F59E-BBFC-4D9D-8F8D-1D99762E4752}" type="pres">
      <dgm:prSet presAssocID="{2249C805-1840-4EAD-BFDC-E5C86C472F88}" presName="linear" presStyleCnt="0">
        <dgm:presLayoutVars>
          <dgm:dir/>
          <dgm:animLvl val="lvl"/>
          <dgm:resizeHandles val="exact"/>
        </dgm:presLayoutVars>
      </dgm:prSet>
      <dgm:spPr/>
    </dgm:pt>
    <dgm:pt modelId="{35932BF3-D8D5-4DFB-96D8-78EAB2C0CC53}" type="pres">
      <dgm:prSet presAssocID="{FDEA577C-46C5-40EA-B342-92B5CF87C474}" presName="parentLin" presStyleCnt="0"/>
      <dgm:spPr/>
    </dgm:pt>
    <dgm:pt modelId="{2BB5A542-DF6A-4633-A1B0-381EB842DB43}" type="pres">
      <dgm:prSet presAssocID="{FDEA577C-46C5-40EA-B342-92B5CF87C474}" presName="parentLeftMargin" presStyleLbl="node1" presStyleIdx="0" presStyleCnt="1"/>
      <dgm:spPr/>
    </dgm:pt>
    <dgm:pt modelId="{D1C862EB-17C1-45F9-B8DD-6DBC46FE012F}" type="pres">
      <dgm:prSet presAssocID="{FDEA577C-46C5-40EA-B342-92B5CF87C4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9AB7AD3-3407-444F-A161-827B4FB61839}" type="pres">
      <dgm:prSet presAssocID="{FDEA577C-46C5-40EA-B342-92B5CF87C474}" presName="negativeSpace" presStyleCnt="0"/>
      <dgm:spPr/>
    </dgm:pt>
    <dgm:pt modelId="{A3830AD8-EE5C-4363-9A9D-F4DB9CCF9DBB}" type="pres">
      <dgm:prSet presAssocID="{FDEA577C-46C5-40EA-B342-92B5CF87C474}" presName="childText" presStyleLbl="conFgAcc1" presStyleIdx="0" presStyleCnt="1" custScaleY="73935">
        <dgm:presLayoutVars>
          <dgm:bulletEnabled val="1"/>
        </dgm:presLayoutVars>
      </dgm:prSet>
      <dgm:spPr/>
    </dgm:pt>
  </dgm:ptLst>
  <dgm:cxnLst>
    <dgm:cxn modelId="{B3AFE203-0501-46A5-A367-D0BAA6F6DE08}" type="presOf" srcId="{1B15DFFC-2DB1-4F16-982F-8B426C2C4D22}" destId="{A3830AD8-EE5C-4363-9A9D-F4DB9CCF9DBB}" srcOrd="0" destOrd="12" presId="urn:microsoft.com/office/officeart/2005/8/layout/list1"/>
    <dgm:cxn modelId="{8A39B912-D890-4D0B-8477-A69F5882F815}" type="presOf" srcId="{7BDABBF5-C53B-46BA-B6BC-B0647B943D65}" destId="{A3830AD8-EE5C-4363-9A9D-F4DB9CCF9DBB}" srcOrd="0" destOrd="17" presId="urn:microsoft.com/office/officeart/2005/8/layout/list1"/>
    <dgm:cxn modelId="{CCFE461D-211C-4C07-A5DB-0DC0000403BA}" type="presOf" srcId="{2EF61267-FEA6-418F-ACE5-F7BBFA546D4A}" destId="{A3830AD8-EE5C-4363-9A9D-F4DB9CCF9DBB}" srcOrd="0" destOrd="9" presId="urn:microsoft.com/office/officeart/2005/8/layout/list1"/>
    <dgm:cxn modelId="{C4A9C322-30B5-4B33-994A-BADFB21DA58C}" srcId="{FDEA577C-46C5-40EA-B342-92B5CF87C474}" destId="{3165C9C5-32D0-4356-B4F9-CBB5753DC4E8}" srcOrd="3" destOrd="0" parTransId="{DB95F9AC-2B60-413F-B9AB-98C4BB5940B9}" sibTransId="{0BA2116A-BAA1-4FE9-A892-BFE692A9C9B4}"/>
    <dgm:cxn modelId="{A8C97B25-7888-4368-A8B1-5DC2570E33C4}" type="presOf" srcId="{3AE21A37-6299-4269-A24D-DA2FD4BA4410}" destId="{A3830AD8-EE5C-4363-9A9D-F4DB9CCF9DBB}" srcOrd="0" destOrd="10" presId="urn:microsoft.com/office/officeart/2005/8/layout/list1"/>
    <dgm:cxn modelId="{5AD1B425-EBC8-4B9D-9B40-71FB7B6ED007}" type="presOf" srcId="{D8449B99-B012-4DA1-B128-31D3146AC371}" destId="{A3830AD8-EE5C-4363-9A9D-F4DB9CCF9DBB}" srcOrd="0" destOrd="16" presId="urn:microsoft.com/office/officeart/2005/8/layout/list1"/>
    <dgm:cxn modelId="{A808DA37-6999-4AFB-B2E9-1AED82F00B04}" srcId="{FDEA577C-46C5-40EA-B342-92B5CF87C474}" destId="{BD1F654F-B58C-48AC-966C-449D33AD9722}" srcOrd="1" destOrd="0" parTransId="{12BF0558-2A93-4D68-B8DF-F53B9202BFB7}" sibTransId="{6162D925-1B4B-4E04-BB12-AB0E398BB275}"/>
    <dgm:cxn modelId="{B420123B-A9E0-437B-BE9F-746ED45C00C5}" type="presOf" srcId="{7F5C67C1-937D-48D3-9BD7-480BE553174A}" destId="{A3830AD8-EE5C-4363-9A9D-F4DB9CCF9DBB}" srcOrd="0" destOrd="5" presId="urn:microsoft.com/office/officeart/2005/8/layout/list1"/>
    <dgm:cxn modelId="{CE988444-55D3-4E69-B52E-1E34F2006629}" srcId="{FDEA577C-46C5-40EA-B342-92B5CF87C474}" destId="{D8449B99-B012-4DA1-B128-31D3146AC371}" srcOrd="16" destOrd="0" parTransId="{D4E49CC8-C980-4030-A518-70C1EE619D18}" sibTransId="{95C01C55-56AA-4D83-9F37-E48D99670DC3}"/>
    <dgm:cxn modelId="{526C1547-7EC5-4118-ABC2-19795CEAE356}" srcId="{FDEA577C-46C5-40EA-B342-92B5CF87C474}" destId="{EDFF2E8A-BD8E-4970-BF6F-C2597F57033D}" srcOrd="7" destOrd="0" parTransId="{A67D85BD-B784-4EAE-9954-2DE6010A3521}" sibTransId="{57AC39F8-FDC4-4D0E-AA50-E5B0B4F8A901}"/>
    <dgm:cxn modelId="{E0CE5149-13CE-44F4-BAEB-43DCBE03C9A7}" type="presOf" srcId="{7C072DAB-9A8C-4B91-9E1C-3E0BF99397E9}" destId="{A3830AD8-EE5C-4363-9A9D-F4DB9CCF9DBB}" srcOrd="0" destOrd="6" presId="urn:microsoft.com/office/officeart/2005/8/layout/list1"/>
    <dgm:cxn modelId="{F7BE474B-B7EC-4109-85F0-14F98AB3846C}" srcId="{FDEA577C-46C5-40EA-B342-92B5CF87C474}" destId="{2DBD5BC8-76BD-4E9E-BC8A-39B2780FB54D}" srcOrd="4" destOrd="0" parTransId="{0E245803-6AC3-4B4E-A1CC-674AE9FEFEC7}" sibTransId="{7BB3644E-21F7-4C8B-81DA-A9639BEDEA55}"/>
    <dgm:cxn modelId="{FC3A0653-78B3-451B-A76D-6D5C91ED1D94}" type="presOf" srcId="{F62EC1BA-8026-4448-B6C8-B7ABF474D2C7}" destId="{A3830AD8-EE5C-4363-9A9D-F4DB9CCF9DBB}" srcOrd="0" destOrd="2" presId="urn:microsoft.com/office/officeart/2005/8/layout/list1"/>
    <dgm:cxn modelId="{C940185C-5D18-474D-8FD7-AE253E68C73A}" type="presOf" srcId="{FDEA577C-46C5-40EA-B342-92B5CF87C474}" destId="{D1C862EB-17C1-45F9-B8DD-6DBC46FE012F}" srcOrd="1" destOrd="0" presId="urn:microsoft.com/office/officeart/2005/8/layout/list1"/>
    <dgm:cxn modelId="{7273965E-EC17-4F31-86A1-118DBD01165C}" srcId="{FDEA577C-46C5-40EA-B342-92B5CF87C474}" destId="{114EF6BF-5503-46AE-BFED-5C3B430C8FB6}" srcOrd="8" destOrd="0" parTransId="{9687CB44-65A6-494B-A79B-0B9B00F63510}" sibTransId="{55492ADA-3C4D-456E-8C0C-5D509A55CE45}"/>
    <dgm:cxn modelId="{05BE7361-9059-4D64-B7CB-3DD23CA8482A}" srcId="{FDEA577C-46C5-40EA-B342-92B5CF87C474}" destId="{402C9358-342D-445F-A20E-777751BAB81F}" srcOrd="0" destOrd="0" parTransId="{0DA37F31-22BB-4CA8-B365-C19B3501583A}" sibTransId="{73BE8B3B-2840-47AD-AD5F-8AB216D92E4E}"/>
    <dgm:cxn modelId="{F340CA67-C75E-4ED1-A856-7B81E081FC0E}" srcId="{FDEA577C-46C5-40EA-B342-92B5CF87C474}" destId="{7F5C67C1-937D-48D3-9BD7-480BE553174A}" srcOrd="5" destOrd="0" parTransId="{CE25D485-3DB2-4446-ABA1-1446B0369A46}" sibTransId="{A92B1FD1-2D12-42C2-A58D-CAAE4DB35B76}"/>
    <dgm:cxn modelId="{07985F69-C882-44B8-95A4-2DCDFC8272CF}" type="presOf" srcId="{3165C9C5-32D0-4356-B4F9-CBB5753DC4E8}" destId="{A3830AD8-EE5C-4363-9A9D-F4DB9CCF9DBB}" srcOrd="0" destOrd="3" presId="urn:microsoft.com/office/officeart/2005/8/layout/list1"/>
    <dgm:cxn modelId="{FC088275-DB54-48B2-8F7A-30E7A5559EC7}" type="presOf" srcId="{55CD5149-BD0E-40E7-B402-2DAB38507F04}" destId="{A3830AD8-EE5C-4363-9A9D-F4DB9CCF9DBB}" srcOrd="0" destOrd="14" presId="urn:microsoft.com/office/officeart/2005/8/layout/list1"/>
    <dgm:cxn modelId="{3EFC5A82-0D4D-4FB8-A456-58F63493BA43}" srcId="{FDEA577C-46C5-40EA-B342-92B5CF87C474}" destId="{1B15DFFC-2DB1-4F16-982F-8B426C2C4D22}" srcOrd="12" destOrd="0" parTransId="{7156FA60-3B2C-4653-BA5F-3E5A6C7C14B9}" sibTransId="{8D73098F-B9DA-455D-8588-ECB2166031C3}"/>
    <dgm:cxn modelId="{AD640483-A45F-45E6-96D8-652FCEC90EE5}" srcId="{FDEA577C-46C5-40EA-B342-92B5CF87C474}" destId="{7BDABBF5-C53B-46BA-B6BC-B0647B943D65}" srcOrd="17" destOrd="0" parTransId="{12B35134-9FF4-46B9-8AAD-77E51290E7F5}" sibTransId="{5A65B2D3-94F6-45B7-B6A2-E18C3AB09BCE}"/>
    <dgm:cxn modelId="{1FA07D8A-E04E-45DB-A295-5696FCB7AA0F}" type="presOf" srcId="{23F1614A-B70E-45C8-AEFE-884BF10DE63B}" destId="{A3830AD8-EE5C-4363-9A9D-F4DB9CCF9DBB}" srcOrd="0" destOrd="11" presId="urn:microsoft.com/office/officeart/2005/8/layout/list1"/>
    <dgm:cxn modelId="{55EB778F-59FD-4607-B984-049225D51F77}" srcId="{2249C805-1840-4EAD-BFDC-E5C86C472F88}" destId="{FDEA577C-46C5-40EA-B342-92B5CF87C474}" srcOrd="0" destOrd="0" parTransId="{B6AFC6C4-D261-47C1-A91F-50484888CFC6}" sibTransId="{21A5D120-1E96-4E83-80A6-3AC42E859888}"/>
    <dgm:cxn modelId="{77B6DD8F-71B4-42FE-B6EB-5C6633623AA1}" srcId="{FDEA577C-46C5-40EA-B342-92B5CF87C474}" destId="{F62EC1BA-8026-4448-B6C8-B7ABF474D2C7}" srcOrd="2" destOrd="0" parTransId="{1411ED8A-1F9C-46E7-9EC8-97B61DED8078}" sibTransId="{3D4B9F24-66D6-45CC-A447-5895B4EE7634}"/>
    <dgm:cxn modelId="{BAC2AD92-E1FF-42D6-947D-55DBA79577A9}" type="presOf" srcId="{04EB7B45-EFC6-4949-A325-7EA2F983DDE6}" destId="{A3830AD8-EE5C-4363-9A9D-F4DB9CCF9DBB}" srcOrd="0" destOrd="15" presId="urn:microsoft.com/office/officeart/2005/8/layout/list1"/>
    <dgm:cxn modelId="{5C58B897-88B2-48BF-B2D9-D73DA2309838}" type="presOf" srcId="{402C9358-342D-445F-A20E-777751BAB81F}" destId="{A3830AD8-EE5C-4363-9A9D-F4DB9CCF9DBB}" srcOrd="0" destOrd="0" presId="urn:microsoft.com/office/officeart/2005/8/layout/list1"/>
    <dgm:cxn modelId="{72F3E89E-9673-4E10-B53D-64EDFCE6F43A}" type="presOf" srcId="{2C325969-10E6-4E2C-A3DA-80AAC92132B3}" destId="{A3830AD8-EE5C-4363-9A9D-F4DB9CCF9DBB}" srcOrd="0" destOrd="13" presId="urn:microsoft.com/office/officeart/2005/8/layout/list1"/>
    <dgm:cxn modelId="{996D89A5-5884-49F0-81A4-A5FE74C91188}" type="presOf" srcId="{2DBD5BC8-76BD-4E9E-BC8A-39B2780FB54D}" destId="{A3830AD8-EE5C-4363-9A9D-F4DB9CCF9DBB}" srcOrd="0" destOrd="4" presId="urn:microsoft.com/office/officeart/2005/8/layout/list1"/>
    <dgm:cxn modelId="{3B4019B1-4F84-418B-BE29-F535827FAB8D}" type="presOf" srcId="{FDEA577C-46C5-40EA-B342-92B5CF87C474}" destId="{2BB5A542-DF6A-4633-A1B0-381EB842DB43}" srcOrd="0" destOrd="0" presId="urn:microsoft.com/office/officeart/2005/8/layout/list1"/>
    <dgm:cxn modelId="{D4607BB6-5D09-4BB0-9182-190440FFF1F0}" srcId="{FDEA577C-46C5-40EA-B342-92B5CF87C474}" destId="{7C072DAB-9A8C-4B91-9E1C-3E0BF99397E9}" srcOrd="6" destOrd="0" parTransId="{3C50F183-E8B2-4B59-8EC8-DCBDFA539AB6}" sibTransId="{A5C2D929-2AD3-4C9F-94A3-3A91FF812D6F}"/>
    <dgm:cxn modelId="{280D50C4-BC42-4F40-B791-E4F92E8EE5AE}" type="presOf" srcId="{114EF6BF-5503-46AE-BFED-5C3B430C8FB6}" destId="{A3830AD8-EE5C-4363-9A9D-F4DB9CCF9DBB}" srcOrd="0" destOrd="8" presId="urn:microsoft.com/office/officeart/2005/8/layout/list1"/>
    <dgm:cxn modelId="{9A6A82CA-2734-4D91-8353-930C7C3B1B19}" type="presOf" srcId="{BD1F654F-B58C-48AC-966C-449D33AD9722}" destId="{A3830AD8-EE5C-4363-9A9D-F4DB9CCF9DBB}" srcOrd="0" destOrd="1" presId="urn:microsoft.com/office/officeart/2005/8/layout/list1"/>
    <dgm:cxn modelId="{5ED6E8CD-E2E3-4373-A280-B6FA79DB19CA}" type="presOf" srcId="{EDFF2E8A-BD8E-4970-BF6F-C2597F57033D}" destId="{A3830AD8-EE5C-4363-9A9D-F4DB9CCF9DBB}" srcOrd="0" destOrd="7" presId="urn:microsoft.com/office/officeart/2005/8/layout/list1"/>
    <dgm:cxn modelId="{628054D8-F1EA-4E4B-A046-6DD188CB65B5}" srcId="{FDEA577C-46C5-40EA-B342-92B5CF87C474}" destId="{2C325969-10E6-4E2C-A3DA-80AAC92132B3}" srcOrd="13" destOrd="0" parTransId="{11879E80-2E71-4B12-AE13-170160280423}" sibTransId="{5E598506-8CB8-410C-8EE6-EE21E588D588}"/>
    <dgm:cxn modelId="{3628BDDD-3CF8-4922-91A6-048CD39EFD50}" srcId="{FDEA577C-46C5-40EA-B342-92B5CF87C474}" destId="{3AE21A37-6299-4269-A24D-DA2FD4BA4410}" srcOrd="10" destOrd="0" parTransId="{6453495C-52D8-4614-BFCF-3F0F43ECFDFC}" sibTransId="{372F9D83-FCC4-41DA-A554-7D8264F7F0E3}"/>
    <dgm:cxn modelId="{5D9222E1-25AC-411F-A2DB-BF3A1A6683C8}" srcId="{FDEA577C-46C5-40EA-B342-92B5CF87C474}" destId="{55CD5149-BD0E-40E7-B402-2DAB38507F04}" srcOrd="14" destOrd="0" parTransId="{E3E17A3C-0305-4E3F-84FA-5CB30B8B0A88}" sibTransId="{0C15AAA8-4DEB-43EA-A934-583F14A044B6}"/>
    <dgm:cxn modelId="{370147EB-8FB9-48B7-B3B7-19990599D8F9}" srcId="{FDEA577C-46C5-40EA-B342-92B5CF87C474}" destId="{2EF61267-FEA6-418F-ACE5-F7BBFA546D4A}" srcOrd="9" destOrd="0" parTransId="{1914D00F-F130-4AFE-8A02-4A6EACC15163}" sibTransId="{57D0802B-AE7C-42FB-85E9-078A9DE62C9F}"/>
    <dgm:cxn modelId="{D2074EEE-178E-4F96-8BD1-6C4466411094}" srcId="{FDEA577C-46C5-40EA-B342-92B5CF87C474}" destId="{04EB7B45-EFC6-4949-A325-7EA2F983DDE6}" srcOrd="15" destOrd="0" parTransId="{469C6F3C-28C3-4D3D-8C23-FB6A6793ADA7}" sibTransId="{8742CA8D-2EA3-425C-84E5-099233D6988A}"/>
    <dgm:cxn modelId="{B6F509F1-9F01-497E-A97B-33543E397DFA}" srcId="{FDEA577C-46C5-40EA-B342-92B5CF87C474}" destId="{23F1614A-B70E-45C8-AEFE-884BF10DE63B}" srcOrd="11" destOrd="0" parTransId="{655B78BB-0886-4429-9732-259D3CEEEE20}" sibTransId="{8CACC1A2-42CE-481E-B708-E128A247AA41}"/>
    <dgm:cxn modelId="{A54DE2FD-F9EB-401F-A3CB-BD978E84FC18}" type="presOf" srcId="{2249C805-1840-4EAD-BFDC-E5C86C472F88}" destId="{8F54F59E-BBFC-4D9D-8F8D-1D99762E4752}" srcOrd="0" destOrd="0" presId="urn:microsoft.com/office/officeart/2005/8/layout/list1"/>
    <dgm:cxn modelId="{478723AC-017D-4DA5-959B-E7C5504DC17F}" type="presParOf" srcId="{8F54F59E-BBFC-4D9D-8F8D-1D99762E4752}" destId="{35932BF3-D8D5-4DFB-96D8-78EAB2C0CC53}" srcOrd="0" destOrd="0" presId="urn:microsoft.com/office/officeart/2005/8/layout/list1"/>
    <dgm:cxn modelId="{9495C63B-04F5-4A0F-B356-C94CA6C01E92}" type="presParOf" srcId="{35932BF3-D8D5-4DFB-96D8-78EAB2C0CC53}" destId="{2BB5A542-DF6A-4633-A1B0-381EB842DB43}" srcOrd="0" destOrd="0" presId="urn:microsoft.com/office/officeart/2005/8/layout/list1"/>
    <dgm:cxn modelId="{99106E03-B1BE-4CC5-9EEE-C12BEC18B95D}" type="presParOf" srcId="{35932BF3-D8D5-4DFB-96D8-78EAB2C0CC53}" destId="{D1C862EB-17C1-45F9-B8DD-6DBC46FE012F}" srcOrd="1" destOrd="0" presId="urn:microsoft.com/office/officeart/2005/8/layout/list1"/>
    <dgm:cxn modelId="{C9C6B868-1BB4-4DEC-BFDD-A0F57E723739}" type="presParOf" srcId="{8F54F59E-BBFC-4D9D-8F8D-1D99762E4752}" destId="{E9AB7AD3-3407-444F-A161-827B4FB61839}" srcOrd="1" destOrd="0" presId="urn:microsoft.com/office/officeart/2005/8/layout/list1"/>
    <dgm:cxn modelId="{EB301950-E83B-4BF6-B711-6EE3623C29D9}" type="presParOf" srcId="{8F54F59E-BBFC-4D9D-8F8D-1D99762E4752}" destId="{A3830AD8-EE5C-4363-9A9D-F4DB9CCF9DB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171B840-06AB-4E2F-B8AF-29AB671C5731}" type="doc">
      <dgm:prSet loTypeId="urn:microsoft.com/office/officeart/2005/8/layout/hierarchy4" loCatId="hierarchy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661C0C44-7639-479B-B3EC-BEADEDED3A58}">
      <dgm:prSet phldrT="[Texto]"/>
      <dgm:spPr/>
      <dgm:t>
        <a:bodyPr/>
        <a:lstStyle/>
        <a:p>
          <a:r>
            <a:rPr lang="es-ES" b="1" dirty="0"/>
            <a:t>Compromisos de Inversión adicionales viabilizados en el marco de la Ley 767</a:t>
          </a:r>
        </a:p>
      </dgm:t>
    </dgm:pt>
    <dgm:pt modelId="{9A135196-68FE-4B87-80F5-9B278AEC543C}" type="parTrans" cxnId="{CA9F1C90-E25A-4363-9DF1-EBD9A31EB214}">
      <dgm:prSet/>
      <dgm:spPr/>
      <dgm:t>
        <a:bodyPr/>
        <a:lstStyle/>
        <a:p>
          <a:endParaRPr lang="es-ES"/>
        </a:p>
      </dgm:t>
    </dgm:pt>
    <dgm:pt modelId="{CF6D1196-002D-40EA-88B0-342D1004E976}" type="sibTrans" cxnId="{CA9F1C90-E25A-4363-9DF1-EBD9A31EB214}">
      <dgm:prSet/>
      <dgm:spPr/>
      <dgm:t>
        <a:bodyPr/>
        <a:lstStyle/>
        <a:p>
          <a:endParaRPr lang="es-ES"/>
        </a:p>
      </dgm:t>
    </dgm:pt>
    <dgm:pt modelId="{77B1102F-CDE2-444E-B73A-FAE1A4921535}">
      <dgm:prSet phldrT="[Texto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b="1" dirty="0"/>
            <a:t>189 Proyectos</a:t>
          </a:r>
        </a:p>
      </dgm:t>
    </dgm:pt>
    <dgm:pt modelId="{BEB57196-2734-43F5-8ABA-66BF1714B78A}" type="parTrans" cxnId="{217B9839-22D0-410B-968A-9965DA4BE8ED}">
      <dgm:prSet/>
      <dgm:spPr/>
      <dgm:t>
        <a:bodyPr/>
        <a:lstStyle/>
        <a:p>
          <a:endParaRPr lang="es-ES"/>
        </a:p>
      </dgm:t>
    </dgm:pt>
    <dgm:pt modelId="{A429EA02-779A-404B-A9E2-A6DEBBDC4EA5}" type="sibTrans" cxnId="{217B9839-22D0-410B-968A-9965DA4BE8ED}">
      <dgm:prSet/>
      <dgm:spPr/>
      <dgm:t>
        <a:bodyPr/>
        <a:lstStyle/>
        <a:p>
          <a:endParaRPr lang="es-ES"/>
        </a:p>
      </dgm:t>
    </dgm:pt>
    <dgm:pt modelId="{6C69C780-4589-42AB-AEA5-BAA183542E9C}">
      <dgm:prSet phldrT="[Texto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b="1" dirty="0"/>
            <a:t>Total Comprometido</a:t>
          </a:r>
        </a:p>
      </dgm:t>
    </dgm:pt>
    <dgm:pt modelId="{6C8D629A-823D-4E8B-9AC5-83D763A97A10}" type="parTrans" cxnId="{399AE72C-F9CA-4D2B-B2FC-E90D01D4D3CC}">
      <dgm:prSet/>
      <dgm:spPr/>
      <dgm:t>
        <a:bodyPr/>
        <a:lstStyle/>
        <a:p>
          <a:endParaRPr lang="es-ES"/>
        </a:p>
      </dgm:t>
    </dgm:pt>
    <dgm:pt modelId="{0BFF5C08-6478-4FC5-9B89-96B651584AFA}" type="sibTrans" cxnId="{399AE72C-F9CA-4D2B-B2FC-E90D01D4D3CC}">
      <dgm:prSet/>
      <dgm:spPr/>
      <dgm:t>
        <a:bodyPr/>
        <a:lstStyle/>
        <a:p>
          <a:endParaRPr lang="es-ES"/>
        </a:p>
      </dgm:t>
    </dgm:pt>
    <dgm:pt modelId="{0F6422DA-6F77-4385-ABBD-09C41CC6DF8F}">
      <dgm:prSet phldrT="[Texto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b="1" dirty="0" err="1"/>
            <a:t>MMUSD</a:t>
          </a:r>
          <a:r>
            <a:rPr lang="es-ES" b="1" dirty="0"/>
            <a:t> 3.777,43</a:t>
          </a:r>
        </a:p>
      </dgm:t>
    </dgm:pt>
    <dgm:pt modelId="{5F8223BF-ADEE-4294-9E40-46D8623A6BBE}" type="parTrans" cxnId="{51041102-A12A-459E-929D-4A2B219E6666}">
      <dgm:prSet/>
      <dgm:spPr/>
      <dgm:t>
        <a:bodyPr/>
        <a:lstStyle/>
        <a:p>
          <a:endParaRPr lang="es-ES"/>
        </a:p>
      </dgm:t>
    </dgm:pt>
    <dgm:pt modelId="{B2F63447-728D-48C9-A2D8-5F03EFB118D4}" type="sibTrans" cxnId="{51041102-A12A-459E-929D-4A2B219E6666}">
      <dgm:prSet/>
      <dgm:spPr/>
      <dgm:t>
        <a:bodyPr/>
        <a:lstStyle/>
        <a:p>
          <a:endParaRPr lang="es-ES"/>
        </a:p>
      </dgm:t>
    </dgm:pt>
    <dgm:pt modelId="{109165F1-1A7C-4A31-8572-63E99C5A7CFC}" type="pres">
      <dgm:prSet presAssocID="{E171B840-06AB-4E2F-B8AF-29AB671C573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13FB705-22C1-4081-8774-E2F12C400344}" type="pres">
      <dgm:prSet presAssocID="{661C0C44-7639-479B-B3EC-BEADEDED3A58}" presName="vertOne" presStyleCnt="0"/>
      <dgm:spPr/>
    </dgm:pt>
    <dgm:pt modelId="{BBBD6E22-5EFB-422A-9C1D-88549AA1C47F}" type="pres">
      <dgm:prSet presAssocID="{661C0C44-7639-479B-B3EC-BEADEDED3A58}" presName="txOne" presStyleLbl="node0" presStyleIdx="0" presStyleCnt="1">
        <dgm:presLayoutVars>
          <dgm:chPref val="3"/>
        </dgm:presLayoutVars>
      </dgm:prSet>
      <dgm:spPr/>
    </dgm:pt>
    <dgm:pt modelId="{FF53421C-708D-49B0-A434-8058ADA8B497}" type="pres">
      <dgm:prSet presAssocID="{661C0C44-7639-479B-B3EC-BEADEDED3A58}" presName="parTransOne" presStyleCnt="0"/>
      <dgm:spPr/>
    </dgm:pt>
    <dgm:pt modelId="{4171B331-0509-462E-935E-B50A70270FEA}" type="pres">
      <dgm:prSet presAssocID="{661C0C44-7639-479B-B3EC-BEADEDED3A58}" presName="horzOne" presStyleCnt="0"/>
      <dgm:spPr/>
    </dgm:pt>
    <dgm:pt modelId="{50C82F0C-1E5A-480D-AE30-50BC44764DB5}" type="pres">
      <dgm:prSet presAssocID="{6C69C780-4589-42AB-AEA5-BAA183542E9C}" presName="vertTwo" presStyleCnt="0"/>
      <dgm:spPr/>
    </dgm:pt>
    <dgm:pt modelId="{C60A600D-272F-402F-8959-FB482F2734AA}" type="pres">
      <dgm:prSet presAssocID="{6C69C780-4589-42AB-AEA5-BAA183542E9C}" presName="txTwo" presStyleLbl="node2" presStyleIdx="0" presStyleCnt="3">
        <dgm:presLayoutVars>
          <dgm:chPref val="3"/>
        </dgm:presLayoutVars>
      </dgm:prSet>
      <dgm:spPr/>
    </dgm:pt>
    <dgm:pt modelId="{0BA9B211-2B28-4218-96F2-1F5B479B6D2D}" type="pres">
      <dgm:prSet presAssocID="{6C69C780-4589-42AB-AEA5-BAA183542E9C}" presName="horzTwo" presStyleCnt="0"/>
      <dgm:spPr/>
    </dgm:pt>
    <dgm:pt modelId="{AF4CF5D3-2D83-4E31-8E5E-AF8B3EB433BF}" type="pres">
      <dgm:prSet presAssocID="{0BFF5C08-6478-4FC5-9B89-96B651584AFA}" presName="sibSpaceTwo" presStyleCnt="0"/>
      <dgm:spPr/>
    </dgm:pt>
    <dgm:pt modelId="{44B22528-4264-4DA7-B084-4E193F53B2AB}" type="pres">
      <dgm:prSet presAssocID="{77B1102F-CDE2-444E-B73A-FAE1A4921535}" presName="vertTwo" presStyleCnt="0"/>
      <dgm:spPr/>
    </dgm:pt>
    <dgm:pt modelId="{FB0DD9D4-93BA-47DB-8518-5C1437D4FC50}" type="pres">
      <dgm:prSet presAssocID="{77B1102F-CDE2-444E-B73A-FAE1A4921535}" presName="txTwo" presStyleLbl="node2" presStyleIdx="1" presStyleCnt="3">
        <dgm:presLayoutVars>
          <dgm:chPref val="3"/>
        </dgm:presLayoutVars>
      </dgm:prSet>
      <dgm:spPr/>
    </dgm:pt>
    <dgm:pt modelId="{3D486AE3-881C-498A-9180-82F9C49EE785}" type="pres">
      <dgm:prSet presAssocID="{77B1102F-CDE2-444E-B73A-FAE1A4921535}" presName="horzTwo" presStyleCnt="0"/>
      <dgm:spPr/>
    </dgm:pt>
    <dgm:pt modelId="{4793ACB5-9D0E-4434-A1C5-5DCF428B76FE}" type="pres">
      <dgm:prSet presAssocID="{A429EA02-779A-404B-A9E2-A6DEBBDC4EA5}" presName="sibSpaceTwo" presStyleCnt="0"/>
      <dgm:spPr/>
    </dgm:pt>
    <dgm:pt modelId="{62AA7D2C-BDBE-4892-B550-D8631924F0CB}" type="pres">
      <dgm:prSet presAssocID="{0F6422DA-6F77-4385-ABBD-09C41CC6DF8F}" presName="vertTwo" presStyleCnt="0"/>
      <dgm:spPr/>
    </dgm:pt>
    <dgm:pt modelId="{7254F0CF-DEAD-4FF6-BE93-085C589E40EC}" type="pres">
      <dgm:prSet presAssocID="{0F6422DA-6F77-4385-ABBD-09C41CC6DF8F}" presName="txTwo" presStyleLbl="node2" presStyleIdx="2" presStyleCnt="3">
        <dgm:presLayoutVars>
          <dgm:chPref val="3"/>
        </dgm:presLayoutVars>
      </dgm:prSet>
      <dgm:spPr/>
    </dgm:pt>
    <dgm:pt modelId="{1557EB1A-4BB1-4F74-9E2C-8A7B78BB9FFB}" type="pres">
      <dgm:prSet presAssocID="{0F6422DA-6F77-4385-ABBD-09C41CC6DF8F}" presName="horzTwo" presStyleCnt="0"/>
      <dgm:spPr/>
    </dgm:pt>
  </dgm:ptLst>
  <dgm:cxnLst>
    <dgm:cxn modelId="{51041102-A12A-459E-929D-4A2B219E6666}" srcId="{661C0C44-7639-479B-B3EC-BEADEDED3A58}" destId="{0F6422DA-6F77-4385-ABBD-09C41CC6DF8F}" srcOrd="2" destOrd="0" parTransId="{5F8223BF-ADEE-4294-9E40-46D8623A6BBE}" sibTransId="{B2F63447-728D-48C9-A2D8-5F03EFB118D4}"/>
    <dgm:cxn modelId="{399AE72C-F9CA-4D2B-B2FC-E90D01D4D3CC}" srcId="{661C0C44-7639-479B-B3EC-BEADEDED3A58}" destId="{6C69C780-4589-42AB-AEA5-BAA183542E9C}" srcOrd="0" destOrd="0" parTransId="{6C8D629A-823D-4E8B-9AC5-83D763A97A10}" sibTransId="{0BFF5C08-6478-4FC5-9B89-96B651584AFA}"/>
    <dgm:cxn modelId="{217B9839-22D0-410B-968A-9965DA4BE8ED}" srcId="{661C0C44-7639-479B-B3EC-BEADEDED3A58}" destId="{77B1102F-CDE2-444E-B73A-FAE1A4921535}" srcOrd="1" destOrd="0" parTransId="{BEB57196-2734-43F5-8ABA-66BF1714B78A}" sibTransId="{A429EA02-779A-404B-A9E2-A6DEBBDC4EA5}"/>
    <dgm:cxn modelId="{7CF7DA6C-AE89-4E98-B173-5E87E9A1AE50}" type="presOf" srcId="{661C0C44-7639-479B-B3EC-BEADEDED3A58}" destId="{BBBD6E22-5EFB-422A-9C1D-88549AA1C47F}" srcOrd="0" destOrd="0" presId="urn:microsoft.com/office/officeart/2005/8/layout/hierarchy4"/>
    <dgm:cxn modelId="{CA9F1C90-E25A-4363-9DF1-EBD9A31EB214}" srcId="{E171B840-06AB-4E2F-B8AF-29AB671C5731}" destId="{661C0C44-7639-479B-B3EC-BEADEDED3A58}" srcOrd="0" destOrd="0" parTransId="{9A135196-68FE-4B87-80F5-9B278AEC543C}" sibTransId="{CF6D1196-002D-40EA-88B0-342D1004E976}"/>
    <dgm:cxn modelId="{2872FCCD-39D8-4837-B9CD-0F3F54058564}" type="presOf" srcId="{0F6422DA-6F77-4385-ABBD-09C41CC6DF8F}" destId="{7254F0CF-DEAD-4FF6-BE93-085C589E40EC}" srcOrd="0" destOrd="0" presId="urn:microsoft.com/office/officeart/2005/8/layout/hierarchy4"/>
    <dgm:cxn modelId="{015190D4-09BF-482D-8078-CA7882D8E70C}" type="presOf" srcId="{6C69C780-4589-42AB-AEA5-BAA183542E9C}" destId="{C60A600D-272F-402F-8959-FB482F2734AA}" srcOrd="0" destOrd="0" presId="urn:microsoft.com/office/officeart/2005/8/layout/hierarchy4"/>
    <dgm:cxn modelId="{D73F7BEB-2094-4C82-BADD-4C1CF9791EAC}" type="presOf" srcId="{77B1102F-CDE2-444E-B73A-FAE1A4921535}" destId="{FB0DD9D4-93BA-47DB-8518-5C1437D4FC50}" srcOrd="0" destOrd="0" presId="urn:microsoft.com/office/officeart/2005/8/layout/hierarchy4"/>
    <dgm:cxn modelId="{410A56ED-BF19-421E-9017-B6FAE6A888DE}" type="presOf" srcId="{E171B840-06AB-4E2F-B8AF-29AB671C5731}" destId="{109165F1-1A7C-4A31-8572-63E99C5A7CFC}" srcOrd="0" destOrd="0" presId="urn:microsoft.com/office/officeart/2005/8/layout/hierarchy4"/>
    <dgm:cxn modelId="{0DEB7DA1-2A39-4E54-8AF1-37BDD3ACDECC}" type="presParOf" srcId="{109165F1-1A7C-4A31-8572-63E99C5A7CFC}" destId="{D13FB705-22C1-4081-8774-E2F12C400344}" srcOrd="0" destOrd="0" presId="urn:microsoft.com/office/officeart/2005/8/layout/hierarchy4"/>
    <dgm:cxn modelId="{064C34A5-A958-479E-9E6C-A9B2E3E20952}" type="presParOf" srcId="{D13FB705-22C1-4081-8774-E2F12C400344}" destId="{BBBD6E22-5EFB-422A-9C1D-88549AA1C47F}" srcOrd="0" destOrd="0" presId="urn:microsoft.com/office/officeart/2005/8/layout/hierarchy4"/>
    <dgm:cxn modelId="{76D6B546-3933-4827-B8F3-C16AFF130D9A}" type="presParOf" srcId="{D13FB705-22C1-4081-8774-E2F12C400344}" destId="{FF53421C-708D-49B0-A434-8058ADA8B497}" srcOrd="1" destOrd="0" presId="urn:microsoft.com/office/officeart/2005/8/layout/hierarchy4"/>
    <dgm:cxn modelId="{94A7E3CE-9E19-4C76-BFF6-C1521CA49433}" type="presParOf" srcId="{D13FB705-22C1-4081-8774-E2F12C400344}" destId="{4171B331-0509-462E-935E-B50A70270FEA}" srcOrd="2" destOrd="0" presId="urn:microsoft.com/office/officeart/2005/8/layout/hierarchy4"/>
    <dgm:cxn modelId="{0854956A-A776-45F2-96B8-CB8325828170}" type="presParOf" srcId="{4171B331-0509-462E-935E-B50A70270FEA}" destId="{50C82F0C-1E5A-480D-AE30-50BC44764DB5}" srcOrd="0" destOrd="0" presId="urn:microsoft.com/office/officeart/2005/8/layout/hierarchy4"/>
    <dgm:cxn modelId="{00C1E31B-6122-483C-A52A-81E4611E9D8C}" type="presParOf" srcId="{50C82F0C-1E5A-480D-AE30-50BC44764DB5}" destId="{C60A600D-272F-402F-8959-FB482F2734AA}" srcOrd="0" destOrd="0" presId="urn:microsoft.com/office/officeart/2005/8/layout/hierarchy4"/>
    <dgm:cxn modelId="{D9CA38AB-56F6-44C6-80BD-A55E78DE1EA9}" type="presParOf" srcId="{50C82F0C-1E5A-480D-AE30-50BC44764DB5}" destId="{0BA9B211-2B28-4218-96F2-1F5B479B6D2D}" srcOrd="1" destOrd="0" presId="urn:microsoft.com/office/officeart/2005/8/layout/hierarchy4"/>
    <dgm:cxn modelId="{08FB9238-FF93-4E66-98D4-42A26ED6D2E9}" type="presParOf" srcId="{4171B331-0509-462E-935E-B50A70270FEA}" destId="{AF4CF5D3-2D83-4E31-8E5E-AF8B3EB433BF}" srcOrd="1" destOrd="0" presId="urn:microsoft.com/office/officeart/2005/8/layout/hierarchy4"/>
    <dgm:cxn modelId="{CAE46354-1D42-4D1D-B8D8-CDEF05D3FF51}" type="presParOf" srcId="{4171B331-0509-462E-935E-B50A70270FEA}" destId="{44B22528-4264-4DA7-B084-4E193F53B2AB}" srcOrd="2" destOrd="0" presId="urn:microsoft.com/office/officeart/2005/8/layout/hierarchy4"/>
    <dgm:cxn modelId="{ACEEC782-7EA8-4652-B427-056FA434CF5C}" type="presParOf" srcId="{44B22528-4264-4DA7-B084-4E193F53B2AB}" destId="{FB0DD9D4-93BA-47DB-8518-5C1437D4FC50}" srcOrd="0" destOrd="0" presId="urn:microsoft.com/office/officeart/2005/8/layout/hierarchy4"/>
    <dgm:cxn modelId="{75B718E1-4AE5-4805-A98F-E1EF5DA9BB9D}" type="presParOf" srcId="{44B22528-4264-4DA7-B084-4E193F53B2AB}" destId="{3D486AE3-881C-498A-9180-82F9C49EE785}" srcOrd="1" destOrd="0" presId="urn:microsoft.com/office/officeart/2005/8/layout/hierarchy4"/>
    <dgm:cxn modelId="{1B8A29F1-A990-43A0-82A8-7179E702B610}" type="presParOf" srcId="{4171B331-0509-462E-935E-B50A70270FEA}" destId="{4793ACB5-9D0E-4434-A1C5-5DCF428B76FE}" srcOrd="3" destOrd="0" presId="urn:microsoft.com/office/officeart/2005/8/layout/hierarchy4"/>
    <dgm:cxn modelId="{3A4A5BA0-C9A5-4047-A4D2-87B0A1B2B386}" type="presParOf" srcId="{4171B331-0509-462E-935E-B50A70270FEA}" destId="{62AA7D2C-BDBE-4892-B550-D8631924F0CB}" srcOrd="4" destOrd="0" presId="urn:microsoft.com/office/officeart/2005/8/layout/hierarchy4"/>
    <dgm:cxn modelId="{D3A946CB-1AA9-49FE-A6F7-8FF34A61FDFF}" type="presParOf" srcId="{62AA7D2C-BDBE-4892-B550-D8631924F0CB}" destId="{7254F0CF-DEAD-4FF6-BE93-085C589E40EC}" srcOrd="0" destOrd="0" presId="urn:microsoft.com/office/officeart/2005/8/layout/hierarchy4"/>
    <dgm:cxn modelId="{58B2F00B-6283-45AF-8865-9A67C30E50F3}" type="presParOf" srcId="{62AA7D2C-BDBE-4892-B550-D8631924F0CB}" destId="{1557EB1A-4BB1-4F74-9E2C-8A7B78BB9FF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9F391C3-11FD-41A6-B087-DF496F10EE4B}" type="doc">
      <dgm:prSet loTypeId="urn:microsoft.com/office/officeart/2005/8/layout/arrow2" loCatId="process" qsTypeId="urn:microsoft.com/office/officeart/2005/8/quickstyle/simple2" qsCatId="simple" csTypeId="urn:microsoft.com/office/officeart/2005/8/colors/accent1_3" csCatId="accent1" phldr="1"/>
      <dgm:spPr/>
    </dgm:pt>
    <dgm:pt modelId="{B6EF05FF-410B-41E2-8328-B35943BA5B4C}">
      <dgm:prSet phldrT="[Texto]" custT="1"/>
      <dgm:spPr/>
      <dgm:t>
        <a:bodyPr/>
        <a:lstStyle/>
        <a:p>
          <a:pPr algn="ctr"/>
          <a:r>
            <a:rPr lang="es-BO" sz="4000" b="1" dirty="0">
              <a:solidFill>
                <a:srgbClr val="FFFF00"/>
              </a:solidFill>
            </a:rPr>
            <a:t>18.319 BPD</a:t>
          </a:r>
        </a:p>
      </dgm:t>
    </dgm:pt>
    <dgm:pt modelId="{30E613B5-F8D8-4B4F-8E16-9C7217587A54}" type="parTrans" cxnId="{3ECA2045-0161-43E3-9285-0AEA9490F6BE}">
      <dgm:prSet/>
      <dgm:spPr/>
      <dgm:t>
        <a:bodyPr/>
        <a:lstStyle/>
        <a:p>
          <a:endParaRPr lang="es-BO"/>
        </a:p>
      </dgm:t>
    </dgm:pt>
    <dgm:pt modelId="{49548A99-7B9D-4999-BB2D-B3F4A63EABAD}" type="sibTrans" cxnId="{3ECA2045-0161-43E3-9285-0AEA9490F6BE}">
      <dgm:prSet/>
      <dgm:spPr/>
      <dgm:t>
        <a:bodyPr/>
        <a:lstStyle/>
        <a:p>
          <a:endParaRPr lang="es-BO"/>
        </a:p>
      </dgm:t>
    </dgm:pt>
    <dgm:pt modelId="{6A83C6A2-5BF7-4D94-B93E-E5BE4381317C}">
      <dgm:prSet phldrT="[Texto]" custT="1"/>
      <dgm:spPr/>
      <dgm:t>
        <a:bodyPr/>
        <a:lstStyle/>
        <a:p>
          <a:pPr algn="ctr"/>
          <a:r>
            <a:rPr lang="es-BO" sz="4000" b="1" dirty="0">
              <a:solidFill>
                <a:srgbClr val="FFFF00"/>
              </a:solidFill>
            </a:rPr>
            <a:t>24.055 BPD</a:t>
          </a:r>
        </a:p>
      </dgm:t>
    </dgm:pt>
    <dgm:pt modelId="{3151CB4E-7924-492C-8C51-DB780448FEA5}" type="parTrans" cxnId="{812BBCE5-9C12-49CA-A800-48B4A029BC43}">
      <dgm:prSet/>
      <dgm:spPr/>
      <dgm:t>
        <a:bodyPr/>
        <a:lstStyle/>
        <a:p>
          <a:endParaRPr lang="es-BO"/>
        </a:p>
      </dgm:t>
    </dgm:pt>
    <dgm:pt modelId="{0BDD59D2-8C58-45C9-8953-F968B34003E3}" type="sibTrans" cxnId="{812BBCE5-9C12-49CA-A800-48B4A029BC43}">
      <dgm:prSet/>
      <dgm:spPr/>
      <dgm:t>
        <a:bodyPr/>
        <a:lstStyle/>
        <a:p>
          <a:endParaRPr lang="es-BO"/>
        </a:p>
      </dgm:t>
    </dgm:pt>
    <dgm:pt modelId="{43A7B48E-2746-449C-A98B-941A4D208940}" type="pres">
      <dgm:prSet presAssocID="{A9F391C3-11FD-41A6-B087-DF496F10EE4B}" presName="arrowDiagram" presStyleCnt="0">
        <dgm:presLayoutVars>
          <dgm:chMax val="5"/>
          <dgm:dir/>
          <dgm:resizeHandles val="exact"/>
        </dgm:presLayoutVars>
      </dgm:prSet>
      <dgm:spPr/>
    </dgm:pt>
    <dgm:pt modelId="{74B0CD23-6911-402D-AE70-D9FF908C77E3}" type="pres">
      <dgm:prSet presAssocID="{A9F391C3-11FD-41A6-B087-DF496F10EE4B}" presName="arrow" presStyleLbl="bgShp" presStyleIdx="0" presStyleCnt="1" custScaleX="117500"/>
      <dgm:spPr>
        <a:solidFill>
          <a:srgbClr val="D0D8E8">
            <a:alpha val="50196"/>
          </a:srgbClr>
        </a:solidFill>
      </dgm:spPr>
    </dgm:pt>
    <dgm:pt modelId="{C10D7EAB-C706-4F00-8548-E65DB78FC4D8}" type="pres">
      <dgm:prSet presAssocID="{A9F391C3-11FD-41A6-B087-DF496F10EE4B}" presName="arrowDiagram2" presStyleCnt="0"/>
      <dgm:spPr/>
    </dgm:pt>
    <dgm:pt modelId="{4933DD80-0EAD-4C5E-91AA-362A2737BF5E}" type="pres">
      <dgm:prSet presAssocID="{B6EF05FF-410B-41E2-8328-B35943BA5B4C}" presName="bullet2a" presStyleLbl="node1" presStyleIdx="0" presStyleCnt="2"/>
      <dgm:spPr/>
    </dgm:pt>
    <dgm:pt modelId="{C6FBCB28-5CE5-42F1-9CAE-41C5972862C2}" type="pres">
      <dgm:prSet presAssocID="{B6EF05FF-410B-41E2-8328-B35943BA5B4C}" presName="textBox2a" presStyleLbl="revTx" presStyleIdx="0" presStyleCnt="2" custScaleX="151585" custScaleY="37492" custLinFactNeighborX="-45720" custLinFactNeighborY="6127">
        <dgm:presLayoutVars>
          <dgm:bulletEnabled val="1"/>
        </dgm:presLayoutVars>
      </dgm:prSet>
      <dgm:spPr/>
    </dgm:pt>
    <dgm:pt modelId="{FEDFDD9A-D88B-425A-B423-CD460718DF7C}" type="pres">
      <dgm:prSet presAssocID="{6A83C6A2-5BF7-4D94-B93E-E5BE4381317C}" presName="bullet2b" presStyleLbl="node1" presStyleIdx="1" presStyleCnt="2"/>
      <dgm:spPr/>
    </dgm:pt>
    <dgm:pt modelId="{313C3EC0-AF3C-44D6-A367-B01792710B24}" type="pres">
      <dgm:prSet presAssocID="{6A83C6A2-5BF7-4D94-B93E-E5BE4381317C}" presName="textBox2b" presStyleLbl="revTx" presStyleIdx="1" presStyleCnt="2" custScaleX="144564" custScaleY="75638" custLinFactNeighborX="3676" custLinFactNeighborY="11857">
        <dgm:presLayoutVars>
          <dgm:bulletEnabled val="1"/>
        </dgm:presLayoutVars>
      </dgm:prSet>
      <dgm:spPr/>
    </dgm:pt>
  </dgm:ptLst>
  <dgm:cxnLst>
    <dgm:cxn modelId="{3ECA2045-0161-43E3-9285-0AEA9490F6BE}" srcId="{A9F391C3-11FD-41A6-B087-DF496F10EE4B}" destId="{B6EF05FF-410B-41E2-8328-B35943BA5B4C}" srcOrd="0" destOrd="0" parTransId="{30E613B5-F8D8-4B4F-8E16-9C7217587A54}" sibTransId="{49548A99-7B9D-4999-BB2D-B3F4A63EABAD}"/>
    <dgm:cxn modelId="{EE4BF462-0C0D-4423-B189-4197836E19A4}" type="presOf" srcId="{A9F391C3-11FD-41A6-B087-DF496F10EE4B}" destId="{43A7B48E-2746-449C-A98B-941A4D208940}" srcOrd="0" destOrd="0" presId="urn:microsoft.com/office/officeart/2005/8/layout/arrow2"/>
    <dgm:cxn modelId="{17EBD1D7-F9B5-431E-8CDD-D0EF2AE82319}" type="presOf" srcId="{6A83C6A2-5BF7-4D94-B93E-E5BE4381317C}" destId="{313C3EC0-AF3C-44D6-A367-B01792710B24}" srcOrd="0" destOrd="0" presId="urn:microsoft.com/office/officeart/2005/8/layout/arrow2"/>
    <dgm:cxn modelId="{812BBCE5-9C12-49CA-A800-48B4A029BC43}" srcId="{A9F391C3-11FD-41A6-B087-DF496F10EE4B}" destId="{6A83C6A2-5BF7-4D94-B93E-E5BE4381317C}" srcOrd="1" destOrd="0" parTransId="{3151CB4E-7924-492C-8C51-DB780448FEA5}" sibTransId="{0BDD59D2-8C58-45C9-8953-F968B34003E3}"/>
    <dgm:cxn modelId="{302763F0-0F14-4D4A-89CE-EDF8488CC429}" type="presOf" srcId="{B6EF05FF-410B-41E2-8328-B35943BA5B4C}" destId="{C6FBCB28-5CE5-42F1-9CAE-41C5972862C2}" srcOrd="0" destOrd="0" presId="urn:microsoft.com/office/officeart/2005/8/layout/arrow2"/>
    <dgm:cxn modelId="{3E3AA355-C7A4-440B-B0BD-E8DFD326EC5F}" type="presParOf" srcId="{43A7B48E-2746-449C-A98B-941A4D208940}" destId="{74B0CD23-6911-402D-AE70-D9FF908C77E3}" srcOrd="0" destOrd="0" presId="urn:microsoft.com/office/officeart/2005/8/layout/arrow2"/>
    <dgm:cxn modelId="{49A7B8A7-D906-49F6-B2F8-08D76A483508}" type="presParOf" srcId="{43A7B48E-2746-449C-A98B-941A4D208940}" destId="{C10D7EAB-C706-4F00-8548-E65DB78FC4D8}" srcOrd="1" destOrd="0" presId="urn:microsoft.com/office/officeart/2005/8/layout/arrow2"/>
    <dgm:cxn modelId="{C3698F01-6174-4962-AFA0-0ACEB3C5FA92}" type="presParOf" srcId="{C10D7EAB-C706-4F00-8548-E65DB78FC4D8}" destId="{4933DD80-0EAD-4C5E-91AA-362A2737BF5E}" srcOrd="0" destOrd="0" presId="urn:microsoft.com/office/officeart/2005/8/layout/arrow2"/>
    <dgm:cxn modelId="{DD19D62C-7FD0-4CD4-826D-C5A35D30B9EF}" type="presParOf" srcId="{C10D7EAB-C706-4F00-8548-E65DB78FC4D8}" destId="{C6FBCB28-5CE5-42F1-9CAE-41C5972862C2}" srcOrd="1" destOrd="0" presId="urn:microsoft.com/office/officeart/2005/8/layout/arrow2"/>
    <dgm:cxn modelId="{7820DC7A-2010-46A7-A8F2-FD5C8F13DD5F}" type="presParOf" srcId="{C10D7EAB-C706-4F00-8548-E65DB78FC4D8}" destId="{FEDFDD9A-D88B-425A-B423-CD460718DF7C}" srcOrd="2" destOrd="0" presId="urn:microsoft.com/office/officeart/2005/8/layout/arrow2"/>
    <dgm:cxn modelId="{64BA9B22-00A5-4469-9C11-BF23808D621F}" type="presParOf" srcId="{C10D7EAB-C706-4F00-8548-E65DB78FC4D8}" destId="{313C3EC0-AF3C-44D6-A367-B01792710B24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9F391C3-11FD-41A6-B087-DF496F10EE4B}" type="doc">
      <dgm:prSet loTypeId="urn:microsoft.com/office/officeart/2005/8/layout/arrow2" loCatId="process" qsTypeId="urn:microsoft.com/office/officeart/2005/8/quickstyle/simple2" qsCatId="simple" csTypeId="urn:microsoft.com/office/officeart/2005/8/colors/accent1_3" csCatId="accent1" phldr="1"/>
      <dgm:spPr/>
    </dgm:pt>
    <dgm:pt modelId="{B6EF05FF-410B-41E2-8328-B35943BA5B4C}">
      <dgm:prSet phldrT="[Texto]" custT="1"/>
      <dgm:spPr/>
      <dgm:t>
        <a:bodyPr/>
        <a:lstStyle/>
        <a:p>
          <a:pPr algn="ctr"/>
          <a:r>
            <a:rPr lang="es-BO" sz="2500" b="1" baseline="0" dirty="0">
              <a:solidFill>
                <a:srgbClr val="FFFF00"/>
              </a:solidFill>
            </a:rPr>
            <a:t>25.200 BPD</a:t>
          </a:r>
        </a:p>
      </dgm:t>
    </dgm:pt>
    <dgm:pt modelId="{30E613B5-F8D8-4B4F-8E16-9C7217587A54}" type="parTrans" cxnId="{3ECA2045-0161-43E3-9285-0AEA9490F6BE}">
      <dgm:prSet/>
      <dgm:spPr/>
      <dgm:t>
        <a:bodyPr/>
        <a:lstStyle/>
        <a:p>
          <a:endParaRPr lang="es-BO"/>
        </a:p>
      </dgm:t>
    </dgm:pt>
    <dgm:pt modelId="{49548A99-7B9D-4999-BB2D-B3F4A63EABAD}" type="sibTrans" cxnId="{3ECA2045-0161-43E3-9285-0AEA9490F6BE}">
      <dgm:prSet/>
      <dgm:spPr/>
      <dgm:t>
        <a:bodyPr/>
        <a:lstStyle/>
        <a:p>
          <a:endParaRPr lang="es-BO"/>
        </a:p>
      </dgm:t>
    </dgm:pt>
    <dgm:pt modelId="{6A83C6A2-5BF7-4D94-B93E-E5BE4381317C}">
      <dgm:prSet phldrT="[Texto]" custT="1"/>
      <dgm:spPr/>
      <dgm:t>
        <a:bodyPr/>
        <a:lstStyle/>
        <a:p>
          <a:pPr algn="ctr"/>
          <a:r>
            <a:rPr lang="es-BO" sz="3200" b="1" baseline="0" dirty="0">
              <a:solidFill>
                <a:srgbClr val="FFFF00"/>
              </a:solidFill>
            </a:rPr>
            <a:t>27.250 BPD</a:t>
          </a:r>
        </a:p>
      </dgm:t>
    </dgm:pt>
    <dgm:pt modelId="{3151CB4E-7924-492C-8C51-DB780448FEA5}" type="parTrans" cxnId="{812BBCE5-9C12-49CA-A800-48B4A029BC43}">
      <dgm:prSet/>
      <dgm:spPr/>
      <dgm:t>
        <a:bodyPr/>
        <a:lstStyle/>
        <a:p>
          <a:endParaRPr lang="es-BO"/>
        </a:p>
      </dgm:t>
    </dgm:pt>
    <dgm:pt modelId="{0BDD59D2-8C58-45C9-8953-F968B34003E3}" type="sibTrans" cxnId="{812BBCE5-9C12-49CA-A800-48B4A029BC43}">
      <dgm:prSet/>
      <dgm:spPr/>
      <dgm:t>
        <a:bodyPr/>
        <a:lstStyle/>
        <a:p>
          <a:endParaRPr lang="es-BO"/>
        </a:p>
      </dgm:t>
    </dgm:pt>
    <dgm:pt modelId="{95257CAA-BB2C-47B6-8CB2-C853EBFDFB5D}">
      <dgm:prSet phldrT="[Texto]" custT="1"/>
      <dgm:spPr/>
      <dgm:t>
        <a:bodyPr/>
        <a:lstStyle/>
        <a:p>
          <a:pPr algn="ctr"/>
          <a:r>
            <a:rPr lang="es-BO" sz="3800" b="1" baseline="0" dirty="0">
              <a:solidFill>
                <a:srgbClr val="FFFF00"/>
              </a:solidFill>
            </a:rPr>
            <a:t>40.000 BPD</a:t>
          </a:r>
        </a:p>
      </dgm:t>
    </dgm:pt>
    <dgm:pt modelId="{8811D0E5-FA83-475F-9CD0-8319778D9220}" type="parTrans" cxnId="{58B10FCF-A055-4882-A7D8-344704ABF342}">
      <dgm:prSet/>
      <dgm:spPr/>
      <dgm:t>
        <a:bodyPr/>
        <a:lstStyle/>
        <a:p>
          <a:endParaRPr lang="es-BO"/>
        </a:p>
      </dgm:t>
    </dgm:pt>
    <dgm:pt modelId="{0C0BF932-1D5A-4D6D-9B37-68B645C23C1F}" type="sibTrans" cxnId="{58B10FCF-A055-4882-A7D8-344704ABF342}">
      <dgm:prSet/>
      <dgm:spPr/>
      <dgm:t>
        <a:bodyPr/>
        <a:lstStyle/>
        <a:p>
          <a:endParaRPr lang="es-BO"/>
        </a:p>
      </dgm:t>
    </dgm:pt>
    <dgm:pt modelId="{43A7B48E-2746-449C-A98B-941A4D208940}" type="pres">
      <dgm:prSet presAssocID="{A9F391C3-11FD-41A6-B087-DF496F10EE4B}" presName="arrowDiagram" presStyleCnt="0">
        <dgm:presLayoutVars>
          <dgm:chMax val="5"/>
          <dgm:dir/>
          <dgm:resizeHandles val="exact"/>
        </dgm:presLayoutVars>
      </dgm:prSet>
      <dgm:spPr/>
    </dgm:pt>
    <dgm:pt modelId="{74B0CD23-6911-402D-AE70-D9FF908C77E3}" type="pres">
      <dgm:prSet presAssocID="{A9F391C3-11FD-41A6-B087-DF496F10EE4B}" presName="arrow" presStyleLbl="bgShp" presStyleIdx="0" presStyleCnt="1" custScaleX="129189"/>
      <dgm:spPr>
        <a:solidFill>
          <a:srgbClr val="D0D8E8">
            <a:alpha val="50196"/>
          </a:srgbClr>
        </a:solidFill>
      </dgm:spPr>
    </dgm:pt>
    <dgm:pt modelId="{BA082773-A82E-410F-80CC-D8D79DE81E9B}" type="pres">
      <dgm:prSet presAssocID="{A9F391C3-11FD-41A6-B087-DF496F10EE4B}" presName="arrowDiagram3" presStyleCnt="0"/>
      <dgm:spPr/>
    </dgm:pt>
    <dgm:pt modelId="{6CE626FC-3439-4B5C-8A20-6E0E826AD575}" type="pres">
      <dgm:prSet presAssocID="{B6EF05FF-410B-41E2-8328-B35943BA5B4C}" presName="bullet3a" presStyleLbl="node1" presStyleIdx="0" presStyleCnt="3" custLinFactY="-50839" custLinFactNeighborX="-26546" custLinFactNeighborY="-100000"/>
      <dgm:spPr/>
    </dgm:pt>
    <dgm:pt modelId="{2CA6C547-4200-44C7-873F-5508D858CB46}" type="pres">
      <dgm:prSet presAssocID="{B6EF05FF-410B-41E2-8328-B35943BA5B4C}" presName="textBox3a" presStyleLbl="revTx" presStyleIdx="0" presStyleCnt="3" custScaleX="164818" custLinFactNeighborX="-2430" custLinFactNeighborY="-15340">
        <dgm:presLayoutVars>
          <dgm:bulletEnabled val="1"/>
        </dgm:presLayoutVars>
      </dgm:prSet>
      <dgm:spPr/>
    </dgm:pt>
    <dgm:pt modelId="{0C568A7C-9529-45F9-A2DC-EEEA320DC573}" type="pres">
      <dgm:prSet presAssocID="{6A83C6A2-5BF7-4D94-B93E-E5BE4381317C}" presName="bullet3b" presStyleLbl="node1" presStyleIdx="1" presStyleCnt="3"/>
      <dgm:spPr/>
    </dgm:pt>
    <dgm:pt modelId="{2A9FFCCD-7C5F-475A-9459-9717EAB44B43}" type="pres">
      <dgm:prSet presAssocID="{6A83C6A2-5BF7-4D94-B93E-E5BE4381317C}" presName="textBox3b" presStyleLbl="revTx" presStyleIdx="1" presStyleCnt="3" custScaleX="153186" custLinFactNeighborX="7182">
        <dgm:presLayoutVars>
          <dgm:bulletEnabled val="1"/>
        </dgm:presLayoutVars>
      </dgm:prSet>
      <dgm:spPr/>
    </dgm:pt>
    <dgm:pt modelId="{B3C62418-BD02-4A7A-9C5A-814AD0365B1C}" type="pres">
      <dgm:prSet presAssocID="{95257CAA-BB2C-47B6-8CB2-C853EBFDFB5D}" presName="bullet3c" presStyleLbl="node1" presStyleIdx="2" presStyleCnt="3"/>
      <dgm:spPr/>
    </dgm:pt>
    <dgm:pt modelId="{98817762-E515-4721-8BAE-BD9DAC433FCA}" type="pres">
      <dgm:prSet presAssocID="{95257CAA-BB2C-47B6-8CB2-C853EBFDFB5D}" presName="textBox3c" presStyleLbl="revTx" presStyleIdx="2" presStyleCnt="3" custScaleX="255746">
        <dgm:presLayoutVars>
          <dgm:bulletEnabled val="1"/>
        </dgm:presLayoutVars>
      </dgm:prSet>
      <dgm:spPr/>
    </dgm:pt>
  </dgm:ptLst>
  <dgm:cxnLst>
    <dgm:cxn modelId="{A7CECC04-D015-4403-8707-93FB33FEDF37}" type="presOf" srcId="{95257CAA-BB2C-47B6-8CB2-C853EBFDFB5D}" destId="{98817762-E515-4721-8BAE-BD9DAC433FCA}" srcOrd="0" destOrd="0" presId="urn:microsoft.com/office/officeart/2005/8/layout/arrow2"/>
    <dgm:cxn modelId="{3ECA2045-0161-43E3-9285-0AEA9490F6BE}" srcId="{A9F391C3-11FD-41A6-B087-DF496F10EE4B}" destId="{B6EF05FF-410B-41E2-8328-B35943BA5B4C}" srcOrd="0" destOrd="0" parTransId="{30E613B5-F8D8-4B4F-8E16-9C7217587A54}" sibTransId="{49548A99-7B9D-4999-BB2D-B3F4A63EABAD}"/>
    <dgm:cxn modelId="{019D676B-593D-45E4-9574-D15DD6FF2D18}" type="presOf" srcId="{A9F391C3-11FD-41A6-B087-DF496F10EE4B}" destId="{43A7B48E-2746-449C-A98B-941A4D208940}" srcOrd="0" destOrd="0" presId="urn:microsoft.com/office/officeart/2005/8/layout/arrow2"/>
    <dgm:cxn modelId="{09BCC28D-E007-4D87-9BE3-78B828E885BC}" type="presOf" srcId="{6A83C6A2-5BF7-4D94-B93E-E5BE4381317C}" destId="{2A9FFCCD-7C5F-475A-9459-9717EAB44B43}" srcOrd="0" destOrd="0" presId="urn:microsoft.com/office/officeart/2005/8/layout/arrow2"/>
    <dgm:cxn modelId="{D32084CC-4239-4182-9036-A8BA1FCE7E56}" type="presOf" srcId="{B6EF05FF-410B-41E2-8328-B35943BA5B4C}" destId="{2CA6C547-4200-44C7-873F-5508D858CB46}" srcOrd="0" destOrd="0" presId="urn:microsoft.com/office/officeart/2005/8/layout/arrow2"/>
    <dgm:cxn modelId="{58B10FCF-A055-4882-A7D8-344704ABF342}" srcId="{A9F391C3-11FD-41A6-B087-DF496F10EE4B}" destId="{95257CAA-BB2C-47B6-8CB2-C853EBFDFB5D}" srcOrd="2" destOrd="0" parTransId="{8811D0E5-FA83-475F-9CD0-8319778D9220}" sibTransId="{0C0BF932-1D5A-4D6D-9B37-68B645C23C1F}"/>
    <dgm:cxn modelId="{812BBCE5-9C12-49CA-A800-48B4A029BC43}" srcId="{A9F391C3-11FD-41A6-B087-DF496F10EE4B}" destId="{6A83C6A2-5BF7-4D94-B93E-E5BE4381317C}" srcOrd="1" destOrd="0" parTransId="{3151CB4E-7924-492C-8C51-DB780448FEA5}" sibTransId="{0BDD59D2-8C58-45C9-8953-F968B34003E3}"/>
    <dgm:cxn modelId="{86B53218-0AB2-41EE-B853-852D16015E4D}" type="presParOf" srcId="{43A7B48E-2746-449C-A98B-941A4D208940}" destId="{74B0CD23-6911-402D-AE70-D9FF908C77E3}" srcOrd="0" destOrd="0" presId="urn:microsoft.com/office/officeart/2005/8/layout/arrow2"/>
    <dgm:cxn modelId="{1A75DA17-A740-40E9-9503-53AF0D180591}" type="presParOf" srcId="{43A7B48E-2746-449C-A98B-941A4D208940}" destId="{BA082773-A82E-410F-80CC-D8D79DE81E9B}" srcOrd="1" destOrd="0" presId="urn:microsoft.com/office/officeart/2005/8/layout/arrow2"/>
    <dgm:cxn modelId="{F36C821B-EDEE-41BA-A531-00DE1D167C50}" type="presParOf" srcId="{BA082773-A82E-410F-80CC-D8D79DE81E9B}" destId="{6CE626FC-3439-4B5C-8A20-6E0E826AD575}" srcOrd="0" destOrd="0" presId="urn:microsoft.com/office/officeart/2005/8/layout/arrow2"/>
    <dgm:cxn modelId="{C813FACD-504B-4A63-B50F-5DA531EFDE28}" type="presParOf" srcId="{BA082773-A82E-410F-80CC-D8D79DE81E9B}" destId="{2CA6C547-4200-44C7-873F-5508D858CB46}" srcOrd="1" destOrd="0" presId="urn:microsoft.com/office/officeart/2005/8/layout/arrow2"/>
    <dgm:cxn modelId="{CCC3B65C-9810-4878-9286-2CAFFAB6CC7B}" type="presParOf" srcId="{BA082773-A82E-410F-80CC-D8D79DE81E9B}" destId="{0C568A7C-9529-45F9-A2DC-EEEA320DC573}" srcOrd="2" destOrd="0" presId="urn:microsoft.com/office/officeart/2005/8/layout/arrow2"/>
    <dgm:cxn modelId="{FB26C5D6-3C4C-4890-8D7A-DDA162E6564F}" type="presParOf" srcId="{BA082773-A82E-410F-80CC-D8D79DE81E9B}" destId="{2A9FFCCD-7C5F-475A-9459-9717EAB44B43}" srcOrd="3" destOrd="0" presId="urn:microsoft.com/office/officeart/2005/8/layout/arrow2"/>
    <dgm:cxn modelId="{334D5B6B-6C6A-4428-8391-309F8937C7F4}" type="presParOf" srcId="{BA082773-A82E-410F-80CC-D8D79DE81E9B}" destId="{B3C62418-BD02-4A7A-9C5A-814AD0365B1C}" srcOrd="4" destOrd="0" presId="urn:microsoft.com/office/officeart/2005/8/layout/arrow2"/>
    <dgm:cxn modelId="{AB324D17-1219-4F52-9409-484C67F07786}" type="presParOf" srcId="{BA082773-A82E-410F-80CC-D8D79DE81E9B}" destId="{98817762-E515-4721-8BAE-BD9DAC433FCA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5CA8B-F204-44A1-BFFB-1A12807C3373}">
      <dsp:nvSpPr>
        <dsp:cNvPr id="0" name=""/>
        <dsp:cNvSpPr/>
      </dsp:nvSpPr>
      <dsp:spPr>
        <a:xfrm>
          <a:off x="4473" y="0"/>
          <a:ext cx="3978800" cy="33410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D22973-60F4-4460-B5CA-EC972B569A50}">
      <dsp:nvSpPr>
        <dsp:cNvPr id="0" name=""/>
        <dsp:cNvSpPr/>
      </dsp:nvSpPr>
      <dsp:spPr>
        <a:xfrm>
          <a:off x="1075210" y="2004646"/>
          <a:ext cx="3978800" cy="33410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De la exportación de gas natural por gasoductos</a:t>
          </a:r>
          <a:endParaRPr lang="es-ES" sz="3900" kern="1200" dirty="0"/>
        </a:p>
      </dsp:txBody>
      <dsp:txXfrm>
        <a:off x="1173067" y="2102503"/>
        <a:ext cx="3783086" cy="3145362"/>
      </dsp:txXfrm>
    </dsp:sp>
    <dsp:sp modelId="{9CE5F77C-80D5-43D5-93A4-F7DFB2E9D825}">
      <dsp:nvSpPr>
        <dsp:cNvPr id="0" name=""/>
        <dsp:cNvSpPr/>
      </dsp:nvSpPr>
      <dsp:spPr>
        <a:xfrm>
          <a:off x="4472274" y="1192513"/>
          <a:ext cx="1321212" cy="956050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4100" kern="1200"/>
        </a:p>
      </dsp:txBody>
      <dsp:txXfrm>
        <a:off x="4472274" y="1383723"/>
        <a:ext cx="1034397" cy="573630"/>
      </dsp:txXfrm>
    </dsp:sp>
    <dsp:sp modelId="{7E540CBD-D646-40DE-8CBA-C6413E8D7EAD}">
      <dsp:nvSpPr>
        <dsp:cNvPr id="0" name=""/>
        <dsp:cNvSpPr/>
      </dsp:nvSpPr>
      <dsp:spPr>
        <a:xfrm>
          <a:off x="6173001" y="0"/>
          <a:ext cx="3978800" cy="33410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A2266-418A-426C-8B96-C53649382656}">
      <dsp:nvSpPr>
        <dsp:cNvPr id="0" name=""/>
        <dsp:cNvSpPr/>
      </dsp:nvSpPr>
      <dsp:spPr>
        <a:xfrm>
          <a:off x="6825169" y="2004646"/>
          <a:ext cx="3978800" cy="33410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Al comercio internacional de LNG</a:t>
          </a:r>
        </a:p>
      </dsp:txBody>
      <dsp:txXfrm>
        <a:off x="6923026" y="2102503"/>
        <a:ext cx="3783086" cy="3145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339BA-A99D-47E9-99C9-1C3CDD7FF193}">
      <dsp:nvSpPr>
        <dsp:cNvPr id="0" name=""/>
        <dsp:cNvSpPr/>
      </dsp:nvSpPr>
      <dsp:spPr>
        <a:xfrm>
          <a:off x="4327" y="361592"/>
          <a:ext cx="3849282" cy="302455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2B6BC-264C-4A7A-8962-B5F19CBE80A3}">
      <dsp:nvSpPr>
        <dsp:cNvPr id="0" name=""/>
        <dsp:cNvSpPr/>
      </dsp:nvSpPr>
      <dsp:spPr>
        <a:xfrm>
          <a:off x="574678" y="3223622"/>
          <a:ext cx="3849282" cy="15781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Producción de yacimientos convencionales</a:t>
          </a:r>
        </a:p>
      </dsp:txBody>
      <dsp:txXfrm>
        <a:off x="620901" y="3269845"/>
        <a:ext cx="3756836" cy="1485735"/>
      </dsp:txXfrm>
    </dsp:sp>
    <dsp:sp modelId="{9054D04C-3EF4-46A3-9B44-92F1E38E97C8}">
      <dsp:nvSpPr>
        <dsp:cNvPr id="0" name=""/>
        <dsp:cNvSpPr/>
      </dsp:nvSpPr>
      <dsp:spPr>
        <a:xfrm rot="4922" flipV="1">
          <a:off x="4909392" y="1846662"/>
          <a:ext cx="112805" cy="457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 rot="10800000">
        <a:off x="4909392" y="1855796"/>
        <a:ext cx="99089" cy="27431"/>
      </dsp:txXfrm>
    </dsp:sp>
    <dsp:sp modelId="{F809A75D-AE1B-4907-978F-E85D77BB9693}">
      <dsp:nvSpPr>
        <dsp:cNvPr id="0" name=""/>
        <dsp:cNvSpPr/>
      </dsp:nvSpPr>
      <dsp:spPr>
        <a:xfrm>
          <a:off x="5972057" y="353048"/>
          <a:ext cx="3849282" cy="302455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90961-48B7-4B2D-871B-C2AAB3C92150}">
      <dsp:nvSpPr>
        <dsp:cNvPr id="0" name=""/>
        <dsp:cNvSpPr/>
      </dsp:nvSpPr>
      <dsp:spPr>
        <a:xfrm>
          <a:off x="6603012" y="3170979"/>
          <a:ext cx="3849282" cy="16123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Producción de yacimientos no convencionales</a:t>
          </a:r>
        </a:p>
      </dsp:txBody>
      <dsp:txXfrm>
        <a:off x="6650236" y="3218203"/>
        <a:ext cx="3754834" cy="15179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EE10-A37F-4116-A55B-3486B6F0A2CA}">
      <dsp:nvSpPr>
        <dsp:cNvPr id="0" name=""/>
        <dsp:cNvSpPr/>
      </dsp:nvSpPr>
      <dsp:spPr>
        <a:xfrm>
          <a:off x="344020" y="326614"/>
          <a:ext cx="2064123" cy="1110014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348B8-816F-4767-984D-07F2842470CC}">
      <dsp:nvSpPr>
        <dsp:cNvPr id="0" name=""/>
        <dsp:cNvSpPr/>
      </dsp:nvSpPr>
      <dsp:spPr>
        <a:xfrm>
          <a:off x="1376082" y="444343"/>
          <a:ext cx="275" cy="87455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0A97F-EA0C-4D67-BD43-F01BAACC489B}">
      <dsp:nvSpPr>
        <dsp:cNvPr id="0" name=""/>
        <dsp:cNvSpPr/>
      </dsp:nvSpPr>
      <dsp:spPr>
        <a:xfrm>
          <a:off x="412824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 </a:t>
          </a:r>
          <a:r>
            <a:rPr lang="es-ES" sz="1400" i="1" kern="1200" dirty="0"/>
            <a:t>28,5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 </a:t>
          </a:r>
          <a:r>
            <a:rPr lang="es-ES" sz="1400" b="1" kern="1200" baseline="30000" dirty="0"/>
            <a:t>**</a:t>
          </a:r>
          <a:r>
            <a:rPr lang="es-ES" sz="1400" kern="1200" dirty="0"/>
            <a:t> </a:t>
          </a:r>
          <a:r>
            <a:rPr lang="es-ES" sz="1400" i="1" kern="1200" dirty="0"/>
            <a:t>145,0</a:t>
          </a:r>
        </a:p>
      </dsp:txBody>
      <dsp:txXfrm>
        <a:off x="412824" y="410706"/>
        <a:ext cx="894453" cy="941830"/>
      </dsp:txXfrm>
    </dsp:sp>
    <dsp:sp modelId="{AFEC41B1-16F0-4476-B1C7-7628BFE15903}">
      <dsp:nvSpPr>
        <dsp:cNvPr id="0" name=""/>
        <dsp:cNvSpPr/>
      </dsp:nvSpPr>
      <dsp:spPr>
        <a:xfrm>
          <a:off x="1444886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</a:t>
          </a:r>
          <a:r>
            <a:rPr lang="es-ES" sz="1400" i="1" kern="1200" dirty="0"/>
            <a:t>9,6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 </a:t>
          </a:r>
          <a:r>
            <a:rPr lang="es-ES" sz="1400" b="1" kern="1200" baseline="30000" dirty="0"/>
            <a:t>**</a:t>
          </a:r>
          <a:r>
            <a:rPr lang="es-ES" sz="1400" kern="1200" dirty="0"/>
            <a:t> </a:t>
          </a:r>
          <a:r>
            <a:rPr lang="es-ES" sz="1400" i="1" kern="1200" dirty="0"/>
            <a:t>145,0</a:t>
          </a:r>
        </a:p>
      </dsp:txBody>
      <dsp:txXfrm>
        <a:off x="1444886" y="410706"/>
        <a:ext cx="894453" cy="941830"/>
      </dsp:txXfrm>
    </dsp:sp>
    <dsp:sp modelId="{A8F3A201-57F4-44B5-BC3A-B05A41995A6C}">
      <dsp:nvSpPr>
        <dsp:cNvPr id="0" name=""/>
        <dsp:cNvSpPr/>
      </dsp:nvSpPr>
      <dsp:spPr>
        <a:xfrm rot="16200000">
          <a:off x="-433452" y="474154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Exportación</a:t>
          </a:r>
        </a:p>
      </dsp:txBody>
      <dsp:txXfrm>
        <a:off x="-381459" y="612445"/>
        <a:ext cx="1106938" cy="171426"/>
      </dsp:txXfrm>
    </dsp:sp>
    <dsp:sp modelId="{30E44654-00EA-4FF9-A83C-BD0D8208260D}">
      <dsp:nvSpPr>
        <dsp:cNvPr id="0" name=""/>
        <dsp:cNvSpPr/>
      </dsp:nvSpPr>
      <dsp:spPr>
        <a:xfrm rot="5400000">
          <a:off x="1974691" y="945069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Importación</a:t>
          </a:r>
        </a:p>
      </dsp:txBody>
      <dsp:txXfrm>
        <a:off x="2026685" y="979373"/>
        <a:ext cx="1106938" cy="1714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EE10-A37F-4116-A55B-3486B6F0A2CA}">
      <dsp:nvSpPr>
        <dsp:cNvPr id="0" name=""/>
        <dsp:cNvSpPr/>
      </dsp:nvSpPr>
      <dsp:spPr>
        <a:xfrm>
          <a:off x="344020" y="326614"/>
          <a:ext cx="2064123" cy="1110014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348B8-816F-4767-984D-07F2842470CC}">
      <dsp:nvSpPr>
        <dsp:cNvPr id="0" name=""/>
        <dsp:cNvSpPr/>
      </dsp:nvSpPr>
      <dsp:spPr>
        <a:xfrm>
          <a:off x="1376082" y="444343"/>
          <a:ext cx="275" cy="87455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0A97F-EA0C-4D67-BD43-F01BAACC489B}">
      <dsp:nvSpPr>
        <dsp:cNvPr id="0" name=""/>
        <dsp:cNvSpPr/>
      </dsp:nvSpPr>
      <dsp:spPr>
        <a:xfrm>
          <a:off x="412824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 </a:t>
          </a:r>
          <a:r>
            <a:rPr lang="es-ES" sz="1400" i="1" kern="1200" dirty="0"/>
            <a:t>11,7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i="1" kern="1200" dirty="0"/>
            <a:t>0,0</a:t>
          </a:r>
        </a:p>
      </dsp:txBody>
      <dsp:txXfrm>
        <a:off x="412824" y="410706"/>
        <a:ext cx="894453" cy="941830"/>
      </dsp:txXfrm>
    </dsp:sp>
    <dsp:sp modelId="{AFEC41B1-16F0-4476-B1C7-7628BFE15903}">
      <dsp:nvSpPr>
        <dsp:cNvPr id="0" name=""/>
        <dsp:cNvSpPr/>
      </dsp:nvSpPr>
      <dsp:spPr>
        <a:xfrm>
          <a:off x="1444886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</a:t>
          </a:r>
          <a:r>
            <a:rPr lang="es-ES" sz="1400" i="1" kern="1200" dirty="0"/>
            <a:t>71,5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i="1" kern="1200" dirty="0"/>
            <a:t>249,1</a:t>
          </a:r>
        </a:p>
      </dsp:txBody>
      <dsp:txXfrm>
        <a:off x="1444886" y="410706"/>
        <a:ext cx="894453" cy="941830"/>
      </dsp:txXfrm>
    </dsp:sp>
    <dsp:sp modelId="{A8F3A201-57F4-44B5-BC3A-B05A41995A6C}">
      <dsp:nvSpPr>
        <dsp:cNvPr id="0" name=""/>
        <dsp:cNvSpPr/>
      </dsp:nvSpPr>
      <dsp:spPr>
        <a:xfrm rot="16200000">
          <a:off x="-433452" y="474154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Exportación</a:t>
          </a:r>
        </a:p>
      </dsp:txBody>
      <dsp:txXfrm>
        <a:off x="-381459" y="612445"/>
        <a:ext cx="1106938" cy="171426"/>
      </dsp:txXfrm>
    </dsp:sp>
    <dsp:sp modelId="{30E44654-00EA-4FF9-A83C-BD0D8208260D}">
      <dsp:nvSpPr>
        <dsp:cNvPr id="0" name=""/>
        <dsp:cNvSpPr/>
      </dsp:nvSpPr>
      <dsp:spPr>
        <a:xfrm rot="5400000">
          <a:off x="1974691" y="945069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Importación</a:t>
          </a:r>
        </a:p>
      </dsp:txBody>
      <dsp:txXfrm>
        <a:off x="2026685" y="979373"/>
        <a:ext cx="1106938" cy="1714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EE10-A37F-4116-A55B-3486B6F0A2CA}">
      <dsp:nvSpPr>
        <dsp:cNvPr id="0" name=""/>
        <dsp:cNvSpPr/>
      </dsp:nvSpPr>
      <dsp:spPr>
        <a:xfrm>
          <a:off x="344020" y="326614"/>
          <a:ext cx="2064123" cy="1110014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348B8-816F-4767-984D-07F2842470CC}">
      <dsp:nvSpPr>
        <dsp:cNvPr id="0" name=""/>
        <dsp:cNvSpPr/>
      </dsp:nvSpPr>
      <dsp:spPr>
        <a:xfrm>
          <a:off x="1376082" y="444343"/>
          <a:ext cx="275" cy="87455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0A97F-EA0C-4D67-BD43-F01BAACC489B}">
      <dsp:nvSpPr>
        <dsp:cNvPr id="0" name=""/>
        <dsp:cNvSpPr/>
      </dsp:nvSpPr>
      <dsp:spPr>
        <a:xfrm>
          <a:off x="412824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 </a:t>
          </a:r>
          <a:r>
            <a:rPr lang="es-ES" sz="1400" i="1" kern="1200" dirty="0"/>
            <a:t>24,9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i="1" kern="1200" dirty="0"/>
            <a:t>304,4</a:t>
          </a:r>
        </a:p>
      </dsp:txBody>
      <dsp:txXfrm>
        <a:off x="412824" y="410706"/>
        <a:ext cx="894453" cy="941830"/>
      </dsp:txXfrm>
    </dsp:sp>
    <dsp:sp modelId="{AFEC41B1-16F0-4476-B1C7-7628BFE15903}">
      <dsp:nvSpPr>
        <dsp:cNvPr id="0" name=""/>
        <dsp:cNvSpPr/>
      </dsp:nvSpPr>
      <dsp:spPr>
        <a:xfrm>
          <a:off x="1444886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</a:t>
          </a:r>
          <a:r>
            <a:rPr lang="es-ES" sz="1400" i="1" kern="1200" dirty="0"/>
            <a:t>0,0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i="1" kern="1200" dirty="0"/>
            <a:t>54,8</a:t>
          </a:r>
        </a:p>
      </dsp:txBody>
      <dsp:txXfrm>
        <a:off x="1444886" y="410706"/>
        <a:ext cx="894453" cy="941830"/>
      </dsp:txXfrm>
    </dsp:sp>
    <dsp:sp modelId="{A8F3A201-57F4-44B5-BC3A-B05A41995A6C}">
      <dsp:nvSpPr>
        <dsp:cNvPr id="0" name=""/>
        <dsp:cNvSpPr/>
      </dsp:nvSpPr>
      <dsp:spPr>
        <a:xfrm rot="16200000">
          <a:off x="-433452" y="474154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Exportación</a:t>
          </a:r>
        </a:p>
      </dsp:txBody>
      <dsp:txXfrm>
        <a:off x="-381459" y="612445"/>
        <a:ext cx="1106938" cy="171426"/>
      </dsp:txXfrm>
    </dsp:sp>
    <dsp:sp modelId="{30E44654-00EA-4FF9-A83C-BD0D8208260D}">
      <dsp:nvSpPr>
        <dsp:cNvPr id="0" name=""/>
        <dsp:cNvSpPr/>
      </dsp:nvSpPr>
      <dsp:spPr>
        <a:xfrm rot="5400000">
          <a:off x="1974691" y="945069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Importación</a:t>
          </a:r>
        </a:p>
      </dsp:txBody>
      <dsp:txXfrm>
        <a:off x="2026685" y="979373"/>
        <a:ext cx="1106938" cy="1714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EE10-A37F-4116-A55B-3486B6F0A2CA}">
      <dsp:nvSpPr>
        <dsp:cNvPr id="0" name=""/>
        <dsp:cNvSpPr/>
      </dsp:nvSpPr>
      <dsp:spPr>
        <a:xfrm>
          <a:off x="344020" y="326614"/>
          <a:ext cx="2064123" cy="1110014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348B8-816F-4767-984D-07F2842470CC}">
      <dsp:nvSpPr>
        <dsp:cNvPr id="0" name=""/>
        <dsp:cNvSpPr/>
      </dsp:nvSpPr>
      <dsp:spPr>
        <a:xfrm>
          <a:off x="1376082" y="444343"/>
          <a:ext cx="275" cy="87455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0A97F-EA0C-4D67-BD43-F01BAACC489B}">
      <dsp:nvSpPr>
        <dsp:cNvPr id="0" name=""/>
        <dsp:cNvSpPr/>
      </dsp:nvSpPr>
      <dsp:spPr>
        <a:xfrm>
          <a:off x="412824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 </a:t>
          </a:r>
          <a:r>
            <a:rPr lang="es-ES" sz="1400" i="1" kern="1200" dirty="0"/>
            <a:t>21,6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b="1" kern="1200" baseline="30000" dirty="0"/>
            <a:t>**</a:t>
          </a:r>
          <a:r>
            <a:rPr lang="es-ES" sz="1400" kern="1200" dirty="0"/>
            <a:t> </a:t>
          </a:r>
          <a:r>
            <a:rPr lang="es-ES" sz="1400" i="1" kern="1200" dirty="0"/>
            <a:t>7,6</a:t>
          </a:r>
        </a:p>
      </dsp:txBody>
      <dsp:txXfrm>
        <a:off x="412824" y="410706"/>
        <a:ext cx="894453" cy="941830"/>
      </dsp:txXfrm>
    </dsp:sp>
    <dsp:sp modelId="{AFEC41B1-16F0-4476-B1C7-7628BFE15903}">
      <dsp:nvSpPr>
        <dsp:cNvPr id="0" name=""/>
        <dsp:cNvSpPr/>
      </dsp:nvSpPr>
      <dsp:spPr>
        <a:xfrm>
          <a:off x="1444886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</a:t>
          </a:r>
          <a:r>
            <a:rPr lang="es-ES" sz="1400" i="1" kern="1200" dirty="0"/>
            <a:t>14,5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 </a:t>
          </a:r>
          <a:r>
            <a:rPr lang="es-ES" sz="1400" b="1" kern="1200" baseline="30000" dirty="0"/>
            <a:t>**</a:t>
          </a:r>
          <a:r>
            <a:rPr lang="es-ES" sz="1400" kern="1200" dirty="0"/>
            <a:t> </a:t>
          </a:r>
          <a:r>
            <a:rPr lang="es-ES" sz="1400" b="0" i="1" kern="1200" dirty="0"/>
            <a:t>7,6</a:t>
          </a:r>
        </a:p>
      </dsp:txBody>
      <dsp:txXfrm>
        <a:off x="1444886" y="410706"/>
        <a:ext cx="894453" cy="941830"/>
      </dsp:txXfrm>
    </dsp:sp>
    <dsp:sp modelId="{A8F3A201-57F4-44B5-BC3A-B05A41995A6C}">
      <dsp:nvSpPr>
        <dsp:cNvPr id="0" name=""/>
        <dsp:cNvSpPr/>
      </dsp:nvSpPr>
      <dsp:spPr>
        <a:xfrm rot="16200000">
          <a:off x="-433452" y="474154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Exportación</a:t>
          </a:r>
        </a:p>
      </dsp:txBody>
      <dsp:txXfrm>
        <a:off x="-381459" y="612445"/>
        <a:ext cx="1106938" cy="171426"/>
      </dsp:txXfrm>
    </dsp:sp>
    <dsp:sp modelId="{30E44654-00EA-4FF9-A83C-BD0D8208260D}">
      <dsp:nvSpPr>
        <dsp:cNvPr id="0" name=""/>
        <dsp:cNvSpPr/>
      </dsp:nvSpPr>
      <dsp:spPr>
        <a:xfrm rot="5400000">
          <a:off x="1974691" y="945069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Importación</a:t>
          </a:r>
        </a:p>
      </dsp:txBody>
      <dsp:txXfrm>
        <a:off x="2026685" y="979373"/>
        <a:ext cx="1106938" cy="1714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EE10-A37F-4116-A55B-3486B6F0A2CA}">
      <dsp:nvSpPr>
        <dsp:cNvPr id="0" name=""/>
        <dsp:cNvSpPr/>
      </dsp:nvSpPr>
      <dsp:spPr>
        <a:xfrm>
          <a:off x="344020" y="326614"/>
          <a:ext cx="2064123" cy="1110014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348B8-816F-4767-984D-07F2842470CC}">
      <dsp:nvSpPr>
        <dsp:cNvPr id="0" name=""/>
        <dsp:cNvSpPr/>
      </dsp:nvSpPr>
      <dsp:spPr>
        <a:xfrm>
          <a:off x="1376082" y="444343"/>
          <a:ext cx="275" cy="87455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0A97F-EA0C-4D67-BD43-F01BAACC489B}">
      <dsp:nvSpPr>
        <dsp:cNvPr id="0" name=""/>
        <dsp:cNvSpPr/>
      </dsp:nvSpPr>
      <dsp:spPr>
        <a:xfrm>
          <a:off x="412824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 </a:t>
          </a:r>
          <a:r>
            <a:rPr lang="es-ES" sz="1400" i="1" kern="1200" dirty="0"/>
            <a:t>54,0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i="1" kern="1200" dirty="0"/>
            <a:t>38,6</a:t>
          </a:r>
        </a:p>
      </dsp:txBody>
      <dsp:txXfrm>
        <a:off x="412824" y="410706"/>
        <a:ext cx="894453" cy="941830"/>
      </dsp:txXfrm>
    </dsp:sp>
    <dsp:sp modelId="{AFEC41B1-16F0-4476-B1C7-7628BFE15903}">
      <dsp:nvSpPr>
        <dsp:cNvPr id="0" name=""/>
        <dsp:cNvSpPr/>
      </dsp:nvSpPr>
      <dsp:spPr>
        <a:xfrm>
          <a:off x="1444886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</a:t>
          </a:r>
          <a:r>
            <a:rPr lang="es-ES" sz="1400" i="1" kern="1200" dirty="0"/>
            <a:t>3,2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 </a:t>
          </a:r>
          <a:r>
            <a:rPr lang="es-ES" sz="1400" b="0" i="1" kern="1200" dirty="0"/>
            <a:t>0,0</a:t>
          </a:r>
        </a:p>
      </dsp:txBody>
      <dsp:txXfrm>
        <a:off x="1444886" y="410706"/>
        <a:ext cx="894453" cy="941830"/>
      </dsp:txXfrm>
    </dsp:sp>
    <dsp:sp modelId="{A8F3A201-57F4-44B5-BC3A-B05A41995A6C}">
      <dsp:nvSpPr>
        <dsp:cNvPr id="0" name=""/>
        <dsp:cNvSpPr/>
      </dsp:nvSpPr>
      <dsp:spPr>
        <a:xfrm rot="16200000">
          <a:off x="-433452" y="474154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Exportación</a:t>
          </a:r>
        </a:p>
      </dsp:txBody>
      <dsp:txXfrm>
        <a:off x="-381459" y="612445"/>
        <a:ext cx="1106938" cy="171426"/>
      </dsp:txXfrm>
    </dsp:sp>
    <dsp:sp modelId="{30E44654-00EA-4FF9-A83C-BD0D8208260D}">
      <dsp:nvSpPr>
        <dsp:cNvPr id="0" name=""/>
        <dsp:cNvSpPr/>
      </dsp:nvSpPr>
      <dsp:spPr>
        <a:xfrm rot="5400000">
          <a:off x="1974691" y="945069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Importación</a:t>
          </a:r>
        </a:p>
      </dsp:txBody>
      <dsp:txXfrm>
        <a:off x="2026685" y="979373"/>
        <a:ext cx="1106938" cy="1714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EE10-A37F-4116-A55B-3486B6F0A2CA}">
      <dsp:nvSpPr>
        <dsp:cNvPr id="0" name=""/>
        <dsp:cNvSpPr/>
      </dsp:nvSpPr>
      <dsp:spPr>
        <a:xfrm>
          <a:off x="344020" y="326614"/>
          <a:ext cx="2064123" cy="1110014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348B8-816F-4767-984D-07F2842470CC}">
      <dsp:nvSpPr>
        <dsp:cNvPr id="0" name=""/>
        <dsp:cNvSpPr/>
      </dsp:nvSpPr>
      <dsp:spPr>
        <a:xfrm>
          <a:off x="1376082" y="444343"/>
          <a:ext cx="275" cy="87455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0A97F-EA0C-4D67-BD43-F01BAACC489B}">
      <dsp:nvSpPr>
        <dsp:cNvPr id="0" name=""/>
        <dsp:cNvSpPr/>
      </dsp:nvSpPr>
      <dsp:spPr>
        <a:xfrm>
          <a:off x="412824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 </a:t>
          </a:r>
          <a:r>
            <a:rPr lang="es-ES" sz="1400" i="1" kern="1200" dirty="0"/>
            <a:t>125,8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kern="1200" baseline="30000" dirty="0"/>
            <a:t>**</a:t>
          </a:r>
          <a:r>
            <a:rPr lang="es-ES" sz="1400" kern="1200" dirty="0"/>
            <a:t> </a:t>
          </a:r>
          <a:r>
            <a:rPr lang="es-ES" sz="1400" i="1" kern="1200" dirty="0"/>
            <a:t>8,1</a:t>
          </a:r>
        </a:p>
      </dsp:txBody>
      <dsp:txXfrm>
        <a:off x="412824" y="410706"/>
        <a:ext cx="894453" cy="941830"/>
      </dsp:txXfrm>
    </dsp:sp>
    <dsp:sp modelId="{AFEC41B1-16F0-4476-B1C7-7628BFE15903}">
      <dsp:nvSpPr>
        <dsp:cNvPr id="0" name=""/>
        <dsp:cNvSpPr/>
      </dsp:nvSpPr>
      <dsp:spPr>
        <a:xfrm>
          <a:off x="1444886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</a:t>
          </a:r>
          <a:r>
            <a:rPr lang="es-ES" sz="1400" i="1" kern="1200" dirty="0"/>
            <a:t>9,4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 </a:t>
          </a:r>
          <a:r>
            <a:rPr lang="es-ES" sz="1400" b="1" kern="1200" baseline="30000" dirty="0"/>
            <a:t>** </a:t>
          </a:r>
          <a:r>
            <a:rPr lang="es-ES" sz="1400" b="0" i="1" kern="1200" dirty="0"/>
            <a:t>2,1</a:t>
          </a:r>
        </a:p>
      </dsp:txBody>
      <dsp:txXfrm>
        <a:off x="1444886" y="410706"/>
        <a:ext cx="894453" cy="941830"/>
      </dsp:txXfrm>
    </dsp:sp>
    <dsp:sp modelId="{A8F3A201-57F4-44B5-BC3A-B05A41995A6C}">
      <dsp:nvSpPr>
        <dsp:cNvPr id="0" name=""/>
        <dsp:cNvSpPr/>
      </dsp:nvSpPr>
      <dsp:spPr>
        <a:xfrm rot="16200000">
          <a:off x="-433452" y="474154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Exportación</a:t>
          </a:r>
        </a:p>
      </dsp:txBody>
      <dsp:txXfrm>
        <a:off x="-381459" y="612445"/>
        <a:ext cx="1106938" cy="171426"/>
      </dsp:txXfrm>
    </dsp:sp>
    <dsp:sp modelId="{30E44654-00EA-4FF9-A83C-BD0D8208260D}">
      <dsp:nvSpPr>
        <dsp:cNvPr id="0" name=""/>
        <dsp:cNvSpPr/>
      </dsp:nvSpPr>
      <dsp:spPr>
        <a:xfrm rot="5400000">
          <a:off x="1974691" y="945069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Importación</a:t>
          </a:r>
        </a:p>
      </dsp:txBody>
      <dsp:txXfrm>
        <a:off x="2026685" y="979373"/>
        <a:ext cx="1106938" cy="1714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7EE10-A37F-4116-A55B-3486B6F0A2CA}">
      <dsp:nvSpPr>
        <dsp:cNvPr id="0" name=""/>
        <dsp:cNvSpPr/>
      </dsp:nvSpPr>
      <dsp:spPr>
        <a:xfrm>
          <a:off x="344020" y="326614"/>
          <a:ext cx="2064123" cy="1110014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6348B8-816F-4767-984D-07F2842470CC}">
      <dsp:nvSpPr>
        <dsp:cNvPr id="0" name=""/>
        <dsp:cNvSpPr/>
      </dsp:nvSpPr>
      <dsp:spPr>
        <a:xfrm>
          <a:off x="1376082" y="444343"/>
          <a:ext cx="275" cy="87455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10000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10A97F-EA0C-4D67-BD43-F01BAACC489B}">
      <dsp:nvSpPr>
        <dsp:cNvPr id="0" name=""/>
        <dsp:cNvSpPr/>
      </dsp:nvSpPr>
      <dsp:spPr>
        <a:xfrm>
          <a:off x="412824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 </a:t>
          </a:r>
          <a:r>
            <a:rPr lang="es-ES" sz="1400" i="1" kern="1200" dirty="0"/>
            <a:t>164,5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</a:t>
          </a:r>
          <a:r>
            <a:rPr lang="es-ES" sz="1400" kern="1200" dirty="0"/>
            <a:t> </a:t>
          </a:r>
          <a:r>
            <a:rPr lang="es-ES" sz="1400" kern="1200" baseline="30000" dirty="0"/>
            <a:t>**</a:t>
          </a:r>
          <a:r>
            <a:rPr lang="es-ES" sz="1400" kern="1200" dirty="0"/>
            <a:t> </a:t>
          </a:r>
          <a:r>
            <a:rPr lang="es-ES" sz="1400" i="1" kern="1200" dirty="0"/>
            <a:t>8,7</a:t>
          </a:r>
        </a:p>
      </dsp:txBody>
      <dsp:txXfrm>
        <a:off x="412824" y="410706"/>
        <a:ext cx="894453" cy="941830"/>
      </dsp:txXfrm>
    </dsp:sp>
    <dsp:sp modelId="{AFEC41B1-16F0-4476-B1C7-7628BFE15903}">
      <dsp:nvSpPr>
        <dsp:cNvPr id="0" name=""/>
        <dsp:cNvSpPr/>
      </dsp:nvSpPr>
      <dsp:spPr>
        <a:xfrm>
          <a:off x="1444886" y="410706"/>
          <a:ext cx="894453" cy="941830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 err="1"/>
            <a:t>GNL</a:t>
          </a:r>
          <a:r>
            <a:rPr lang="es-ES" sz="1400" kern="1200" dirty="0"/>
            <a:t> </a:t>
          </a:r>
          <a:r>
            <a:rPr lang="es-ES" sz="1400" i="1" kern="1200" dirty="0"/>
            <a:t>322,8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Ducto </a:t>
          </a:r>
          <a:r>
            <a:rPr lang="es-ES" sz="1400" b="1" kern="1200" baseline="30000" dirty="0"/>
            <a:t>** </a:t>
          </a:r>
          <a:r>
            <a:rPr lang="es-ES" sz="1400" b="0" i="1" kern="1200" dirty="0"/>
            <a:t>53,8</a:t>
          </a:r>
        </a:p>
      </dsp:txBody>
      <dsp:txXfrm>
        <a:off x="1444886" y="410706"/>
        <a:ext cx="894453" cy="941830"/>
      </dsp:txXfrm>
    </dsp:sp>
    <dsp:sp modelId="{A8F3A201-57F4-44B5-BC3A-B05A41995A6C}">
      <dsp:nvSpPr>
        <dsp:cNvPr id="0" name=""/>
        <dsp:cNvSpPr/>
      </dsp:nvSpPr>
      <dsp:spPr>
        <a:xfrm rot="16200000">
          <a:off x="-433452" y="474154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Exportación</a:t>
          </a:r>
        </a:p>
      </dsp:txBody>
      <dsp:txXfrm>
        <a:off x="-381459" y="612445"/>
        <a:ext cx="1106938" cy="171426"/>
      </dsp:txXfrm>
    </dsp:sp>
    <dsp:sp modelId="{30E44654-00EA-4FF9-A83C-BD0D8208260D}">
      <dsp:nvSpPr>
        <dsp:cNvPr id="0" name=""/>
        <dsp:cNvSpPr/>
      </dsp:nvSpPr>
      <dsp:spPr>
        <a:xfrm rot="5400000">
          <a:off x="1974691" y="945069"/>
          <a:ext cx="1210925" cy="344020"/>
        </a:xfrm>
        <a:prstGeom prst="rightArrow">
          <a:avLst>
            <a:gd name="adj1" fmla="val 49830"/>
            <a:gd name="adj2" fmla="val 6066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Importación</a:t>
          </a:r>
        </a:p>
      </dsp:txBody>
      <dsp:txXfrm>
        <a:off x="2026685" y="979373"/>
        <a:ext cx="1106938" cy="17142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DCCFD-970B-41FB-8185-C81E8E12F1A9}">
      <dsp:nvSpPr>
        <dsp:cNvPr id="0" name=""/>
        <dsp:cNvSpPr/>
      </dsp:nvSpPr>
      <dsp:spPr>
        <a:xfrm>
          <a:off x="4275550" y="2180840"/>
          <a:ext cx="3013652" cy="330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40" tIns="78740" rIns="78740" bIns="7874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100" b="1" kern="1200" dirty="0"/>
            <a:t>Sector hidrocarburos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2700" kern="1200" dirty="0"/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2700" kern="1200" dirty="0"/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2700" kern="1200" dirty="0"/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BO" sz="2700" kern="1200" dirty="0"/>
        </a:p>
      </dsp:txBody>
      <dsp:txXfrm>
        <a:off x="4422664" y="2327954"/>
        <a:ext cx="2719424" cy="3010466"/>
      </dsp:txXfrm>
    </dsp:sp>
    <dsp:sp modelId="{773BEDE5-9BC7-4417-BF00-7CD41A911B9D}">
      <dsp:nvSpPr>
        <dsp:cNvPr id="0" name=""/>
        <dsp:cNvSpPr/>
      </dsp:nvSpPr>
      <dsp:spPr>
        <a:xfrm rot="16193426">
          <a:off x="5413997" y="1816319"/>
          <a:ext cx="7290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9043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8A158C-1D46-4360-B312-44252EC59D37}">
      <dsp:nvSpPr>
        <dsp:cNvPr id="0" name=""/>
        <dsp:cNvSpPr/>
      </dsp:nvSpPr>
      <dsp:spPr>
        <a:xfrm>
          <a:off x="3701935" y="-22334"/>
          <a:ext cx="4148954" cy="14741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600" b="1" kern="1200" dirty="0"/>
            <a:t>Oferta de energía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600" b="1" kern="1200" dirty="0"/>
            <a:t>(92%)</a:t>
          </a:r>
          <a:endParaRPr lang="es-BO" sz="3200" b="1" kern="1200" dirty="0"/>
        </a:p>
      </dsp:txBody>
      <dsp:txXfrm>
        <a:off x="3773896" y="49627"/>
        <a:ext cx="4005032" cy="1330210"/>
      </dsp:txXfrm>
    </dsp:sp>
    <dsp:sp modelId="{9C7E94E6-D126-426C-881C-86711AF6C13C}">
      <dsp:nvSpPr>
        <dsp:cNvPr id="0" name=""/>
        <dsp:cNvSpPr/>
      </dsp:nvSpPr>
      <dsp:spPr>
        <a:xfrm rot="20932355">
          <a:off x="7274965" y="3390651"/>
          <a:ext cx="151467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14673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E6F979-D02D-4A7B-B134-07E2F9E99B1C}">
      <dsp:nvSpPr>
        <dsp:cNvPr id="0" name=""/>
        <dsp:cNvSpPr/>
      </dsp:nvSpPr>
      <dsp:spPr>
        <a:xfrm>
          <a:off x="8775401" y="1907190"/>
          <a:ext cx="3278053" cy="20298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4000" b="1" kern="1200" dirty="0"/>
            <a:t>Genera divisas</a:t>
          </a:r>
          <a:endParaRPr lang="es-BO" sz="4400" b="1" kern="1200" dirty="0"/>
        </a:p>
      </dsp:txBody>
      <dsp:txXfrm>
        <a:off x="8874490" y="2006279"/>
        <a:ext cx="3079875" cy="1831667"/>
      </dsp:txXfrm>
    </dsp:sp>
    <dsp:sp modelId="{DFFDE16E-7F62-4808-8EC7-DB497203D974}">
      <dsp:nvSpPr>
        <dsp:cNvPr id="0" name=""/>
        <dsp:cNvSpPr/>
      </dsp:nvSpPr>
      <dsp:spPr>
        <a:xfrm rot="11345262">
          <a:off x="2957409" y="3487409"/>
          <a:ext cx="13264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26465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257AD-7380-4E57-9ED9-1B9D949CF964}">
      <dsp:nvSpPr>
        <dsp:cNvPr id="0" name=""/>
        <dsp:cNvSpPr/>
      </dsp:nvSpPr>
      <dsp:spPr>
        <a:xfrm>
          <a:off x="0" y="2189018"/>
          <a:ext cx="2965734" cy="19128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4000" b="1" kern="1200" dirty="0"/>
            <a:t>Genera ingresos fiscales</a:t>
          </a:r>
        </a:p>
      </dsp:txBody>
      <dsp:txXfrm>
        <a:off x="93380" y="2282398"/>
        <a:ext cx="2778974" cy="17261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D13B3-C170-4FAF-B5C5-FB36E9D7D112}">
      <dsp:nvSpPr>
        <dsp:cNvPr id="0" name=""/>
        <dsp:cNvSpPr/>
      </dsp:nvSpPr>
      <dsp:spPr>
        <a:xfrm>
          <a:off x="4930037" y="2116183"/>
          <a:ext cx="2339245" cy="1989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800" b="1" kern="1200" dirty="0"/>
            <a:t>Después del auge de los precios del GN</a:t>
          </a:r>
        </a:p>
      </dsp:txBody>
      <dsp:txXfrm>
        <a:off x="5027157" y="2213303"/>
        <a:ext cx="2145005" cy="1795274"/>
      </dsp:txXfrm>
    </dsp:sp>
    <dsp:sp modelId="{E34BDC40-650D-428F-8162-0C1651F7DF15}">
      <dsp:nvSpPr>
        <dsp:cNvPr id="0" name=""/>
        <dsp:cNvSpPr/>
      </dsp:nvSpPr>
      <dsp:spPr>
        <a:xfrm rot="16121047">
          <a:off x="5557157" y="1608331"/>
          <a:ext cx="10159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15972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5E391-0DFA-4FC0-91EF-7B040A5693E9}">
      <dsp:nvSpPr>
        <dsp:cNvPr id="0" name=""/>
        <dsp:cNvSpPr/>
      </dsp:nvSpPr>
      <dsp:spPr>
        <a:xfrm>
          <a:off x="3724892" y="-20667"/>
          <a:ext cx="4631419" cy="11211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kern="1200" dirty="0"/>
            <a:t>-</a:t>
          </a:r>
          <a:r>
            <a:rPr lang="es-BO" sz="3200" b="1" kern="1200" dirty="0"/>
            <a:t>Déficit Diésel y Gasolina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dirty="0"/>
            <a:t>-Importación creciente</a:t>
          </a:r>
        </a:p>
      </dsp:txBody>
      <dsp:txXfrm>
        <a:off x="3779622" y="34063"/>
        <a:ext cx="4521959" cy="1011685"/>
      </dsp:txXfrm>
    </dsp:sp>
    <dsp:sp modelId="{38373308-CE08-4BC3-BFFC-1D94F3880C92}">
      <dsp:nvSpPr>
        <dsp:cNvPr id="0" name=""/>
        <dsp:cNvSpPr/>
      </dsp:nvSpPr>
      <dsp:spPr>
        <a:xfrm rot="150696">
          <a:off x="7268442" y="3200585"/>
          <a:ext cx="17498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9833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B95A28-BCCB-4495-9E57-E4A2701A92A3}">
      <dsp:nvSpPr>
        <dsp:cNvPr id="0" name=""/>
        <dsp:cNvSpPr/>
      </dsp:nvSpPr>
      <dsp:spPr>
        <a:xfrm>
          <a:off x="9017435" y="2217883"/>
          <a:ext cx="2745461" cy="21625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400" b="1" kern="1200" dirty="0"/>
            <a:t>Déficit Balanza Comerci</a:t>
          </a:r>
          <a:r>
            <a:rPr lang="es-BO" sz="3400" kern="1200" dirty="0"/>
            <a:t>al</a:t>
          </a:r>
        </a:p>
      </dsp:txBody>
      <dsp:txXfrm>
        <a:off x="9123000" y="2323448"/>
        <a:ext cx="2534331" cy="1951380"/>
      </dsp:txXfrm>
    </dsp:sp>
    <dsp:sp modelId="{4BC6A10A-CFB1-48F0-B545-355E2948B0D8}">
      <dsp:nvSpPr>
        <dsp:cNvPr id="0" name=""/>
        <dsp:cNvSpPr/>
      </dsp:nvSpPr>
      <dsp:spPr>
        <a:xfrm rot="10607060">
          <a:off x="2924778" y="3232940"/>
          <a:ext cx="200683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06839" y="0"/>
              </a:lnTo>
            </a:path>
          </a:pathLst>
        </a:custGeom>
        <a:noFill/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6E3BF-BE32-4722-90EE-CED57CE3E6D0}">
      <dsp:nvSpPr>
        <dsp:cNvPr id="0" name=""/>
        <dsp:cNvSpPr/>
      </dsp:nvSpPr>
      <dsp:spPr>
        <a:xfrm>
          <a:off x="0" y="2169385"/>
          <a:ext cx="2926358" cy="24040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400" b="1" kern="1200" dirty="0"/>
            <a:t>Déficit Fiscal</a:t>
          </a:r>
        </a:p>
      </dsp:txBody>
      <dsp:txXfrm>
        <a:off x="117358" y="2286743"/>
        <a:ext cx="2691642" cy="216937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30AD8-EE5C-4363-9A9D-F4DB9CCF9DBB}">
      <dsp:nvSpPr>
        <dsp:cNvPr id="0" name=""/>
        <dsp:cNvSpPr/>
      </dsp:nvSpPr>
      <dsp:spPr>
        <a:xfrm>
          <a:off x="0" y="522101"/>
          <a:ext cx="11884197" cy="519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2346" tIns="624840" rIns="922346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3000" kern="1200" dirty="0"/>
        </a:p>
      </dsp:txBody>
      <dsp:txXfrm>
        <a:off x="0" y="522101"/>
        <a:ext cx="11884197" cy="5197500"/>
      </dsp:txXfrm>
    </dsp:sp>
    <dsp:sp modelId="{D1C862EB-17C1-45F9-B8DD-6DBC46FE012F}">
      <dsp:nvSpPr>
        <dsp:cNvPr id="0" name=""/>
        <dsp:cNvSpPr/>
      </dsp:nvSpPr>
      <dsp:spPr>
        <a:xfrm>
          <a:off x="594209" y="39650"/>
          <a:ext cx="8318937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436" tIns="0" rIns="31443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3000" kern="1200" dirty="0"/>
            <a:t>GAS NATURAL [TCF]</a:t>
          </a:r>
          <a:endParaRPr lang="es-ES" sz="3000" kern="1200" dirty="0"/>
        </a:p>
      </dsp:txBody>
      <dsp:txXfrm>
        <a:off x="637440" y="82881"/>
        <a:ext cx="8232475" cy="79913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30AD8-EE5C-4363-9A9D-F4DB9CCF9DBB}">
      <dsp:nvSpPr>
        <dsp:cNvPr id="0" name=""/>
        <dsp:cNvSpPr/>
      </dsp:nvSpPr>
      <dsp:spPr>
        <a:xfrm>
          <a:off x="0" y="385372"/>
          <a:ext cx="11574060" cy="581306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276" tIns="395732" rIns="898276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900" kern="1200" dirty="0"/>
        </a:p>
      </dsp:txBody>
      <dsp:txXfrm>
        <a:off x="0" y="385372"/>
        <a:ext cx="11574060" cy="5813065"/>
      </dsp:txXfrm>
    </dsp:sp>
    <dsp:sp modelId="{D1C862EB-17C1-45F9-B8DD-6DBC46FE012F}">
      <dsp:nvSpPr>
        <dsp:cNvPr id="0" name=""/>
        <dsp:cNvSpPr/>
      </dsp:nvSpPr>
      <dsp:spPr>
        <a:xfrm>
          <a:off x="49374" y="440050"/>
          <a:ext cx="8101842" cy="76752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230" tIns="0" rIns="30623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OPERADOR  EN LA PRODUCCIÓN DE GAS NATURAL [MMm3D]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841" y="477517"/>
        <a:ext cx="8026908" cy="69258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30AD8-EE5C-4363-9A9D-F4DB9CCF9DBB}">
      <dsp:nvSpPr>
        <dsp:cNvPr id="0" name=""/>
        <dsp:cNvSpPr/>
      </dsp:nvSpPr>
      <dsp:spPr>
        <a:xfrm>
          <a:off x="0" y="302450"/>
          <a:ext cx="11574060" cy="47510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276" tIns="291592" rIns="89827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</dsp:txBody>
      <dsp:txXfrm>
        <a:off x="0" y="302450"/>
        <a:ext cx="11574060" cy="4751063"/>
      </dsp:txXfrm>
    </dsp:sp>
    <dsp:sp modelId="{D1C862EB-17C1-45F9-B8DD-6DBC46FE012F}">
      <dsp:nvSpPr>
        <dsp:cNvPr id="0" name=""/>
        <dsp:cNvSpPr/>
      </dsp:nvSpPr>
      <dsp:spPr>
        <a:xfrm>
          <a:off x="578703" y="7250"/>
          <a:ext cx="8101842" cy="59040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230" tIns="0" rIns="30623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OPERADOR  EN LA PRODUCCIÓN DE GAS NATURAL 2019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7524" y="36071"/>
        <a:ext cx="8044200" cy="53275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30AD8-EE5C-4363-9A9D-F4DB9CCF9DBB}">
      <dsp:nvSpPr>
        <dsp:cNvPr id="0" name=""/>
        <dsp:cNvSpPr/>
      </dsp:nvSpPr>
      <dsp:spPr>
        <a:xfrm>
          <a:off x="0" y="431720"/>
          <a:ext cx="11574060" cy="55894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276" tIns="374904" rIns="89827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</dsp:txBody>
      <dsp:txXfrm>
        <a:off x="0" y="431720"/>
        <a:ext cx="11574060" cy="5589486"/>
      </dsp:txXfrm>
    </dsp:sp>
    <dsp:sp modelId="{D1C862EB-17C1-45F9-B8DD-6DBC46FE012F}">
      <dsp:nvSpPr>
        <dsp:cNvPr id="0" name=""/>
        <dsp:cNvSpPr/>
      </dsp:nvSpPr>
      <dsp:spPr>
        <a:xfrm>
          <a:off x="373986" y="0"/>
          <a:ext cx="8101842" cy="73800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230" tIns="0" rIns="30623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EMPRESA OPERADORA - YPFB CORPORACION EN LA PRODUCCIÓN DE LIQUIDOS[MBPD]</a:t>
          </a:r>
          <a:endParaRPr lang="es-E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0012" y="36026"/>
        <a:ext cx="8029790" cy="66594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30AD8-EE5C-4363-9A9D-F4DB9CCF9DBB}">
      <dsp:nvSpPr>
        <dsp:cNvPr id="0" name=""/>
        <dsp:cNvSpPr/>
      </dsp:nvSpPr>
      <dsp:spPr>
        <a:xfrm>
          <a:off x="0" y="352410"/>
          <a:ext cx="11574060" cy="45135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8276" tIns="291592" rIns="898276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</dsp:txBody>
      <dsp:txXfrm>
        <a:off x="0" y="352410"/>
        <a:ext cx="11574060" cy="4513509"/>
      </dsp:txXfrm>
    </dsp:sp>
    <dsp:sp modelId="{D1C862EB-17C1-45F9-B8DD-6DBC46FE012F}">
      <dsp:nvSpPr>
        <dsp:cNvPr id="0" name=""/>
        <dsp:cNvSpPr/>
      </dsp:nvSpPr>
      <dsp:spPr>
        <a:xfrm>
          <a:off x="578703" y="71970"/>
          <a:ext cx="8101842" cy="56088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230" tIns="0" rIns="30623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POR TIPO DE EMPRESA OPERADORA - YPFB CORPORACION EN LA PRODUCCIÓN DE LIQUIDOS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6083" y="99350"/>
        <a:ext cx="8047082" cy="50612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30AD8-EE5C-4363-9A9D-F4DB9CCF9DBB}">
      <dsp:nvSpPr>
        <dsp:cNvPr id="0" name=""/>
        <dsp:cNvSpPr/>
      </dsp:nvSpPr>
      <dsp:spPr>
        <a:xfrm>
          <a:off x="0" y="302450"/>
          <a:ext cx="12192000" cy="47510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6235" tIns="291592" rIns="94623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400" kern="1200" dirty="0"/>
        </a:p>
      </dsp:txBody>
      <dsp:txXfrm>
        <a:off x="0" y="302450"/>
        <a:ext cx="12192000" cy="4751063"/>
      </dsp:txXfrm>
    </dsp:sp>
    <dsp:sp modelId="{D1C862EB-17C1-45F9-B8DD-6DBC46FE012F}">
      <dsp:nvSpPr>
        <dsp:cNvPr id="0" name=""/>
        <dsp:cNvSpPr/>
      </dsp:nvSpPr>
      <dsp:spPr>
        <a:xfrm>
          <a:off x="609600" y="7250"/>
          <a:ext cx="8534400" cy="590400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US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PARTICIPACIÓN YPFB CORPORACION (SUBSIDIARIAS) EN CONTRATOS CON EMPRESAS PRIVADAS (MEGACAMPOS)</a:t>
          </a:r>
          <a:endParaRPr lang="es-ES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8421" y="36071"/>
        <a:ext cx="8476758" cy="53275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D6E22-5EFB-422A-9C1D-88549AA1C47F}">
      <dsp:nvSpPr>
        <dsp:cNvPr id="0" name=""/>
        <dsp:cNvSpPr/>
      </dsp:nvSpPr>
      <dsp:spPr>
        <a:xfrm>
          <a:off x="4155" y="195"/>
          <a:ext cx="11554751" cy="5931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Compromisos de Inversión adicionales viabilizados en el marco de la Ley 767</a:t>
          </a:r>
        </a:p>
      </dsp:txBody>
      <dsp:txXfrm>
        <a:off x="21527" y="17567"/>
        <a:ext cx="11520007" cy="558388"/>
      </dsp:txXfrm>
    </dsp:sp>
    <dsp:sp modelId="{C60A600D-272F-402F-8959-FB482F2734AA}">
      <dsp:nvSpPr>
        <dsp:cNvPr id="0" name=""/>
        <dsp:cNvSpPr/>
      </dsp:nvSpPr>
      <dsp:spPr>
        <a:xfrm>
          <a:off x="4155" y="857968"/>
          <a:ext cx="3647333" cy="59313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Total Comprometido</a:t>
          </a:r>
        </a:p>
      </dsp:txBody>
      <dsp:txXfrm>
        <a:off x="21527" y="875340"/>
        <a:ext cx="3612589" cy="558388"/>
      </dsp:txXfrm>
    </dsp:sp>
    <dsp:sp modelId="{FB0DD9D4-93BA-47DB-8518-5C1437D4FC50}">
      <dsp:nvSpPr>
        <dsp:cNvPr id="0" name=""/>
        <dsp:cNvSpPr/>
      </dsp:nvSpPr>
      <dsp:spPr>
        <a:xfrm>
          <a:off x="3957864" y="857968"/>
          <a:ext cx="3647333" cy="59313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189 Proyectos</a:t>
          </a:r>
        </a:p>
      </dsp:txBody>
      <dsp:txXfrm>
        <a:off x="3975236" y="875340"/>
        <a:ext cx="3612589" cy="558388"/>
      </dsp:txXfrm>
    </dsp:sp>
    <dsp:sp modelId="{7254F0CF-DEAD-4FF6-BE93-085C589E40EC}">
      <dsp:nvSpPr>
        <dsp:cNvPr id="0" name=""/>
        <dsp:cNvSpPr/>
      </dsp:nvSpPr>
      <dsp:spPr>
        <a:xfrm>
          <a:off x="7911573" y="857968"/>
          <a:ext cx="3647333" cy="59313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 err="1"/>
            <a:t>MMUSD</a:t>
          </a:r>
          <a:r>
            <a:rPr lang="es-ES" sz="2500" b="1" kern="1200" dirty="0"/>
            <a:t> 3.777,43</a:t>
          </a:r>
        </a:p>
      </dsp:txBody>
      <dsp:txXfrm>
        <a:off x="7928945" y="875340"/>
        <a:ext cx="3612589" cy="55838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B0CD23-6911-402D-AE70-D9FF908C77E3}">
      <dsp:nvSpPr>
        <dsp:cNvPr id="0" name=""/>
        <dsp:cNvSpPr/>
      </dsp:nvSpPr>
      <dsp:spPr>
        <a:xfrm>
          <a:off x="0" y="0"/>
          <a:ext cx="6768752" cy="3600400"/>
        </a:xfrm>
        <a:prstGeom prst="swooshArrow">
          <a:avLst>
            <a:gd name="adj1" fmla="val 25000"/>
            <a:gd name="adj2" fmla="val 25000"/>
          </a:avLst>
        </a:prstGeom>
        <a:solidFill>
          <a:srgbClr val="D0D8E8">
            <a:alpha val="50196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3DD80-0EAD-4C5E-91AA-362A2737BF5E}">
      <dsp:nvSpPr>
        <dsp:cNvPr id="0" name=""/>
        <dsp:cNvSpPr/>
      </dsp:nvSpPr>
      <dsp:spPr>
        <a:xfrm>
          <a:off x="1843404" y="1962218"/>
          <a:ext cx="201622" cy="201622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FBCB28-5CE5-42F1-9CAE-41C5972862C2}">
      <dsp:nvSpPr>
        <dsp:cNvPr id="0" name=""/>
        <dsp:cNvSpPr/>
      </dsp:nvSpPr>
      <dsp:spPr>
        <a:xfrm>
          <a:off x="605353" y="2637713"/>
          <a:ext cx="2837986" cy="5763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36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4000" b="1" kern="1200" dirty="0">
              <a:solidFill>
                <a:srgbClr val="FFFF00"/>
              </a:solidFill>
            </a:rPr>
            <a:t>18.319 BPD</a:t>
          </a:r>
        </a:p>
      </dsp:txBody>
      <dsp:txXfrm>
        <a:off x="605353" y="2637713"/>
        <a:ext cx="2837986" cy="576391"/>
      </dsp:txXfrm>
    </dsp:sp>
    <dsp:sp modelId="{FEDFDD9A-D88B-425A-B423-CD460718DF7C}">
      <dsp:nvSpPr>
        <dsp:cNvPr id="0" name=""/>
        <dsp:cNvSpPr/>
      </dsp:nvSpPr>
      <dsp:spPr>
        <a:xfrm>
          <a:off x="3701211" y="1044116"/>
          <a:ext cx="345638" cy="345638"/>
        </a:xfrm>
        <a:prstGeom prst="ellipse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13C3EC0-AF3C-44D6-A367-B01792710B24}">
      <dsp:nvSpPr>
        <dsp:cNvPr id="0" name=""/>
        <dsp:cNvSpPr/>
      </dsp:nvSpPr>
      <dsp:spPr>
        <a:xfrm>
          <a:off x="3525687" y="1789872"/>
          <a:ext cx="2706538" cy="1802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47" tIns="0" rIns="0" bIns="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4000" b="1" kern="1200" dirty="0">
              <a:solidFill>
                <a:srgbClr val="FFFF00"/>
              </a:solidFill>
            </a:rPr>
            <a:t>24.055 BPD</a:t>
          </a:r>
        </a:p>
      </dsp:txBody>
      <dsp:txXfrm>
        <a:off x="3525687" y="1789872"/>
        <a:ext cx="2706538" cy="180280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B0CD23-6911-402D-AE70-D9FF908C77E3}">
      <dsp:nvSpPr>
        <dsp:cNvPr id="0" name=""/>
        <dsp:cNvSpPr/>
      </dsp:nvSpPr>
      <dsp:spPr>
        <a:xfrm>
          <a:off x="-219254" y="0"/>
          <a:ext cx="6960401" cy="3367354"/>
        </a:xfrm>
        <a:prstGeom prst="swooshArrow">
          <a:avLst>
            <a:gd name="adj1" fmla="val 25000"/>
            <a:gd name="adj2" fmla="val 25000"/>
          </a:avLst>
        </a:prstGeom>
        <a:solidFill>
          <a:srgbClr val="D0D8E8">
            <a:alpha val="50196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626FC-3439-4B5C-8A20-6E0E826AD575}">
      <dsp:nvSpPr>
        <dsp:cNvPr id="0" name=""/>
        <dsp:cNvSpPr/>
      </dsp:nvSpPr>
      <dsp:spPr>
        <a:xfrm>
          <a:off x="1214122" y="2112849"/>
          <a:ext cx="140081" cy="140081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CA6C547-4200-44C7-873F-5508D858CB46}">
      <dsp:nvSpPr>
        <dsp:cNvPr id="0" name=""/>
        <dsp:cNvSpPr/>
      </dsp:nvSpPr>
      <dsp:spPr>
        <a:xfrm>
          <a:off x="883998" y="2244905"/>
          <a:ext cx="2069042" cy="973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27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2500" b="1" kern="1200" baseline="0" dirty="0">
              <a:solidFill>
                <a:srgbClr val="FFFF00"/>
              </a:solidFill>
            </a:rPr>
            <a:t>25.200 BPD</a:t>
          </a:r>
        </a:p>
      </dsp:txBody>
      <dsp:txXfrm>
        <a:off x="883998" y="2244905"/>
        <a:ext cx="2069042" cy="973165"/>
      </dsp:txXfrm>
    </dsp:sp>
    <dsp:sp modelId="{0C568A7C-9529-45F9-A2DC-EEEA320DC573}">
      <dsp:nvSpPr>
        <dsp:cNvPr id="0" name=""/>
        <dsp:cNvSpPr/>
      </dsp:nvSpPr>
      <dsp:spPr>
        <a:xfrm>
          <a:off x="2487801" y="1408900"/>
          <a:ext cx="253225" cy="253225"/>
        </a:xfrm>
        <a:prstGeom prst="ellipse">
          <a:avLst/>
        </a:prstGeom>
        <a:solidFill>
          <a:schemeClr val="accent1">
            <a:shade val="80000"/>
            <a:hueOff val="135632"/>
            <a:satOff val="2588"/>
            <a:lumOff val="114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9FFCCD-7C5F-475A-9459-9717EAB44B43}">
      <dsp:nvSpPr>
        <dsp:cNvPr id="0" name=""/>
        <dsp:cNvSpPr/>
      </dsp:nvSpPr>
      <dsp:spPr>
        <a:xfrm>
          <a:off x="2363417" y="1535513"/>
          <a:ext cx="1980792" cy="1831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179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200" b="1" kern="1200" baseline="0" dirty="0">
              <a:solidFill>
                <a:srgbClr val="FFFF00"/>
              </a:solidFill>
            </a:rPr>
            <a:t>27.250 BPD</a:t>
          </a:r>
        </a:p>
      </dsp:txBody>
      <dsp:txXfrm>
        <a:off x="2363417" y="1535513"/>
        <a:ext cx="1980792" cy="1831840"/>
      </dsp:txXfrm>
    </dsp:sp>
    <dsp:sp modelId="{B3C62418-BD02-4A7A-9C5A-814AD0365B1C}">
      <dsp:nvSpPr>
        <dsp:cNvPr id="0" name=""/>
        <dsp:cNvSpPr/>
      </dsp:nvSpPr>
      <dsp:spPr>
        <a:xfrm>
          <a:off x="3974825" y="851940"/>
          <a:ext cx="350204" cy="350204"/>
        </a:xfrm>
        <a:prstGeom prst="ellipse">
          <a:avLst/>
        </a:prstGeom>
        <a:solidFill>
          <a:schemeClr val="accent1">
            <a:shade val="80000"/>
            <a:hueOff val="271263"/>
            <a:satOff val="5175"/>
            <a:lumOff val="228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8817762-E515-4721-8BAE-BD9DAC433FCA}">
      <dsp:nvSpPr>
        <dsp:cNvPr id="0" name=""/>
        <dsp:cNvSpPr/>
      </dsp:nvSpPr>
      <dsp:spPr>
        <a:xfrm>
          <a:off x="3142979" y="1027042"/>
          <a:ext cx="3306959" cy="2340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566" tIns="0" rIns="0" bIns="0" numCol="1" spcCol="1270" anchor="t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BO" sz="3800" b="1" kern="1200" baseline="0" dirty="0">
              <a:solidFill>
                <a:srgbClr val="FFFF00"/>
              </a:solidFill>
            </a:rPr>
            <a:t>40.000 BPD</a:t>
          </a:r>
        </a:p>
      </dsp:txBody>
      <dsp:txXfrm>
        <a:off x="3142979" y="1027042"/>
        <a:ext cx="3306959" cy="2340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#2">
  <dgm:title val=""/>
  <dgm:desc val=""/>
  <dgm:catLst>
    <dgm:cat type="process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EE5EE927-2F01-C643-9FC8-2D22B30C746A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54ADAE06-C4B5-774F-A5C4-609E46048DFF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53BBB745-E1D2-FF4E-A1BA-E45DACECBC66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D88F8D81-069E-404B-BCAF-64703E4EA9D6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7965C8C2-8BA4-5946-BA83-F10A11093B7D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820ED543-C27C-D749-A678-8D29BD01145D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E59CDC49-11E2-684F-ACA8-FCD5EAC2E42C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D153247F-6E07-C24E-B3C4-9C49C20A758A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0.04352</cdr:x>
      <cdr:y>0.03633</cdr:y>
    </cdr:from>
    <cdr:to>
      <cdr:x>0.14576</cdr:x>
      <cdr:y>0.10998</cdr:y>
    </cdr:to>
    <cdr:sp macro="" textlink="">
      <cdr:nvSpPr>
        <cdr:cNvPr id="2" name="CuadroTexto 2"/>
        <cdr:cNvSpPr txBox="1"/>
      </cdr:nvSpPr>
      <cdr:spPr>
        <a:xfrm xmlns:a="http://schemas.openxmlformats.org/drawingml/2006/main">
          <a:off x="476866" y="171185"/>
          <a:ext cx="1120173" cy="3469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400" dirty="0"/>
            <a:t>$us/</a:t>
          </a:r>
          <a:r>
            <a:rPr lang="es-ES" sz="1400" dirty="0" err="1"/>
            <a:t>MMbtu</a:t>
          </a:r>
          <a:endParaRPr lang="es-ES" sz="14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0.3512</cdr:x>
      <cdr:y>0.02001</cdr:y>
    </cdr:from>
    <cdr:to>
      <cdr:x>0.835</cdr:x>
      <cdr:y>0.11471</cdr:y>
    </cdr:to>
    <cdr:sp macro="" textlink="">
      <cdr:nvSpPr>
        <cdr:cNvPr id="2" name="3 Rectángulo"/>
        <cdr:cNvSpPr/>
      </cdr:nvSpPr>
      <cdr:spPr>
        <a:xfrm xmlns:a="http://schemas.openxmlformats.org/drawingml/2006/main">
          <a:off x="3873683" y="104775"/>
          <a:ext cx="5336290" cy="495959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800" b="1" baseline="0" dirty="0">
              <a:solidFill>
                <a:schemeClr val="bg1"/>
              </a:solidFill>
            </a:rPr>
            <a:t> TOTAL PERIODO: </a:t>
          </a:r>
          <a:r>
            <a:rPr lang="es-ES" sz="2800" b="1" dirty="0">
              <a:solidFill>
                <a:schemeClr val="bg1"/>
              </a:solidFill>
            </a:rPr>
            <a:t>6.181 MM$US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AA5FB83C-5D33-DE47-B3B1-55E240A4D1A1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3E757C92-3CF1-7F4B-8CD5-74921B33A747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816DFB2E-AE09-0847-8384-B3069786B4D6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51FD6EEB-1934-2D4E-928D-74CFEFBDEA91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0.41287</cdr:x>
      <cdr:y>0.23323</cdr:y>
    </cdr:from>
    <cdr:to>
      <cdr:x>0.48696</cdr:x>
      <cdr:y>0.29573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4941454" y="1148606"/>
          <a:ext cx="886691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BO" sz="1100" b="1" dirty="0">
              <a:solidFill>
                <a:schemeClr val="bg1"/>
              </a:solidFill>
            </a:rPr>
            <a:t>Incremento</a:t>
          </a:r>
        </a:p>
      </cdr:txBody>
    </cdr:sp>
  </cdr:relSizeAnchor>
  <cdr:relSizeAnchor xmlns:cdr="http://schemas.openxmlformats.org/drawingml/2006/chartDrawing">
    <cdr:from>
      <cdr:x>0.87437</cdr:x>
      <cdr:y>0.39461</cdr:y>
    </cdr:from>
    <cdr:to>
      <cdr:x>0.9554</cdr:x>
      <cdr:y>0.48183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10464800" y="1943336"/>
          <a:ext cx="969818" cy="429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BO" sz="1200" b="1" dirty="0">
              <a:solidFill>
                <a:schemeClr val="bg1"/>
              </a:solidFill>
            </a:rPr>
            <a:t>Remanentes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D47C897B-4ADC-7342-9545-0AF46C12F811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1C6DC0F7-C393-374C-AC79-0BB332F425F0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A730DAE3-DE9F-024F-8236-51A0002DDAA6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0.04352</cdr:x>
      <cdr:y>0.03633</cdr:y>
    </cdr:from>
    <cdr:to>
      <cdr:x>0.14576</cdr:x>
      <cdr:y>0.10998</cdr:y>
    </cdr:to>
    <cdr:sp macro="" textlink="">
      <cdr:nvSpPr>
        <cdr:cNvPr id="2" name="CuadroTexto 2"/>
        <cdr:cNvSpPr txBox="1"/>
      </cdr:nvSpPr>
      <cdr:spPr>
        <a:xfrm xmlns:a="http://schemas.openxmlformats.org/drawingml/2006/main">
          <a:off x="476866" y="171185"/>
          <a:ext cx="1120173" cy="3469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400" dirty="0"/>
            <a:t>$us/</a:t>
          </a:r>
          <a:r>
            <a:rPr lang="es-ES" sz="1400" dirty="0" err="1"/>
            <a:t>MMbtu</a:t>
          </a:r>
          <a:endParaRPr lang="es-ES" sz="1400" dirty="0"/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18A786C8-D03B-7B4F-832F-A348118C6219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0.05185</cdr:x>
      <cdr:y>0.65003</cdr:y>
    </cdr:from>
    <cdr:to>
      <cdr:x>0.09608</cdr:x>
      <cdr:y>0.69555</cdr:y>
    </cdr:to>
    <cdr:sp macro="" textlink="">
      <cdr:nvSpPr>
        <cdr:cNvPr id="5" name="1 CuadroTexto"/>
        <cdr:cNvSpPr txBox="1"/>
      </cdr:nvSpPr>
      <cdr:spPr>
        <a:xfrm xmlns:a="http://schemas.openxmlformats.org/drawingml/2006/main">
          <a:off x="545560" y="3399132"/>
          <a:ext cx="465452" cy="238057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5,68</a:t>
          </a:r>
          <a:r>
            <a:rPr lang="es-BO" sz="1100" baseline="0"/>
            <a:t> $</a:t>
          </a:r>
          <a:endParaRPr lang="es-BO" sz="1100"/>
        </a:p>
      </cdr:txBody>
    </cdr:sp>
  </cdr:relSizeAnchor>
  <cdr:relSizeAnchor xmlns:cdr="http://schemas.openxmlformats.org/drawingml/2006/chartDrawing">
    <cdr:from>
      <cdr:x>0.13207</cdr:x>
      <cdr:y>0.6073</cdr:y>
    </cdr:from>
    <cdr:to>
      <cdr:x>0.17312</cdr:x>
      <cdr:y>0.64861</cdr:y>
    </cdr:to>
    <cdr:sp macro="" textlink="">
      <cdr:nvSpPr>
        <cdr:cNvPr id="6" name="1 CuadroTexto"/>
        <cdr:cNvSpPr txBox="1"/>
      </cdr:nvSpPr>
      <cdr:spPr>
        <a:xfrm xmlns:a="http://schemas.openxmlformats.org/drawingml/2006/main">
          <a:off x="1389682" y="3175715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5,50 $</a:t>
          </a:r>
        </a:p>
      </cdr:txBody>
    </cdr:sp>
  </cdr:relSizeAnchor>
  <cdr:relSizeAnchor xmlns:cdr="http://schemas.openxmlformats.org/drawingml/2006/chartDrawing">
    <cdr:from>
      <cdr:x>0.28801</cdr:x>
      <cdr:y>0.72398</cdr:y>
    </cdr:from>
    <cdr:to>
      <cdr:x>0.32906</cdr:x>
      <cdr:y>0.76528</cdr:y>
    </cdr:to>
    <cdr:sp macro="" textlink="">
      <cdr:nvSpPr>
        <cdr:cNvPr id="7" name="1 CuadroTexto"/>
        <cdr:cNvSpPr txBox="1"/>
      </cdr:nvSpPr>
      <cdr:spPr>
        <a:xfrm xmlns:a="http://schemas.openxmlformats.org/drawingml/2006/main">
          <a:off x="3030553" y="3785833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5,49 $</a:t>
          </a:r>
        </a:p>
      </cdr:txBody>
    </cdr:sp>
  </cdr:relSizeAnchor>
  <cdr:relSizeAnchor xmlns:cdr="http://schemas.openxmlformats.org/drawingml/2006/chartDrawing">
    <cdr:from>
      <cdr:x>0.20915</cdr:x>
      <cdr:y>0.68439</cdr:y>
    </cdr:from>
    <cdr:to>
      <cdr:x>0.25021</cdr:x>
      <cdr:y>0.7257</cdr:y>
    </cdr:to>
    <cdr:sp macro="" textlink="">
      <cdr:nvSpPr>
        <cdr:cNvPr id="8" name="1 CuadroTexto"/>
        <cdr:cNvSpPr txBox="1"/>
      </cdr:nvSpPr>
      <cdr:spPr>
        <a:xfrm xmlns:a="http://schemas.openxmlformats.org/drawingml/2006/main">
          <a:off x="2200795" y="3578829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5,64 $</a:t>
          </a:r>
        </a:p>
      </cdr:txBody>
    </cdr:sp>
  </cdr:relSizeAnchor>
  <cdr:relSizeAnchor xmlns:cdr="http://schemas.openxmlformats.org/drawingml/2006/chartDrawing">
    <cdr:from>
      <cdr:x>0.60078</cdr:x>
      <cdr:y>0.74481</cdr:y>
    </cdr:from>
    <cdr:to>
      <cdr:x>0.64183</cdr:x>
      <cdr:y>0.78612</cdr:y>
    </cdr:to>
    <cdr:sp macro="" textlink="">
      <cdr:nvSpPr>
        <cdr:cNvPr id="9" name="1 CuadroTexto"/>
        <cdr:cNvSpPr txBox="1"/>
      </cdr:nvSpPr>
      <cdr:spPr>
        <a:xfrm xmlns:a="http://schemas.openxmlformats.org/drawingml/2006/main">
          <a:off x="6321621" y="3894781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5,52 $</a:t>
          </a:r>
        </a:p>
      </cdr:txBody>
    </cdr:sp>
  </cdr:relSizeAnchor>
  <cdr:relSizeAnchor xmlns:cdr="http://schemas.openxmlformats.org/drawingml/2006/chartDrawing">
    <cdr:from>
      <cdr:x>0.52281</cdr:x>
      <cdr:y>0.73856</cdr:y>
    </cdr:from>
    <cdr:to>
      <cdr:x>0.56386</cdr:x>
      <cdr:y>0.77987</cdr:y>
    </cdr:to>
    <cdr:sp macro="" textlink="">
      <cdr:nvSpPr>
        <cdr:cNvPr id="10" name="1 CuadroTexto"/>
        <cdr:cNvSpPr txBox="1"/>
      </cdr:nvSpPr>
      <cdr:spPr>
        <a:xfrm xmlns:a="http://schemas.openxmlformats.org/drawingml/2006/main">
          <a:off x="5501186" y="3862098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5,52 $</a:t>
          </a:r>
        </a:p>
      </cdr:txBody>
    </cdr:sp>
  </cdr:relSizeAnchor>
  <cdr:relSizeAnchor xmlns:cdr="http://schemas.openxmlformats.org/drawingml/2006/chartDrawing">
    <cdr:from>
      <cdr:x>0.36687</cdr:x>
      <cdr:y>0.71981</cdr:y>
    </cdr:from>
    <cdr:to>
      <cdr:x>0.40792</cdr:x>
      <cdr:y>0.76111</cdr:y>
    </cdr:to>
    <cdr:sp macro="" textlink="">
      <cdr:nvSpPr>
        <cdr:cNvPr id="11" name="1 CuadroTexto"/>
        <cdr:cNvSpPr txBox="1"/>
      </cdr:nvSpPr>
      <cdr:spPr>
        <a:xfrm xmlns:a="http://schemas.openxmlformats.org/drawingml/2006/main">
          <a:off x="3860313" y="3764041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5,49 $</a:t>
          </a:r>
        </a:p>
      </cdr:txBody>
    </cdr:sp>
  </cdr:relSizeAnchor>
  <cdr:relSizeAnchor xmlns:cdr="http://schemas.openxmlformats.org/drawingml/2006/chartDrawing">
    <cdr:from>
      <cdr:x>0.44395</cdr:x>
      <cdr:y>0.71148</cdr:y>
    </cdr:from>
    <cdr:to>
      <cdr:x>0.48501</cdr:x>
      <cdr:y>0.75278</cdr:y>
    </cdr:to>
    <cdr:sp macro="" textlink="">
      <cdr:nvSpPr>
        <cdr:cNvPr id="12" name="1 CuadroTexto"/>
        <cdr:cNvSpPr txBox="1"/>
      </cdr:nvSpPr>
      <cdr:spPr>
        <a:xfrm xmlns:a="http://schemas.openxmlformats.org/drawingml/2006/main">
          <a:off x="4671426" y="3720463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5,49 $</a:t>
          </a:r>
        </a:p>
      </cdr:txBody>
    </cdr:sp>
  </cdr:relSizeAnchor>
  <cdr:relSizeAnchor xmlns:cdr="http://schemas.openxmlformats.org/drawingml/2006/chartDrawing">
    <cdr:from>
      <cdr:x>0.68141</cdr:x>
      <cdr:y>0.72398</cdr:y>
    </cdr:from>
    <cdr:to>
      <cdr:x>0.72246</cdr:x>
      <cdr:y>0.76528</cdr:y>
    </cdr:to>
    <cdr:sp macro="" textlink="">
      <cdr:nvSpPr>
        <cdr:cNvPr id="13" name="1 CuadroTexto"/>
        <cdr:cNvSpPr txBox="1"/>
      </cdr:nvSpPr>
      <cdr:spPr>
        <a:xfrm xmlns:a="http://schemas.openxmlformats.org/drawingml/2006/main">
          <a:off x="7170026" y="3785832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5,52 $</a:t>
          </a:r>
        </a:p>
      </cdr:txBody>
    </cdr:sp>
  </cdr:relSizeAnchor>
  <cdr:relSizeAnchor xmlns:cdr="http://schemas.openxmlformats.org/drawingml/2006/chartDrawing">
    <cdr:from>
      <cdr:x>0.75938</cdr:x>
      <cdr:y>0.68439</cdr:y>
    </cdr:from>
    <cdr:to>
      <cdr:x>0.80043</cdr:x>
      <cdr:y>0.7257</cdr:y>
    </cdr:to>
    <cdr:sp macro="" textlink="">
      <cdr:nvSpPr>
        <cdr:cNvPr id="14" name="1 CuadroTexto"/>
        <cdr:cNvSpPr txBox="1"/>
      </cdr:nvSpPr>
      <cdr:spPr>
        <a:xfrm xmlns:a="http://schemas.openxmlformats.org/drawingml/2006/main">
          <a:off x="7990464" y="3578829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5,36 $</a:t>
          </a:r>
        </a:p>
      </cdr:txBody>
    </cdr:sp>
  </cdr:relSizeAnchor>
  <cdr:relSizeAnchor xmlns:cdr="http://schemas.openxmlformats.org/drawingml/2006/chartDrawing">
    <cdr:from>
      <cdr:x>0.91532</cdr:x>
      <cdr:y>0.67397</cdr:y>
    </cdr:from>
    <cdr:to>
      <cdr:x>0.95637</cdr:x>
      <cdr:y>0.71528</cdr:y>
    </cdr:to>
    <cdr:sp macro="" textlink="">
      <cdr:nvSpPr>
        <cdr:cNvPr id="15" name="1 CuadroTexto"/>
        <cdr:cNvSpPr txBox="1"/>
      </cdr:nvSpPr>
      <cdr:spPr>
        <a:xfrm xmlns:a="http://schemas.openxmlformats.org/drawingml/2006/main">
          <a:off x="9631336" y="3524352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5,23 $</a:t>
          </a:r>
        </a:p>
      </cdr:txBody>
    </cdr:sp>
  </cdr:relSizeAnchor>
  <cdr:relSizeAnchor xmlns:cdr="http://schemas.openxmlformats.org/drawingml/2006/chartDrawing">
    <cdr:from>
      <cdr:x>0.83735</cdr:x>
      <cdr:y>0.68231</cdr:y>
    </cdr:from>
    <cdr:to>
      <cdr:x>0.8784</cdr:x>
      <cdr:y>0.72361</cdr:y>
    </cdr:to>
    <cdr:sp macro="" textlink="">
      <cdr:nvSpPr>
        <cdr:cNvPr id="16" name="1 CuadroTexto"/>
        <cdr:cNvSpPr txBox="1"/>
      </cdr:nvSpPr>
      <cdr:spPr>
        <a:xfrm xmlns:a="http://schemas.openxmlformats.org/drawingml/2006/main">
          <a:off x="8810899" y="3567934"/>
          <a:ext cx="432000" cy="21600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FF00"/>
            </a:gs>
            <a:gs pos="35000">
              <a:srgbClr val="E8E07C"/>
            </a:gs>
            <a:gs pos="100000">
              <a:srgbClr val="FFC000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5,46 $</a:t>
          </a:r>
        </a:p>
      </cdr:txBody>
    </cdr:sp>
  </cdr:relSizeAnchor>
  <cdr:relSizeAnchor xmlns:cdr="http://schemas.openxmlformats.org/drawingml/2006/chartDrawing">
    <cdr:from>
      <cdr:x>0.7576</cdr:x>
      <cdr:y>0.15212</cdr:y>
    </cdr:from>
    <cdr:to>
      <cdr:x>0.80215</cdr:x>
      <cdr:y>0.19594</cdr:y>
    </cdr:to>
    <cdr:sp macro="" textlink="">
      <cdr:nvSpPr>
        <cdr:cNvPr id="17" name="1 CuadroTexto"/>
        <cdr:cNvSpPr txBox="1"/>
      </cdr:nvSpPr>
      <cdr:spPr>
        <a:xfrm xmlns:a="http://schemas.openxmlformats.org/drawingml/2006/main">
          <a:off x="7971818" y="795463"/>
          <a:ext cx="468694" cy="229155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6600"/>
            </a:gs>
            <a:gs pos="35000">
              <a:srgbClr val="EA857A"/>
            </a:gs>
            <a:gs pos="100000">
              <a:srgbClr val="F8C8C8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3,90 $</a:t>
          </a:r>
        </a:p>
      </cdr:txBody>
    </cdr:sp>
  </cdr:relSizeAnchor>
  <cdr:relSizeAnchor xmlns:cdr="http://schemas.openxmlformats.org/drawingml/2006/chartDrawing">
    <cdr:from>
      <cdr:x>0.70686</cdr:x>
      <cdr:y>0.39656</cdr:y>
    </cdr:from>
    <cdr:to>
      <cdr:x>0.75301</cdr:x>
      <cdr:y>0.44054</cdr:y>
    </cdr:to>
    <cdr:sp macro="" textlink="">
      <cdr:nvSpPr>
        <cdr:cNvPr id="18" name="1 CuadroTexto"/>
        <cdr:cNvSpPr txBox="1"/>
      </cdr:nvSpPr>
      <cdr:spPr>
        <a:xfrm xmlns:a="http://schemas.openxmlformats.org/drawingml/2006/main">
          <a:off x="7437885" y="2073683"/>
          <a:ext cx="485555" cy="230006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6600"/>
            </a:gs>
            <a:gs pos="35000">
              <a:srgbClr val="EA857A"/>
            </a:gs>
            <a:gs pos="100000">
              <a:srgbClr val="F8C8C8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4,00 $</a:t>
          </a:r>
        </a:p>
      </cdr:txBody>
    </cdr:sp>
  </cdr:relSizeAnchor>
  <cdr:relSizeAnchor xmlns:cdr="http://schemas.openxmlformats.org/drawingml/2006/chartDrawing">
    <cdr:from>
      <cdr:x>0.93948</cdr:x>
      <cdr:y>0.33821</cdr:y>
    </cdr:from>
    <cdr:to>
      <cdr:x>0.98448</cdr:x>
      <cdr:y>0.37809</cdr:y>
    </cdr:to>
    <cdr:sp macro="" textlink="">
      <cdr:nvSpPr>
        <cdr:cNvPr id="19" name="1 CuadroTexto"/>
        <cdr:cNvSpPr txBox="1"/>
      </cdr:nvSpPr>
      <cdr:spPr>
        <a:xfrm xmlns:a="http://schemas.openxmlformats.org/drawingml/2006/main">
          <a:off x="9885587" y="1768578"/>
          <a:ext cx="473531" cy="20854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rgbClr val="FF6600"/>
            </a:gs>
            <a:gs pos="35000">
              <a:srgbClr val="EA857A"/>
            </a:gs>
            <a:gs pos="100000">
              <a:srgbClr val="F8C8C8"/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4,00 $</a:t>
          </a:r>
        </a:p>
      </cdr:txBody>
    </cdr:sp>
  </cdr:relSizeAnchor>
  <cdr:relSizeAnchor xmlns:cdr="http://schemas.openxmlformats.org/drawingml/2006/chartDrawing">
    <cdr:from>
      <cdr:x>0.8697</cdr:x>
      <cdr:y>0.15164</cdr:y>
    </cdr:from>
    <cdr:to>
      <cdr:x>0.91465</cdr:x>
      <cdr:y>0.19594</cdr:y>
    </cdr:to>
    <cdr:sp macro="" textlink="">
      <cdr:nvSpPr>
        <cdr:cNvPr id="21" name="1 CuadroTexto"/>
        <cdr:cNvSpPr txBox="1"/>
      </cdr:nvSpPr>
      <cdr:spPr>
        <a:xfrm xmlns:a="http://schemas.openxmlformats.org/drawingml/2006/main">
          <a:off x="9151326" y="792982"/>
          <a:ext cx="473008" cy="231635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6">
                <a:lumMod val="75000"/>
              </a:schemeClr>
            </a:gs>
            <a:gs pos="35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6,51 $</a:t>
          </a:r>
        </a:p>
      </cdr:txBody>
    </cdr:sp>
  </cdr:relSizeAnchor>
  <cdr:relSizeAnchor xmlns:cdr="http://schemas.openxmlformats.org/drawingml/2006/chartDrawing">
    <cdr:from>
      <cdr:x>0.7901</cdr:x>
      <cdr:y>0.26772</cdr:y>
    </cdr:from>
    <cdr:to>
      <cdr:x>0.83577</cdr:x>
      <cdr:y>0.31043</cdr:y>
    </cdr:to>
    <cdr:sp macro="" textlink="">
      <cdr:nvSpPr>
        <cdr:cNvPr id="22" name="1 CuadroTexto"/>
        <cdr:cNvSpPr txBox="1"/>
      </cdr:nvSpPr>
      <cdr:spPr>
        <a:xfrm xmlns:a="http://schemas.openxmlformats.org/drawingml/2006/main">
          <a:off x="8313753" y="1399972"/>
          <a:ext cx="480544" cy="223360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4">
                <a:lumMod val="50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5,00 $</a:t>
          </a:r>
        </a:p>
      </cdr:txBody>
    </cdr:sp>
  </cdr:relSizeAnchor>
  <cdr:relSizeAnchor xmlns:cdr="http://schemas.openxmlformats.org/drawingml/2006/chartDrawing">
    <cdr:from>
      <cdr:x>0.8697</cdr:x>
      <cdr:y>0.08665</cdr:y>
    </cdr:from>
    <cdr:to>
      <cdr:x>0.91465</cdr:x>
      <cdr:y>0.13089</cdr:y>
    </cdr:to>
    <cdr:sp macro="" textlink="">
      <cdr:nvSpPr>
        <cdr:cNvPr id="23" name="1 CuadroTexto"/>
        <cdr:cNvSpPr txBox="1"/>
      </cdr:nvSpPr>
      <cdr:spPr>
        <a:xfrm xmlns:a="http://schemas.openxmlformats.org/drawingml/2006/main">
          <a:off x="9151326" y="453118"/>
          <a:ext cx="473008" cy="231321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4">
                <a:lumMod val="50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6,27 $</a:t>
          </a:r>
        </a:p>
      </cdr:txBody>
    </cdr:sp>
  </cdr:relSizeAnchor>
  <cdr:relSizeAnchor xmlns:cdr="http://schemas.openxmlformats.org/drawingml/2006/chartDrawing">
    <cdr:from>
      <cdr:x>0.93876</cdr:x>
      <cdr:y>0.41203</cdr:y>
    </cdr:from>
    <cdr:to>
      <cdr:x>0.9819</cdr:x>
      <cdr:y>0.45615</cdr:y>
    </cdr:to>
    <cdr:sp macro="" textlink="">
      <cdr:nvSpPr>
        <cdr:cNvPr id="24" name="1 CuadroTexto"/>
        <cdr:cNvSpPr txBox="1"/>
      </cdr:nvSpPr>
      <cdr:spPr>
        <a:xfrm xmlns:a="http://schemas.openxmlformats.org/drawingml/2006/main">
          <a:off x="9878022" y="2154577"/>
          <a:ext cx="453883" cy="230755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4">
                <a:lumMod val="50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3,77 $</a:t>
          </a:r>
        </a:p>
      </cdr:txBody>
    </cdr:sp>
  </cdr:relSizeAnchor>
  <cdr:relSizeAnchor xmlns:cdr="http://schemas.openxmlformats.org/drawingml/2006/chartDrawing">
    <cdr:from>
      <cdr:x>0.70521</cdr:x>
      <cdr:y>0.46204</cdr:y>
    </cdr:from>
    <cdr:to>
      <cdr:x>0.74654</cdr:x>
      <cdr:y>0.5082</cdr:y>
    </cdr:to>
    <cdr:sp macro="" textlink="">
      <cdr:nvSpPr>
        <cdr:cNvPr id="25" name="1 CuadroTexto"/>
        <cdr:cNvSpPr txBox="1"/>
      </cdr:nvSpPr>
      <cdr:spPr>
        <a:xfrm xmlns:a="http://schemas.openxmlformats.org/drawingml/2006/main">
          <a:off x="7420505" y="2416103"/>
          <a:ext cx="434900" cy="241371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4">
                <a:lumMod val="50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3,55 $</a:t>
          </a:r>
        </a:p>
      </cdr:txBody>
    </cdr:sp>
  </cdr:relSizeAnchor>
  <cdr:relSizeAnchor xmlns:cdr="http://schemas.openxmlformats.org/drawingml/2006/chartDrawing">
    <cdr:from>
      <cdr:x>0.60961</cdr:x>
      <cdr:y>0.47957</cdr:y>
    </cdr:from>
    <cdr:to>
      <cdr:x>0.65473</cdr:x>
      <cdr:y>0.52381</cdr:y>
    </cdr:to>
    <cdr:sp macro="" textlink="">
      <cdr:nvSpPr>
        <cdr:cNvPr id="26" name="1 CuadroTexto"/>
        <cdr:cNvSpPr txBox="1"/>
      </cdr:nvSpPr>
      <cdr:spPr>
        <a:xfrm xmlns:a="http://schemas.openxmlformats.org/drawingml/2006/main">
          <a:off x="6414606" y="2507796"/>
          <a:ext cx="474691" cy="231322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4">
                <a:lumMod val="50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4,15 $</a:t>
          </a:r>
        </a:p>
      </cdr:txBody>
    </cdr:sp>
  </cdr:relSizeAnchor>
  <cdr:relSizeAnchor xmlns:cdr="http://schemas.openxmlformats.org/drawingml/2006/chartDrawing">
    <cdr:from>
      <cdr:x>0.55003</cdr:x>
      <cdr:y>0.50579</cdr:y>
    </cdr:from>
    <cdr:to>
      <cdr:x>0.59136</cdr:x>
      <cdr:y>0.55243</cdr:y>
    </cdr:to>
    <cdr:sp macro="" textlink="">
      <cdr:nvSpPr>
        <cdr:cNvPr id="27" name="1 CuadroTexto"/>
        <cdr:cNvSpPr txBox="1"/>
      </cdr:nvSpPr>
      <cdr:spPr>
        <a:xfrm xmlns:a="http://schemas.openxmlformats.org/drawingml/2006/main">
          <a:off x="5787690" y="2644898"/>
          <a:ext cx="434857" cy="243898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4">
                <a:lumMod val="50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4,02 $</a:t>
          </a:r>
        </a:p>
      </cdr:txBody>
    </cdr:sp>
  </cdr:relSizeAnchor>
  <cdr:relSizeAnchor xmlns:cdr="http://schemas.openxmlformats.org/drawingml/2006/chartDrawing">
    <cdr:from>
      <cdr:x>0.15899</cdr:x>
      <cdr:y>0.19902</cdr:y>
    </cdr:from>
    <cdr:to>
      <cdr:x>0.20083</cdr:x>
      <cdr:y>0.24538</cdr:y>
    </cdr:to>
    <cdr:sp macro="" textlink="">
      <cdr:nvSpPr>
        <cdr:cNvPr id="28" name="1 CuadroTexto"/>
        <cdr:cNvSpPr txBox="1"/>
      </cdr:nvSpPr>
      <cdr:spPr>
        <a:xfrm xmlns:a="http://schemas.openxmlformats.org/drawingml/2006/main">
          <a:off x="1672905" y="1040716"/>
          <a:ext cx="440286" cy="242437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4">
                <a:lumMod val="50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BO" sz="1100"/>
            <a:t>8,10 $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922F0C9E-776D-2444-8F32-3253AA61E818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AA2553EA-8E9F-C746-B5BB-89EAA5C96A65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0.22632</cdr:x>
      <cdr:y>0.18354</cdr:y>
    </cdr:from>
    <cdr:to>
      <cdr:x>0.30175</cdr:x>
      <cdr:y>0.77215</cdr:y>
    </cdr:to>
    <cdr:sp macro="" textlink="">
      <cdr:nvSpPr>
        <cdr:cNvPr id="2" name="Cerrar llave 1"/>
        <cdr:cNvSpPr/>
      </cdr:nvSpPr>
      <cdr:spPr>
        <a:xfrm xmlns:a="http://schemas.openxmlformats.org/drawingml/2006/main" rot="10800000">
          <a:off x="1228724" y="828674"/>
          <a:ext cx="409575" cy="265747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0.2269</cdr:x>
      <cdr:y>0.77848</cdr:y>
    </cdr:from>
    <cdr:to>
      <cdr:x>0.30234</cdr:x>
      <cdr:y>0.96273</cdr:y>
    </cdr:to>
    <cdr:sp macro="" textlink="">
      <cdr:nvSpPr>
        <cdr:cNvPr id="3" name="Cerrar llave 2"/>
        <cdr:cNvSpPr/>
      </cdr:nvSpPr>
      <cdr:spPr>
        <a:xfrm xmlns:a="http://schemas.openxmlformats.org/drawingml/2006/main" rot="10800000">
          <a:off x="1231899" y="3514724"/>
          <a:ext cx="409575" cy="831850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0.02632</cdr:x>
      <cdr:y>0.31435</cdr:y>
    </cdr:from>
    <cdr:to>
      <cdr:x>0.22807</cdr:x>
      <cdr:y>0.63924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142875" y="1419225"/>
          <a:ext cx="1095375" cy="1466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ES" sz="1400" b="1" dirty="0">
              <a:solidFill>
                <a:schemeClr val="tx1"/>
              </a:solidFill>
              <a:effectLst/>
            </a:rPr>
            <a:t>Renta</a:t>
          </a:r>
          <a:r>
            <a:rPr lang="es-ES" sz="1400" b="1" baseline="0" dirty="0">
              <a:solidFill>
                <a:schemeClr val="tx1"/>
              </a:solidFill>
              <a:effectLst/>
            </a:rPr>
            <a:t> petrolera para el Estado Boliviano (74,7%)</a:t>
          </a:r>
          <a:endParaRPr lang="es-ES" sz="1400" b="1" dirty="0">
            <a:solidFill>
              <a:schemeClr val="tx1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0.0269</cdr:x>
      <cdr:y>0.78692</cdr:y>
    </cdr:from>
    <cdr:to>
      <cdr:x>0.22865</cdr:x>
      <cdr:y>0.9564</cdr:y>
    </cdr:to>
    <cdr:sp macro="" textlink="">
      <cdr:nvSpPr>
        <cdr:cNvPr id="5" name="CuadroTexto 1"/>
        <cdr:cNvSpPr txBox="1"/>
      </cdr:nvSpPr>
      <cdr:spPr>
        <a:xfrm xmlns:a="http://schemas.openxmlformats.org/drawingml/2006/main">
          <a:off x="146050" y="3552825"/>
          <a:ext cx="1095375" cy="765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1400" b="1" dirty="0">
              <a:solidFill>
                <a:schemeClr val="accent2"/>
              </a:solidFill>
            </a:rPr>
            <a:t>Retribución del Contratista</a:t>
          </a:r>
        </a:p>
        <a:p xmlns:a="http://schemas.openxmlformats.org/drawingml/2006/main">
          <a:pPr algn="ctr"/>
          <a:r>
            <a:rPr lang="es-US" sz="1400" b="1">
              <a:solidFill>
                <a:schemeClr val="accent2"/>
              </a:solidFill>
            </a:rPr>
            <a:t>(25,3</a:t>
          </a:r>
          <a:r>
            <a:rPr lang="es-US" sz="1400" b="1" dirty="0">
              <a:solidFill>
                <a:schemeClr val="accent2"/>
              </a:solidFill>
            </a:rPr>
            <a:t>%)</a:t>
          </a:r>
          <a:endParaRPr lang="es-ES" sz="1400" b="1" dirty="0">
            <a:solidFill>
              <a:schemeClr val="accent2"/>
            </a:solidFill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68B1ABDD-8336-7940-8245-D337F0181D5C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0.22632</cdr:x>
      <cdr:y>0.18354</cdr:y>
    </cdr:from>
    <cdr:to>
      <cdr:x>0.30175</cdr:x>
      <cdr:y>0.77215</cdr:y>
    </cdr:to>
    <cdr:sp macro="" textlink="">
      <cdr:nvSpPr>
        <cdr:cNvPr id="2" name="Cerrar llave 1"/>
        <cdr:cNvSpPr/>
      </cdr:nvSpPr>
      <cdr:spPr>
        <a:xfrm xmlns:a="http://schemas.openxmlformats.org/drawingml/2006/main" rot="10800000">
          <a:off x="1228724" y="828674"/>
          <a:ext cx="409575" cy="2657475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0.2269</cdr:x>
      <cdr:y>0.77848</cdr:y>
    </cdr:from>
    <cdr:to>
      <cdr:x>0.30234</cdr:x>
      <cdr:y>0.96273</cdr:y>
    </cdr:to>
    <cdr:sp macro="" textlink="">
      <cdr:nvSpPr>
        <cdr:cNvPr id="3" name="Cerrar llave 2"/>
        <cdr:cNvSpPr/>
      </cdr:nvSpPr>
      <cdr:spPr>
        <a:xfrm xmlns:a="http://schemas.openxmlformats.org/drawingml/2006/main" rot="10800000">
          <a:off x="1231899" y="3514724"/>
          <a:ext cx="409575" cy="831850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/>
        </a:p>
      </cdr:txBody>
    </cdr:sp>
  </cdr:relSizeAnchor>
  <cdr:relSizeAnchor xmlns:cdr="http://schemas.openxmlformats.org/drawingml/2006/chartDrawing">
    <cdr:from>
      <cdr:x>0.02632</cdr:x>
      <cdr:y>0.31435</cdr:y>
    </cdr:from>
    <cdr:to>
      <cdr:x>0.22807</cdr:x>
      <cdr:y>0.63924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142875" y="1419225"/>
          <a:ext cx="1095375" cy="1466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ES" sz="1400" b="1" dirty="0">
              <a:solidFill>
                <a:schemeClr val="tx1"/>
              </a:solidFill>
            </a:rPr>
            <a:t>Renta</a:t>
          </a:r>
          <a:r>
            <a:rPr lang="es-ES" sz="1400" b="1" baseline="0" dirty="0">
              <a:solidFill>
                <a:schemeClr val="tx1"/>
              </a:solidFill>
            </a:rPr>
            <a:t> Petrolera para el Estado Boliviano (74,7%)</a:t>
          </a:r>
          <a:endParaRPr lang="es-ES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0.0269</cdr:x>
      <cdr:y>0.78692</cdr:y>
    </cdr:from>
    <cdr:to>
      <cdr:x>0.22865</cdr:x>
      <cdr:y>0.9564</cdr:y>
    </cdr:to>
    <cdr:sp macro="" textlink="">
      <cdr:nvSpPr>
        <cdr:cNvPr id="5" name="CuadroTexto 1"/>
        <cdr:cNvSpPr txBox="1"/>
      </cdr:nvSpPr>
      <cdr:spPr>
        <a:xfrm xmlns:a="http://schemas.openxmlformats.org/drawingml/2006/main">
          <a:off x="146050" y="3552825"/>
          <a:ext cx="1095375" cy="765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1400" b="1" dirty="0">
              <a:solidFill>
                <a:schemeClr val="tx1"/>
              </a:solidFill>
            </a:rPr>
            <a:t>Retribución del Contratista</a:t>
          </a:r>
        </a:p>
        <a:p xmlns:a="http://schemas.openxmlformats.org/drawingml/2006/main">
          <a:pPr algn="ctr"/>
          <a:r>
            <a:rPr lang="es-ES" sz="1400" b="1" dirty="0">
              <a:solidFill>
                <a:schemeClr val="tx1"/>
              </a:solidFill>
            </a:rPr>
            <a:t>(25,7%)</a:t>
          </a: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AC1C788E-8EBE-064B-8207-8A7C0BA57757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0.04352</cdr:x>
      <cdr:y>0.03633</cdr:y>
    </cdr:from>
    <cdr:to>
      <cdr:x>0.14576</cdr:x>
      <cdr:y>0.10998</cdr:y>
    </cdr:to>
    <cdr:sp macro="" textlink="">
      <cdr:nvSpPr>
        <cdr:cNvPr id="2" name="CuadroTexto 2"/>
        <cdr:cNvSpPr txBox="1"/>
      </cdr:nvSpPr>
      <cdr:spPr>
        <a:xfrm xmlns:a="http://schemas.openxmlformats.org/drawingml/2006/main">
          <a:off x="476866" y="171185"/>
          <a:ext cx="1120173" cy="3469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400" dirty="0"/>
            <a:t>$us/</a:t>
          </a:r>
          <a:r>
            <a:rPr lang="es-ES" sz="1400" dirty="0" err="1"/>
            <a:t>MMbtu</a:t>
          </a:r>
          <a:endParaRPr lang="es-ES" sz="1400" dirty="0"/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F72CF004-26DB-D346-A818-6DE90D3CCED9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3717FDAA-5D0F-084C-A2BF-5F70E6833D70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1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4607EB36-FE29-A347-841A-C1A0D23D52B2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2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4E09A322-A45C-104A-999B-39EA10AD86BB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3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FF43C4F6-A608-6140-B13F-A3018BE5436B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4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9BF90BE3-7218-5A47-B686-F0E30C8A8C28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5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973845B1-497A-4B43-9CDD-DDE8A9AE0DBE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6.xml><?xml version="1.0" encoding="utf-8"?>
<c:userShapes xmlns:c="http://schemas.openxmlformats.org/drawingml/2006/chart">
  <cdr:relSizeAnchor xmlns:cdr="http://schemas.openxmlformats.org/drawingml/2006/chartDrawing">
    <cdr:from>
      <cdr:x>0.20684</cdr:x>
      <cdr:y>0</cdr:y>
    </cdr:from>
    <cdr:to>
      <cdr:x>0.20711</cdr:x>
      <cdr:y>0.91847</cdr:y>
    </cdr:to>
    <cdr:cxnSp macro="">
      <cdr:nvCxnSpPr>
        <cdr:cNvPr id="3" name="Conector recto 2">
          <a:extLst xmlns:a="http://schemas.openxmlformats.org/drawingml/2006/main">
            <a:ext uri="{FF2B5EF4-FFF2-40B4-BE49-F238E27FC236}">
              <a16:creationId xmlns:a16="http://schemas.microsoft.com/office/drawing/2014/main" id="{C71EE6A7-695C-394A-B99F-663E04273830}"/>
            </a:ext>
          </a:extLst>
        </cdr:cNvPr>
        <cdr:cNvCxnSpPr/>
      </cdr:nvCxnSpPr>
      <cdr:spPr>
        <a:xfrm xmlns:a="http://schemas.openxmlformats.org/drawingml/2006/main" flipH="1">
          <a:off x="2292048" y="0"/>
          <a:ext cx="2917" cy="267664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prstDash val="lgDashDot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F369D-1D71-43E6-912D-AD3D7FD6B51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067EC-2A4F-47BA-8F58-4F5E21FBF58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344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3072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778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Realizar</a:t>
            </a:r>
            <a:r>
              <a:rPr lang="es-US" baseline="0" dirty="0"/>
              <a:t> un punteo previo a los contratos.</a:t>
            </a:r>
          </a:p>
          <a:p>
            <a:r>
              <a:rPr lang="es-US" baseline="0" dirty="0"/>
              <a:t>Eliminar tres primeras filas CRC (consulta)</a:t>
            </a:r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670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CO convertidos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761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Modificar</a:t>
            </a:r>
            <a:r>
              <a:rPr lang="es-US" baseline="0" dirty="0"/>
              <a:t> el título</a:t>
            </a:r>
          </a:p>
          <a:p>
            <a:r>
              <a:rPr lang="es-US" baseline="0" dirty="0"/>
              <a:t>Incluir (*)</a:t>
            </a:r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050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Modificar</a:t>
            </a:r>
            <a:r>
              <a:rPr lang="es-US" baseline="0" dirty="0"/>
              <a:t> el título</a:t>
            </a:r>
          </a:p>
          <a:p>
            <a:r>
              <a:rPr lang="es-US" baseline="0" dirty="0"/>
              <a:t>Incluir (*)</a:t>
            </a:r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98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579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2181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Valor?????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523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52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Mantener</a:t>
            </a:r>
            <a:r>
              <a:rPr lang="es-US" baseline="0" dirty="0"/>
              <a:t> las ultimas columnas desde el 2004.</a:t>
            </a:r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9557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B229B-31BF-4BE9-BA0E-5C3AFBF15D6A}" type="slidenum">
              <a:rPr lang="es-ES" smtClean="0">
                <a:solidFill>
                  <a:prstClr val="black"/>
                </a:solidFill>
              </a:rPr>
              <a:pPr/>
              <a:t>67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95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7ECF3-6006-4634-BF09-8043BDB58103}" type="slidenum">
              <a:rPr lang="es-BO" smtClean="0"/>
              <a:pPr/>
              <a:t>69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41205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0183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6964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7132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617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145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Realizar</a:t>
            </a:r>
            <a:r>
              <a:rPr lang="es-US" baseline="0" dirty="0"/>
              <a:t> un punteo previo a los contratos.</a:t>
            </a:r>
          </a:p>
          <a:p>
            <a:r>
              <a:rPr lang="es-US" baseline="0" dirty="0"/>
              <a:t>Eliminar tres primeras filas CRC (consulta)</a:t>
            </a:r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96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34078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97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170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dirty="0"/>
              <a:t>Realizar</a:t>
            </a:r>
            <a:r>
              <a:rPr lang="es-US" baseline="0" dirty="0"/>
              <a:t> un punteo previo a los contratos.</a:t>
            </a:r>
          </a:p>
          <a:p>
            <a:r>
              <a:rPr lang="es-US" baseline="0" dirty="0"/>
              <a:t>Eliminar tres primeras filas CRC (consulta)</a:t>
            </a:r>
            <a:endParaRPr lang="es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4840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109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49808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67687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37280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26574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87404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61791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4464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8770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96358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BO" dirty="0"/>
              <a:t>TOTAL INVERTIDO EN LAS CUATRO CIFRAS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98988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067EC-2A4F-47BA-8F58-4F5E21FBF58E}" type="slidenum">
              <a:rPr lang="es-ES" smtClean="0"/>
              <a:pPr/>
              <a:t>126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428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319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36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303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5472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688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259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041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836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675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666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83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31564-99A4-48AB-A3DC-FCF0AFEA0270}" type="datetimeFigureOut">
              <a:rPr lang="es-ES" smtClean="0"/>
              <a:pPr/>
              <a:t>3/3/20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6AFAD-4920-4712-A1D8-D28AE633562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83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p.com/statisticalreview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hyperlink" Target="https://www.eia.gov/analysis/studies/worldshalega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4.xml"/><Relationship Id="rId18" Type="http://schemas.microsoft.com/office/2007/relationships/diagramDrawing" Target="../diagrams/drawing5.xml"/><Relationship Id="rId26" Type="http://schemas.openxmlformats.org/officeDocument/2006/relationships/diagramQuickStyle" Target="../diagrams/quickStyle7.xml"/><Relationship Id="rId21" Type="http://schemas.openxmlformats.org/officeDocument/2006/relationships/diagramQuickStyle" Target="../diagrams/quickStyle6.xml"/><Relationship Id="rId34" Type="http://schemas.openxmlformats.org/officeDocument/2006/relationships/diagramData" Target="../diagrams/data9.xml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17" Type="http://schemas.openxmlformats.org/officeDocument/2006/relationships/diagramColors" Target="../diagrams/colors5.xml"/><Relationship Id="rId25" Type="http://schemas.openxmlformats.org/officeDocument/2006/relationships/diagramLayout" Target="../diagrams/layout7.xml"/><Relationship Id="rId33" Type="http://schemas.microsoft.com/office/2007/relationships/diagramDrawing" Target="../diagrams/drawing8.xml"/><Relationship Id="rId38" Type="http://schemas.microsoft.com/office/2007/relationships/diagramDrawing" Target="../diagrams/drawing9.xml"/><Relationship Id="rId2" Type="http://schemas.openxmlformats.org/officeDocument/2006/relationships/image" Target="../media/image14.jpeg"/><Relationship Id="rId16" Type="http://schemas.openxmlformats.org/officeDocument/2006/relationships/diagramQuickStyle" Target="../diagrams/quickStyle5.xml"/><Relationship Id="rId20" Type="http://schemas.openxmlformats.org/officeDocument/2006/relationships/diagramLayout" Target="../diagrams/layout6.xml"/><Relationship Id="rId29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24" Type="http://schemas.openxmlformats.org/officeDocument/2006/relationships/diagramData" Target="../diagrams/data7.xml"/><Relationship Id="rId32" Type="http://schemas.openxmlformats.org/officeDocument/2006/relationships/diagramColors" Target="../diagrams/colors8.xml"/><Relationship Id="rId37" Type="http://schemas.openxmlformats.org/officeDocument/2006/relationships/diagramColors" Target="../diagrams/colors9.xml"/><Relationship Id="rId5" Type="http://schemas.openxmlformats.org/officeDocument/2006/relationships/diagramLayout" Target="../diagrams/layout3.xml"/><Relationship Id="rId15" Type="http://schemas.openxmlformats.org/officeDocument/2006/relationships/diagramLayout" Target="../diagrams/layout5.xml"/><Relationship Id="rId23" Type="http://schemas.microsoft.com/office/2007/relationships/diagramDrawing" Target="../diagrams/drawing6.xml"/><Relationship Id="rId28" Type="http://schemas.microsoft.com/office/2007/relationships/diagramDrawing" Target="../diagrams/drawing7.xml"/><Relationship Id="rId36" Type="http://schemas.openxmlformats.org/officeDocument/2006/relationships/diagramQuickStyle" Target="../diagrams/quickStyle9.xml"/><Relationship Id="rId10" Type="http://schemas.openxmlformats.org/officeDocument/2006/relationships/diagramLayout" Target="../diagrams/layout4.xml"/><Relationship Id="rId19" Type="http://schemas.openxmlformats.org/officeDocument/2006/relationships/diagramData" Target="../diagrams/data6.xml"/><Relationship Id="rId31" Type="http://schemas.openxmlformats.org/officeDocument/2006/relationships/diagramQuickStyle" Target="../diagrams/quickStyle8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diagramData" Target="../diagrams/data5.xml"/><Relationship Id="rId22" Type="http://schemas.openxmlformats.org/officeDocument/2006/relationships/diagramColors" Target="../diagrams/colors6.xml"/><Relationship Id="rId27" Type="http://schemas.openxmlformats.org/officeDocument/2006/relationships/diagramColors" Target="../diagrams/colors7.xml"/><Relationship Id="rId30" Type="http://schemas.openxmlformats.org/officeDocument/2006/relationships/diagramLayout" Target="../diagrams/layout8.xml"/><Relationship Id="rId35" Type="http://schemas.openxmlformats.org/officeDocument/2006/relationships/diagramLayout" Target="../diagrams/layout9.xml"/><Relationship Id="rId8" Type="http://schemas.microsoft.com/office/2007/relationships/diagramDrawing" Target="../diagrams/drawing3.xml"/><Relationship Id="rId3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21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3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33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Relationship Id="rId9" Type="http://schemas.openxmlformats.org/officeDocument/2006/relationships/image" Target="../media/image6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4.xml"/><Relationship Id="rId4" Type="http://schemas.openxmlformats.org/officeDocument/2006/relationships/image" Target="../media/image3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Relationship Id="rId9" Type="http://schemas.openxmlformats.org/officeDocument/2006/relationships/chart" Target="../charts/chart2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Relationship Id="rId9" Type="http://schemas.openxmlformats.org/officeDocument/2006/relationships/chart" Target="../charts/chart2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Relationship Id="rId9" Type="http://schemas.openxmlformats.org/officeDocument/2006/relationships/chart" Target="../charts/chart3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Relationship Id="rId9" Type="http://schemas.openxmlformats.org/officeDocument/2006/relationships/chart" Target="../charts/chart3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12" Type="http://schemas.openxmlformats.org/officeDocument/2006/relationships/chart" Target="../charts/chart36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11" Type="http://schemas.openxmlformats.org/officeDocument/2006/relationships/chart" Target="../charts/chart35.xml"/><Relationship Id="rId5" Type="http://schemas.openxmlformats.org/officeDocument/2006/relationships/diagramQuickStyle" Target="../diagrams/quickStyle19.xml"/><Relationship Id="rId10" Type="http://schemas.openxmlformats.org/officeDocument/2006/relationships/chart" Target="../charts/chart34.xml"/><Relationship Id="rId4" Type="http://schemas.openxmlformats.org/officeDocument/2006/relationships/diagramLayout" Target="../diagrams/layout19.xml"/><Relationship Id="rId9" Type="http://schemas.openxmlformats.org/officeDocument/2006/relationships/chart" Target="../charts/chart3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8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6.xml"/><Relationship Id="rId4" Type="http://schemas.openxmlformats.org/officeDocument/2006/relationships/image" Target="../media/image3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7.xml"/><Relationship Id="rId4" Type="http://schemas.openxmlformats.org/officeDocument/2006/relationships/image" Target="../media/image35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chart" Target="../charts/chart4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chart" Target="../charts/chart53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12" Type="http://schemas.openxmlformats.org/officeDocument/2006/relationships/image" Target="../media/image7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11" Type="http://schemas.microsoft.com/office/2007/relationships/hdphoto" Target="../media/hdphoto4.wdp"/><Relationship Id="rId5" Type="http://schemas.openxmlformats.org/officeDocument/2006/relationships/image" Target="../media/image67.png"/><Relationship Id="rId10" Type="http://schemas.openxmlformats.org/officeDocument/2006/relationships/image" Target="../media/image71.png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6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0.xml"/></Relationships>
</file>

<file path=ppt/slides/_rels/slide1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75.jpeg"/><Relationship Id="rId7" Type="http://schemas.openxmlformats.org/officeDocument/2006/relationships/diagramColors" Target="../diagrams/colors2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9978453"/>
              </p:ext>
            </p:extLst>
          </p:nvPr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7" y="-55522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-2" y="704921"/>
            <a:ext cx="12192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5400" b="1" dirty="0">
                <a:solidFill>
                  <a:schemeClr val="bg1"/>
                </a:solidFill>
              </a:rPr>
              <a:t>DE LA “NACIONALIZACIÓN” A LA IMPORTACIÓN DE HIDROCARBUROS</a:t>
            </a:r>
            <a:endParaRPr lang="es-BO" sz="4000" b="1" dirty="0">
              <a:solidFill>
                <a:schemeClr val="bg1"/>
              </a:solidFill>
            </a:endParaRPr>
          </a:p>
        </p:txBody>
      </p:sp>
      <p:pic>
        <p:nvPicPr>
          <p:cNvPr id="13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026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3 CuadroTexto">
            <a:extLst>
              <a:ext uri="{FF2B5EF4-FFF2-40B4-BE49-F238E27FC236}">
                <a16:creationId xmlns:a16="http://schemas.microsoft.com/office/drawing/2014/main" id="{7C2EE7C9-B61B-6D42-8855-ADFE3CB190B6}"/>
              </a:ext>
            </a:extLst>
          </p:cNvPr>
          <p:cNvSpPr txBox="1"/>
          <p:nvPr/>
        </p:nvSpPr>
        <p:spPr>
          <a:xfrm>
            <a:off x="1110690" y="2812047"/>
            <a:ext cx="10151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es-ES" sz="2400" b="1" dirty="0">
                <a:solidFill>
                  <a:schemeClr val="bg1"/>
                </a:solidFill>
              </a:rPr>
              <a:t>Investigación realizada por:</a:t>
            </a:r>
          </a:p>
          <a:p>
            <a:pPr marL="2628900" lvl="5" indent="-342900">
              <a:buFontTx/>
              <a:buChar char="-"/>
            </a:pPr>
            <a:r>
              <a:rPr lang="es-ES" sz="2400" b="1" dirty="0">
                <a:solidFill>
                  <a:schemeClr val="bg1"/>
                </a:solidFill>
              </a:rPr>
              <a:t>Lic. Isabel </a:t>
            </a:r>
            <a:r>
              <a:rPr lang="es-ES" sz="2400" b="1" dirty="0" err="1">
                <a:solidFill>
                  <a:schemeClr val="bg1"/>
                </a:solidFill>
              </a:rPr>
              <a:t>Chopitea</a:t>
            </a:r>
            <a:endParaRPr lang="es-ES" sz="2400" b="1" dirty="0">
              <a:solidFill>
                <a:schemeClr val="bg1"/>
              </a:solidFill>
            </a:endParaRPr>
          </a:p>
          <a:p>
            <a:pPr marL="2628900" lvl="5" indent="-342900">
              <a:buFontTx/>
              <a:buChar char="-"/>
            </a:pPr>
            <a:r>
              <a:rPr lang="es-ES" sz="2400" b="1" dirty="0">
                <a:solidFill>
                  <a:schemeClr val="bg1"/>
                </a:solidFill>
              </a:rPr>
              <a:t>Lic. Susana Anaya</a:t>
            </a:r>
          </a:p>
          <a:p>
            <a:pPr marL="2628900" lvl="5" indent="-342900">
              <a:buFontTx/>
              <a:buChar char="-"/>
            </a:pPr>
            <a:r>
              <a:rPr lang="es-ES" sz="2400" b="1" dirty="0">
                <a:solidFill>
                  <a:schemeClr val="bg1"/>
                </a:solidFill>
              </a:rPr>
              <a:t>Lic. Teresa </a:t>
            </a:r>
            <a:r>
              <a:rPr lang="es-ES" sz="2400" b="1" dirty="0" err="1">
                <a:solidFill>
                  <a:schemeClr val="bg1"/>
                </a:solidFill>
              </a:rPr>
              <a:t>Yrigoyen</a:t>
            </a:r>
            <a:endParaRPr lang="es-ES" sz="2400" b="1" dirty="0">
              <a:solidFill>
                <a:schemeClr val="bg1"/>
              </a:solidFill>
            </a:endParaRPr>
          </a:p>
          <a:p>
            <a:pPr marL="2628900" lvl="5" indent="-342900">
              <a:buFontTx/>
              <a:buChar char="-"/>
            </a:pPr>
            <a:r>
              <a:rPr lang="es-ES" sz="2400" b="1" dirty="0">
                <a:solidFill>
                  <a:schemeClr val="bg1"/>
                </a:solidFill>
              </a:rPr>
              <a:t>Lic. Célica Hernández</a:t>
            </a:r>
          </a:p>
        </p:txBody>
      </p:sp>
    </p:spTree>
    <p:extLst>
      <p:ext uri="{BB962C8B-B14F-4D97-AF65-F5344CB8AC3E}">
        <p14:creationId xmlns:p14="http://schemas.microsoft.com/office/powerpoint/2010/main" val="557865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372"/>
            <a:ext cx="12192000" cy="6848864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939800" y="1211536"/>
            <a:ext cx="1015153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DIAGNÓSTICO DEL SECTOR HIDROCARBUROS</a:t>
            </a:r>
          </a:p>
          <a:p>
            <a:pPr algn="ctr"/>
            <a:r>
              <a:rPr lang="es-ES" sz="2800" b="1" dirty="0">
                <a:solidFill>
                  <a:schemeClr val="bg1"/>
                </a:solidFill>
              </a:rPr>
              <a:t>CONTENIDO</a:t>
            </a:r>
          </a:p>
          <a:p>
            <a:pPr algn="ctr"/>
            <a:endParaRPr lang="es-US" sz="2800" b="1" dirty="0">
              <a:solidFill>
                <a:schemeClr val="bg1"/>
              </a:solidFill>
            </a:endParaRPr>
          </a:p>
          <a:p>
            <a:pPr algn="ctr"/>
            <a:endParaRPr lang="es-ES" sz="2000" dirty="0">
              <a:solidFill>
                <a:schemeClr val="bg1"/>
              </a:solidFill>
            </a:endParaRPr>
          </a:p>
          <a:p>
            <a:pPr marL="2800350" lvl="5" indent="-514350">
              <a:buAutoNum type="romanUcPeriod"/>
            </a:pPr>
            <a:r>
              <a:rPr lang="es-ES" sz="2400" b="1" dirty="0">
                <a:solidFill>
                  <a:schemeClr val="bg1"/>
                </a:solidFill>
              </a:rPr>
              <a:t>ASPECTOS GENERALES</a:t>
            </a:r>
          </a:p>
          <a:p>
            <a:pPr marL="2800350" lvl="5" indent="-514350">
              <a:buAutoNum type="romanUcPeriod"/>
            </a:pPr>
            <a:r>
              <a:rPr lang="es-ES" sz="2400" b="1" dirty="0">
                <a:solidFill>
                  <a:schemeClr val="bg1"/>
                </a:solidFill>
              </a:rPr>
              <a:t>SITUACIÓN DEL SECTOR</a:t>
            </a:r>
          </a:p>
          <a:p>
            <a:pPr marL="2800350" lvl="5" indent="-514350">
              <a:buAutoNum type="romanUcPeriod"/>
            </a:pPr>
            <a:r>
              <a:rPr lang="es-ES" sz="2400" b="1" dirty="0">
                <a:solidFill>
                  <a:schemeClr val="bg1"/>
                </a:solidFill>
              </a:rPr>
              <a:t>CAUSAS DEL DETERIORO</a:t>
            </a:r>
          </a:p>
          <a:p>
            <a:pPr marL="2800350" lvl="5" indent="-514350">
              <a:buAutoNum type="romanUcPeriod"/>
            </a:pPr>
            <a:r>
              <a:rPr lang="es-ES" sz="2400" b="1" dirty="0">
                <a:solidFill>
                  <a:schemeClr val="bg1"/>
                </a:solidFill>
              </a:rPr>
              <a:t>INDUSTRIALIZACIÓN Y REFINACIÓN</a:t>
            </a:r>
          </a:p>
        </p:txBody>
      </p:sp>
      <p:pic>
        <p:nvPicPr>
          <p:cNvPr id="13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4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350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606120" y="2967335"/>
            <a:ext cx="6979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5400" b="1" dirty="0">
                <a:solidFill>
                  <a:schemeClr val="bg1"/>
                </a:solidFill>
              </a:rPr>
              <a:t>I.	ASPECTOS GENERALES</a:t>
            </a: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88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3108131" y="2767281"/>
            <a:ext cx="59757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ANÁLISIS DEL </a:t>
            </a:r>
          </a:p>
          <a:p>
            <a:pPr algn="ctr"/>
            <a:r>
              <a:rPr lang="es-BO" sz="4000" b="1" dirty="0">
                <a:solidFill>
                  <a:schemeClr val="bg1"/>
                </a:solidFill>
              </a:rPr>
              <a:t>ENTORNO INTERNACIONAL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20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507415"/>
              </p:ext>
            </p:extLst>
          </p:nvPr>
        </p:nvGraphicFramePr>
        <p:xfrm>
          <a:off x="0" y="691656"/>
          <a:ext cx="12192000" cy="616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RESERVA MUNDIAL DE GAS NATURAL – 2018 (EN </a:t>
            </a:r>
            <a:r>
              <a:rPr lang="es-BO" sz="3600" b="1" dirty="0" err="1"/>
              <a:t>TCF</a:t>
            </a:r>
            <a:r>
              <a:rPr lang="es-BO" sz="3600" b="1" dirty="0"/>
              <a:t>)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200338" y="5645925"/>
          <a:ext cx="3791324" cy="939165"/>
        </p:xfrm>
        <a:graphic>
          <a:graphicData uri="http://schemas.openxmlformats.org/drawingml/2006/table">
            <a:tbl>
              <a:tblPr firstRow="1" lastRow="1">
                <a:tableStyleId>{616DA210-FB5B-4158-B5E0-FEB733F419BA}</a:tableStyleId>
              </a:tblPr>
              <a:tblGrid>
                <a:gridCol w="1543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u="none" strike="noStrike" dirty="0">
                          <a:effectLst/>
                        </a:rPr>
                        <a:t>País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Reservas 2018 en </a:t>
                      </a:r>
                      <a:r>
                        <a:rPr lang="es-ES" sz="1100" u="none" strike="noStrike" dirty="0" err="1">
                          <a:effectLst/>
                        </a:rPr>
                        <a:t>TCF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Participación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15 Principales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6.072,63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87,35%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Bolivia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10,33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Resto del Mundo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868,86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12,50%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Total Mundo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6.951,82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8337176" y="639633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</a:t>
            </a:r>
            <a:r>
              <a:rPr lang="en-US" sz="1200" dirty="0"/>
              <a:t>BP Statistical Review of World Energy June 2019</a:t>
            </a:r>
          </a:p>
          <a:p>
            <a:r>
              <a:rPr lang="es-ES" sz="1200" dirty="0"/>
              <a:t>http://www.bp.com/statisticalreview</a:t>
            </a:r>
          </a:p>
        </p:txBody>
      </p:sp>
    </p:spTree>
    <p:extLst>
      <p:ext uri="{BB962C8B-B14F-4D97-AF65-F5344CB8AC3E}">
        <p14:creationId xmlns:p14="http://schemas.microsoft.com/office/powerpoint/2010/main" val="1638150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RESERVA MUNDIAL DE GAS NATURAL – 2018 (EN </a:t>
            </a:r>
            <a:r>
              <a:rPr lang="es-BO" sz="3600" b="1" dirty="0" err="1"/>
              <a:t>TCF</a:t>
            </a:r>
            <a:r>
              <a:rPr lang="es-BO" sz="3600" b="1" dirty="0"/>
              <a:t>)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8337176" y="639633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</a:t>
            </a:r>
            <a:r>
              <a:rPr lang="en-US" sz="1200" dirty="0"/>
              <a:t>BP Statistical Review of World Energy June 2019</a:t>
            </a:r>
          </a:p>
          <a:p>
            <a:r>
              <a:rPr lang="es-ES" sz="1200" dirty="0"/>
              <a:t>http://www.bp.com/statisticalreview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92500" y="781808"/>
          <a:ext cx="3024000" cy="2886075"/>
        </p:xfrm>
        <a:graphic>
          <a:graphicData uri="http://schemas.openxmlformats.org/drawingml/2006/table">
            <a:tbl>
              <a:tblPr/>
              <a:tblGrid>
                <a:gridCol w="1835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AMÉRICA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Reserva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</a:t>
                      </a:r>
                      <a:r>
                        <a:rPr lang="es-ES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TCF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Canada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México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419,8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Norteamérica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Argentina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Bolivia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Brasil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Colombia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Perú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Trinidad &amp; Tobago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Venezuela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223,8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Otros S. &amp; Cent. América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S. &amp; Cent. América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289,0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3451232" y="794687"/>
          <a:ext cx="2340000" cy="2501265"/>
        </p:xfrm>
        <a:graphic>
          <a:graphicData uri="http://schemas.openxmlformats.org/drawingml/2006/table">
            <a:tbl>
              <a:tblPr/>
              <a:tblGrid>
                <a:gridCol w="1135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EUROPA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Reserva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</a:t>
                      </a:r>
                      <a:r>
                        <a:rPr lang="es-ES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TCF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Denmark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Germany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Italy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Netherlands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Norway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Poland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Romania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Ukraine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United Kingdom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Europe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Europe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6096000" y="807566"/>
          <a:ext cx="2520001" cy="1914525"/>
        </p:xfrm>
        <a:graphic>
          <a:graphicData uri="http://schemas.openxmlformats.org/drawingml/2006/table">
            <a:tbl>
              <a:tblPr/>
              <a:tblGrid>
                <a:gridCol w="1438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Reserva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</a:t>
                      </a:r>
                      <a:r>
                        <a:rPr lang="es-ES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TCF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Azerbaijan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Kazakhstan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Federation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Turkmenistan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Uzbekistan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42,7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CIS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CIS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2217,4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86313" y="3821472"/>
          <a:ext cx="3022600" cy="2908726"/>
        </p:xfrm>
        <a:graphic>
          <a:graphicData uri="http://schemas.openxmlformats.org/drawingml/2006/table">
            <a:tbl>
              <a:tblPr/>
              <a:tblGrid>
                <a:gridCol w="1590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MEDI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 ORIENTE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Reserva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</a:t>
                      </a:r>
                      <a:r>
                        <a:rPr lang="es-ES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TCF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Bahrain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5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Iran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1127,7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Iraq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125,6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Israel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Kuwait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59,9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Oman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Qatar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Saudi Arabia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Syria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United Arab Emirates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209,7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Yemen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Middle East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Middle East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2666,7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8873186" y="807565"/>
          <a:ext cx="2520000" cy="1539240"/>
        </p:xfrm>
        <a:graphic>
          <a:graphicData uri="http://schemas.openxmlformats.org/drawingml/2006/table">
            <a:tbl>
              <a:tblPr/>
              <a:tblGrid>
                <a:gridCol w="1069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ÁFRICA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Reserva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</a:t>
                      </a:r>
                      <a:r>
                        <a:rPr lang="es-ES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TCF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Algeria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Egypt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Libya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Nigeria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Africa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Africa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509,6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3444794" y="3433763"/>
          <a:ext cx="2340000" cy="3321206"/>
        </p:xfrm>
        <a:graphic>
          <a:graphicData uri="http://schemas.openxmlformats.org/drawingml/2006/table">
            <a:tbl>
              <a:tblPr/>
              <a:tblGrid>
                <a:gridCol w="1449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1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ASIA-PACÍFICO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Reserva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</a:t>
                      </a:r>
                      <a:r>
                        <a:rPr lang="es-ES" sz="1200" b="1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TCF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Australia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Bangladesh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Brunei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Indonesia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97,5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Malaysia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Myanmar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Pakistan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Papua New Guinea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Thailand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25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Vietnam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Asia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Pacific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Asia </a:t>
                      </a:r>
                      <a:r>
                        <a:rPr lang="es-E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Pacific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640,3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6096000" y="2794711"/>
          <a:ext cx="5653825" cy="3601624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41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North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America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S. &amp; Cent.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America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289,0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Europe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CIS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2217,4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Middle East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2666,7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Africa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509,6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Asia Pacific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20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World</a:t>
                      </a:r>
                      <a:endParaRPr lang="es-ES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6951,8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872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RESERVAS REGIONAL DE GAS NATURAL – 2018 (EN </a:t>
            </a:r>
            <a:r>
              <a:rPr lang="es-BO" sz="3600" b="1" dirty="0" err="1"/>
              <a:t>TCF</a:t>
            </a:r>
            <a:r>
              <a:rPr lang="es-BO" sz="3600" b="1" dirty="0"/>
              <a:t>)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9167673" y="5842337"/>
            <a:ext cx="3024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Fuente Reservas Probadas (Convencionales):</a:t>
            </a:r>
          </a:p>
          <a:p>
            <a:r>
              <a:rPr lang="en-US" sz="1000" dirty="0"/>
              <a:t>BP Statistical Review of World Energy June 2019</a:t>
            </a:r>
          </a:p>
          <a:p>
            <a:r>
              <a:rPr lang="es-ES" sz="1000" dirty="0">
                <a:hlinkClick r:id="rId3"/>
              </a:rPr>
              <a:t>http://www.bp.com/statisticalreview</a:t>
            </a:r>
            <a:endParaRPr lang="es-ES" sz="1000" dirty="0"/>
          </a:p>
          <a:p>
            <a:r>
              <a:rPr lang="es-ES" sz="1000" dirty="0"/>
              <a:t>Fuente Recursos No Convencionales:</a:t>
            </a:r>
          </a:p>
          <a:p>
            <a:r>
              <a:rPr lang="es-ES" sz="1000" dirty="0" err="1"/>
              <a:t>EIA</a:t>
            </a:r>
            <a:r>
              <a:rPr lang="es-ES" sz="1000" dirty="0"/>
              <a:t> - </a:t>
            </a:r>
            <a:r>
              <a:rPr lang="es-ES" sz="1000" dirty="0" err="1"/>
              <a:t>Energy</a:t>
            </a:r>
            <a:r>
              <a:rPr lang="es-ES" sz="1000" dirty="0"/>
              <a:t> </a:t>
            </a:r>
            <a:r>
              <a:rPr lang="es-ES" sz="1000" dirty="0" err="1"/>
              <a:t>Information</a:t>
            </a:r>
            <a:r>
              <a:rPr lang="es-ES" sz="1000" dirty="0"/>
              <a:t> </a:t>
            </a:r>
            <a:r>
              <a:rPr lang="es-ES" sz="1000" dirty="0" err="1"/>
              <a:t>Administration</a:t>
            </a:r>
            <a:endParaRPr lang="en-US" sz="1000" dirty="0"/>
          </a:p>
          <a:p>
            <a:r>
              <a:rPr lang="es-ES" sz="1000" dirty="0">
                <a:hlinkClick r:id="rId4"/>
              </a:rPr>
              <a:t>https://www.eia.gov/analysis/studies/worldshalegas/</a:t>
            </a:r>
            <a:endParaRPr lang="es-ES" sz="1000" dirty="0"/>
          </a:p>
        </p:txBody>
      </p:sp>
      <p:graphicFrame>
        <p:nvGraphicFramePr>
          <p:cNvPr id="10" name="2 Gráfico"/>
          <p:cNvGraphicFramePr>
            <a:graphicFrameLocks/>
          </p:cNvGraphicFramePr>
          <p:nvPr/>
        </p:nvGraphicFramePr>
        <p:xfrm>
          <a:off x="310718" y="656796"/>
          <a:ext cx="4953739" cy="603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9666" y="6405239"/>
            <a:ext cx="529397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/>
              <a:t>* Cuencas: Paraná (3,2 </a:t>
            </a:r>
            <a:r>
              <a:rPr lang="es-ES" sz="1200" dirty="0" err="1"/>
              <a:t>TCF</a:t>
            </a:r>
            <a:r>
              <a:rPr lang="es-ES" sz="1200" dirty="0"/>
              <a:t>), Neuquén (583,0 </a:t>
            </a:r>
            <a:r>
              <a:rPr lang="es-ES" sz="1200" dirty="0" err="1"/>
              <a:t>TCF</a:t>
            </a:r>
            <a:r>
              <a:rPr lang="es-ES" sz="1200" dirty="0"/>
              <a:t>) y San Jorge (85,6 </a:t>
            </a:r>
            <a:r>
              <a:rPr lang="es-ES" sz="1200" dirty="0" err="1"/>
              <a:t>TCF</a:t>
            </a:r>
            <a:r>
              <a:rPr lang="es-ES" sz="1200" dirty="0"/>
              <a:t>)</a:t>
            </a:r>
          </a:p>
          <a:p>
            <a:r>
              <a:rPr lang="es-ES" sz="1200" dirty="0"/>
              <a:t>** Cuencas Amazonas (99,9 </a:t>
            </a:r>
            <a:r>
              <a:rPr lang="es-ES" sz="1200" dirty="0" err="1"/>
              <a:t>TCF</a:t>
            </a:r>
            <a:r>
              <a:rPr lang="es-ES" sz="1200" dirty="0"/>
              <a:t>), </a:t>
            </a:r>
            <a:r>
              <a:rPr lang="es-ES" sz="1200" dirty="0" err="1"/>
              <a:t>Solimoes</a:t>
            </a:r>
            <a:r>
              <a:rPr lang="es-ES" sz="1200" dirty="0"/>
              <a:t> (64,6 </a:t>
            </a:r>
            <a:r>
              <a:rPr lang="es-ES" sz="1200" dirty="0" err="1"/>
              <a:t>TCF</a:t>
            </a:r>
            <a:r>
              <a:rPr lang="es-ES" sz="1200" dirty="0"/>
              <a:t>) y Paraná (80,5 </a:t>
            </a:r>
            <a:r>
              <a:rPr lang="es-ES" sz="1200" dirty="0" err="1"/>
              <a:t>TCF</a:t>
            </a:r>
            <a:r>
              <a:rPr lang="es-ES" sz="1200" dirty="0"/>
              <a:t>)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743082"/>
              </p:ext>
            </p:extLst>
          </p:nvPr>
        </p:nvGraphicFramePr>
        <p:xfrm>
          <a:off x="5563421" y="1305015"/>
          <a:ext cx="5853261" cy="4609679"/>
        </p:xfrm>
        <a:graphic>
          <a:graphicData uri="http://schemas.openxmlformats.org/drawingml/2006/table">
            <a:tbl>
              <a:tblPr/>
              <a:tblGrid>
                <a:gridCol w="3557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6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7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País Productor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Reserva a 2018 en </a:t>
                      </a:r>
                      <a:r>
                        <a:rPr lang="es-E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TCF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Participación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Argentina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Bolivia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Brasil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Colombia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Perú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Trinidad &amp; Tobago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Venezuela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223,8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77,44%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Otros Sud y Centroamérica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Sud y Centroamérica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289,0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779">
                <a:tc gridSpan="3"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Recursos No Convencionales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Argentina No Convencionales </a:t>
                      </a:r>
                      <a:r>
                        <a:rPr lang="es-E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*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Brasil No Convencionales </a:t>
                      </a:r>
                      <a:r>
                        <a:rPr lang="es-ES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**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77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Otros No Convencionales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384,2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Recursos No Convencionales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1.430,5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37577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Potencial Sudamérica</a:t>
                      </a:r>
                    </a:p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(Reservas Convencionales + Recursos No Convencionales)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1.719,5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9439421" y="3756074"/>
            <a:ext cx="1505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Recursos  extraíbles técnicamente</a:t>
            </a:r>
          </a:p>
        </p:txBody>
      </p:sp>
    </p:spTree>
    <p:extLst>
      <p:ext uri="{BB962C8B-B14F-4D97-AF65-F5344CB8AC3E}">
        <p14:creationId xmlns:p14="http://schemas.microsoft.com/office/powerpoint/2010/main" val="68673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" fill="hold"/>
                                        <p:tgtEl>
                                          <p:spTgt spid="1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" fill="hold"/>
                                        <p:tgtEl>
                                          <p:spTgt spid="1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10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" fill="hold"/>
                                        <p:tgtEl>
                                          <p:spTgt spid="10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" fill="hold"/>
                                        <p:tgtEl>
                                          <p:spTgt spid="10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"/>
                                        <p:tgtEl>
                                          <p:spTgt spid="10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1 Gráfico"/>
          <p:cNvGraphicFramePr>
            <a:graphicFrameLocks/>
          </p:cNvGraphicFramePr>
          <p:nvPr/>
        </p:nvGraphicFramePr>
        <p:xfrm>
          <a:off x="0" y="691656"/>
          <a:ext cx="12191999" cy="616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200" b="1" dirty="0"/>
              <a:t>PRODUCCIÓN MUNDIAL DE GAS NATURAL – 2018 (EN MMm3D)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6989196" y="3140765"/>
            <a:ext cx="214686" cy="135172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127507" y="5517909"/>
          <a:ext cx="3936983" cy="1076325"/>
        </p:xfrm>
        <a:graphic>
          <a:graphicData uri="http://schemas.openxmlformats.org/drawingml/2006/table">
            <a:tbl>
              <a:tblPr firstRow="1" lastRow="1">
                <a:tableStyleId>{616DA210-FB5B-4158-B5E0-FEB733F419BA}</a:tableStyleId>
              </a:tblPr>
              <a:tblGrid>
                <a:gridCol w="1543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País Productor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Producción 2018 en </a:t>
                      </a:r>
                      <a:r>
                        <a:rPr lang="es-ES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MMm3D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Participación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15 Principales Productores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8.350,86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Bolivia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43,73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0,41%</a:t>
                      </a:r>
                    </a:p>
                  </a:txBody>
                  <a:tcPr marL="9525" marR="9525" marT="9525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Resto del Mundo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2.202,28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Total Mundo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10.596,87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8460189" y="6321293"/>
            <a:ext cx="385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n-US" sz="900" dirty="0"/>
              <a:t>BP Statistical Review of World Energy June 2019</a:t>
            </a:r>
          </a:p>
          <a:p>
            <a:r>
              <a:rPr lang="es-ES" sz="900" dirty="0"/>
              <a:t>http://www.bp.com/statisticalreview</a:t>
            </a:r>
          </a:p>
        </p:txBody>
      </p:sp>
    </p:spTree>
    <p:extLst>
      <p:ext uri="{BB962C8B-B14F-4D97-AF65-F5344CB8AC3E}">
        <p14:creationId xmlns:p14="http://schemas.microsoft.com/office/powerpoint/2010/main" val="274237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465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8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5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5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3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5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5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5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50"/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50"/>
                                        <p:tgtEl>
                                          <p:spTgt spid="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5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50"/>
                                        <p:tgtEl>
                                          <p:spTgt spid="9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8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50"/>
                                        <p:tgtEl>
                                          <p:spTgt spid="9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5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50"/>
                                        <p:tgtEl>
                                          <p:spTgt spid="9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3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50"/>
                                        <p:tgtEl>
                                          <p:spTgt spid="9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5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50"/>
                                        <p:tgtEl>
                                          <p:spTgt spid="9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80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50"/>
                                        <p:tgtEl>
                                          <p:spTgt spid="9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5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50"/>
                                        <p:tgtEl>
                                          <p:spTgt spid="9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300"/>
                            </p:stCondLst>
                            <p:childTnLst>
                              <p:par>
                                <p:cTn id="6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50"/>
                                        <p:tgtEl>
                                          <p:spTgt spid="9">
                                            <p:graphicEl>
                                              <a:chart seriesIdx="1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50"/>
                            </p:stCondLst>
                            <p:childTnLst>
                              <p:par>
                                <p:cTn id="6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50"/>
                                        <p:tgtEl>
                                          <p:spTgt spid="9">
                                            <p:graphicEl>
                                              <a:chart seriesIdx="1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50"/>
                                        <p:tgtEl>
                                          <p:spTgt spid="9">
                                            <p:graphicEl>
                                              <a:chart seriesIdx="1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50"/>
                            </p:stCondLst>
                            <p:childTnLst>
                              <p:par>
                                <p:cTn id="7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50"/>
                                        <p:tgtEl>
                                          <p:spTgt spid="9">
                                            <p:graphicEl>
                                              <a:chart seriesIdx="1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200" b="1" dirty="0"/>
              <a:t>PRODUCCIÓN MUNDIAL DE GAS NATURAL – 2018 (EN MMm3D)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8337176" y="639633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</a:t>
            </a:r>
            <a:r>
              <a:rPr lang="en-US" sz="1200" dirty="0"/>
              <a:t>BP Statistical Review of World Energy June 2019</a:t>
            </a:r>
          </a:p>
          <a:p>
            <a:r>
              <a:rPr lang="es-ES" sz="1200" dirty="0"/>
              <a:t>http://www.bp.com/statisticalreview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92500" y="691656"/>
          <a:ext cx="3024000" cy="3068955"/>
        </p:xfrm>
        <a:graphic>
          <a:graphicData uri="http://schemas.openxmlformats.org/drawingml/2006/table">
            <a:tbl>
              <a:tblPr/>
              <a:tblGrid>
                <a:gridCol w="1835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71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AMÉRICA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Producción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MMm3D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Canadá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Mexico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North America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2887,3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Argentina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Bolivia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Brazil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Colombia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Peru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Trinidad &amp; Tobago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Venezuela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S. &amp; Cent. America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717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S. &amp; Cent. America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3451232" y="691656"/>
          <a:ext cx="2520000" cy="2684145"/>
        </p:xfrm>
        <a:graphic>
          <a:graphicData uri="http://schemas.openxmlformats.org/drawingml/2006/table">
            <a:tbl>
              <a:tblPr/>
              <a:tblGrid>
                <a:gridCol w="1222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EUROPA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Producción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MMm3D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Denmark</a:t>
                      </a:r>
                      <a:endParaRPr lang="es-B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Germany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Italy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Netherlands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Norway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Romania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Ukraine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United Kingdom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Europe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Europe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6186152" y="691656"/>
          <a:ext cx="2520001" cy="2106930"/>
        </p:xfrm>
        <a:graphic>
          <a:graphicData uri="http://schemas.openxmlformats.org/drawingml/2006/table">
            <a:tbl>
              <a:tblPr/>
              <a:tblGrid>
                <a:gridCol w="142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Producción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MMm3D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Azerbaijan</a:t>
                      </a:r>
                      <a:endParaRPr lang="es-B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Kazakhstan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Russian Federation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1834,2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Turkmenistan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USSR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Uzbekistan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CIS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CIS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86313" y="3879197"/>
          <a:ext cx="3022600" cy="2876550"/>
        </p:xfrm>
        <a:graphic>
          <a:graphicData uri="http://schemas.openxmlformats.org/drawingml/2006/table">
            <a:tbl>
              <a:tblPr/>
              <a:tblGrid>
                <a:gridCol w="164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MEDI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 ORIENTE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Producción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MMm3D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Bahrain</a:t>
                      </a:r>
                      <a:endParaRPr lang="es-B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Iran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Iraq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Kuwait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Oman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Qatar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480,7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Saudi Arabia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Syria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United Arab Emirates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Yemen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Middle East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Middle East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9004588" y="820444"/>
          <a:ext cx="2520000" cy="1722120"/>
        </p:xfrm>
        <a:graphic>
          <a:graphicData uri="http://schemas.openxmlformats.org/drawingml/2006/table">
            <a:tbl>
              <a:tblPr/>
              <a:tblGrid>
                <a:gridCol w="1571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ÁFRICA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Producción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MMm3D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Algeria</a:t>
                      </a:r>
                      <a:endParaRPr lang="es-B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Egypt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Libya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Nigeria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Africa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Africa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3431914" y="3547501"/>
          <a:ext cx="2520000" cy="3079666"/>
        </p:xfrm>
        <a:graphic>
          <a:graphicData uri="http://schemas.openxmlformats.org/drawingml/2006/table">
            <a:tbl>
              <a:tblPr/>
              <a:tblGrid>
                <a:gridCol w="1630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12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ASIA-PACÍFICO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País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Producción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en MMm3D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Australia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33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Bangladesh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Brunei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442,5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Indonesia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Malaysia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198,6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Myanmar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Pakistan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Thailand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Vietnam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186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Asia Pacific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6125">
                <a:tc>
                  <a:txBody>
                    <a:bodyPr/>
                    <a:lstStyle/>
                    <a:p>
                      <a:pPr algn="l" rtl="0" fontAlgn="b"/>
                      <a:r>
                        <a:rPr lang="es-B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Asia </a:t>
                      </a:r>
                      <a:r>
                        <a:rPr lang="es-BO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Pacific</a:t>
                      </a:r>
                      <a:endParaRPr lang="es-BO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6199030" y="2893287"/>
          <a:ext cx="5653825" cy="3503048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41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North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America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2887,3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S. &amp; Cent.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America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484,1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Europe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CIS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2276,9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Middle</a:t>
                      </a:r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East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Africa</a:t>
                      </a:r>
                      <a:endParaRPr lang="es-E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648,1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Asia Pacific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1730,8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881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 </a:t>
                      </a:r>
                      <a:r>
                        <a:rPr lang="es-ES" sz="1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World</a:t>
                      </a:r>
                      <a:endParaRPr lang="es-ES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10596,9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60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3 Gráfico"/>
          <p:cNvGraphicFramePr>
            <a:graphicFrameLocks/>
          </p:cNvGraphicFramePr>
          <p:nvPr/>
        </p:nvGraphicFramePr>
        <p:xfrm>
          <a:off x="-27147" y="553974"/>
          <a:ext cx="4572000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99125"/>
              </p:ext>
            </p:extLst>
          </p:nvPr>
        </p:nvGraphicFramePr>
        <p:xfrm>
          <a:off x="6940575" y="1719771"/>
          <a:ext cx="3521667" cy="2960442"/>
        </p:xfrm>
        <a:graphic>
          <a:graphicData uri="http://schemas.openxmlformats.org/drawingml/2006/table">
            <a:tbl>
              <a:tblPr firstRow="1" firstCol="1" lastRow="1">
                <a:tableStyleId>{616DA210-FB5B-4158-B5E0-FEB733F419BA}</a:tableStyleId>
              </a:tblPr>
              <a:tblGrid>
                <a:gridCol w="1568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95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País Productor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u="none" strike="noStrike" dirty="0">
                          <a:effectLst/>
                        </a:rPr>
                        <a:t>Producción diaria en </a:t>
                      </a:r>
                      <a:r>
                        <a:rPr lang="es-ES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MMm3D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Participación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Argentina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22,31%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Bolivia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43,7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9,03%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Brasil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Colombia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Perú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Trinidad &amp; Tobago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Venezuela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Otros S. &amp; Cent. América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337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Total S. &amp; Cent. América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200" b="1" dirty="0"/>
              <a:t>PRODUCCIÓN REGIONAL DE GAS NATURAL – 2018 (EN MMm3D)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8337176" y="639633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</a:t>
            </a:r>
            <a:r>
              <a:rPr lang="en-US" sz="1200" dirty="0"/>
              <a:t>BP Statistical Review of World Energy June 2019</a:t>
            </a:r>
          </a:p>
          <a:p>
            <a:r>
              <a:rPr lang="es-ES" sz="1200" dirty="0"/>
              <a:t>http://www.bp.com/statisticalreview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0" y="6581001"/>
            <a:ext cx="6176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aseline="30000" dirty="0"/>
              <a:t>*</a:t>
            </a:r>
            <a:r>
              <a:rPr lang="es-ES" sz="1200" dirty="0"/>
              <a:t> Considerando el nivel de producción de 2018</a:t>
            </a:r>
          </a:p>
        </p:txBody>
      </p:sp>
    </p:spTree>
    <p:extLst>
      <p:ext uri="{BB962C8B-B14F-4D97-AF65-F5344CB8AC3E}">
        <p14:creationId xmlns:p14="http://schemas.microsoft.com/office/powerpoint/2010/main" val="168171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5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5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5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"/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50"/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50"/>
                                        <p:tgtEl>
                                          <p:spTgt spid="1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1443522" y="2767281"/>
            <a:ext cx="93050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NIVEL DE RÉGIMEN FISCAL EN RELACIÓN A </a:t>
            </a:r>
          </a:p>
          <a:p>
            <a:pPr algn="ctr"/>
            <a:r>
              <a:rPr lang="es-BO" sz="4000" b="1" dirty="0">
                <a:solidFill>
                  <a:schemeClr val="bg1"/>
                </a:solidFill>
              </a:rPr>
              <a:t>CONDICIONES GEOLÓGICAS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784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PROSPECTIVIDAD VS STATE TAKE</a:t>
            </a:r>
          </a:p>
        </p:txBody>
      </p:sp>
      <p:pic>
        <p:nvPicPr>
          <p:cNvPr id="6" name="Picture 64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3933" y="691656"/>
            <a:ext cx="9728200" cy="581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Freeform 2"/>
          <p:cNvSpPr>
            <a:spLocks/>
          </p:cNvSpPr>
          <p:nvPr/>
        </p:nvSpPr>
        <p:spPr bwMode="auto">
          <a:xfrm>
            <a:off x="5062935" y="2108839"/>
            <a:ext cx="4807457" cy="3401515"/>
          </a:xfrm>
          <a:custGeom>
            <a:avLst/>
            <a:gdLst/>
            <a:ahLst/>
            <a:cxnLst>
              <a:cxn ang="0">
                <a:pos x="0" y="2616"/>
              </a:cxn>
              <a:cxn ang="0">
                <a:pos x="3696" y="2616"/>
              </a:cxn>
              <a:cxn ang="0">
                <a:pos x="3696" y="0"/>
              </a:cxn>
              <a:cxn ang="0">
                <a:pos x="0" y="2616"/>
              </a:cxn>
            </a:cxnLst>
            <a:rect l="0" t="0" r="r" b="b"/>
            <a:pathLst>
              <a:path w="3696" h="2616">
                <a:moveTo>
                  <a:pt x="0" y="2616"/>
                </a:moveTo>
                <a:lnTo>
                  <a:pt x="3696" y="2616"/>
                </a:lnTo>
                <a:lnTo>
                  <a:pt x="3696" y="0"/>
                </a:lnTo>
                <a:lnTo>
                  <a:pt x="0" y="2616"/>
                </a:lnTo>
                <a:close/>
              </a:path>
            </a:pathLst>
          </a:custGeom>
          <a:solidFill>
            <a:srgbClr val="CCFFCC"/>
          </a:solidFill>
          <a:ln w="9525">
            <a:noFill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3"/>
          <p:cNvSpPr>
            <a:spLocks/>
          </p:cNvSpPr>
          <p:nvPr/>
        </p:nvSpPr>
        <p:spPr bwMode="auto">
          <a:xfrm>
            <a:off x="2970137" y="1545292"/>
            <a:ext cx="3300642" cy="235823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60" y="0"/>
              </a:cxn>
              <a:cxn ang="0">
                <a:pos x="0" y="1584"/>
              </a:cxn>
              <a:cxn ang="0">
                <a:pos x="0" y="0"/>
              </a:cxn>
            </a:cxnLst>
            <a:rect l="0" t="0" r="r" b="b"/>
            <a:pathLst>
              <a:path w="2160" h="1584">
                <a:moveTo>
                  <a:pt x="0" y="0"/>
                </a:moveTo>
                <a:lnTo>
                  <a:pt x="2160" y="0"/>
                </a:lnTo>
                <a:lnTo>
                  <a:pt x="0" y="1584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39000"/>
            </a:srgbClr>
          </a:solidFill>
          <a:ln w="9525">
            <a:noFill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989571" y="1527952"/>
            <a:ext cx="6916698" cy="39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2989571" y="4839877"/>
            <a:ext cx="6856904" cy="1445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2989571" y="4180960"/>
            <a:ext cx="6868863" cy="1445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2989571" y="3513373"/>
            <a:ext cx="6856904" cy="1445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2989571" y="2854456"/>
            <a:ext cx="6856904" cy="1445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2989571" y="2186869"/>
            <a:ext cx="6844945" cy="1445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2989571" y="1527952"/>
            <a:ext cx="6880822" cy="1445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3680194" y="1527952"/>
            <a:ext cx="1494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4370817" y="1527952"/>
            <a:ext cx="1494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>
            <a:off x="5061441" y="1527952"/>
            <a:ext cx="1494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5752064" y="1527952"/>
            <a:ext cx="1494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6453151" y="1527952"/>
            <a:ext cx="1495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7143775" y="1527952"/>
            <a:ext cx="1495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7834398" y="1527952"/>
            <a:ext cx="1495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>
            <a:off x="8525022" y="1527952"/>
            <a:ext cx="1495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9215645" y="1527952"/>
            <a:ext cx="1495" cy="3979513"/>
          </a:xfrm>
          <a:prstGeom prst="line">
            <a:avLst/>
          </a:prstGeom>
          <a:noFill/>
          <a:ln w="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2970137" y="1527952"/>
            <a:ext cx="6900255" cy="39795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2"/>
          <p:cNvSpPr>
            <a:spLocks noChangeShapeType="1"/>
          </p:cNvSpPr>
          <p:nvPr/>
        </p:nvSpPr>
        <p:spPr bwMode="auto">
          <a:xfrm>
            <a:off x="2953694" y="5178006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>
            <a:off x="2953694" y="4839877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>
            <a:off x="2953694" y="4510419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5"/>
          <p:cNvSpPr>
            <a:spLocks noChangeShapeType="1"/>
          </p:cNvSpPr>
          <p:nvPr/>
        </p:nvSpPr>
        <p:spPr bwMode="auto">
          <a:xfrm>
            <a:off x="2953694" y="4180960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6"/>
          <p:cNvSpPr>
            <a:spLocks noChangeShapeType="1"/>
          </p:cNvSpPr>
          <p:nvPr/>
        </p:nvSpPr>
        <p:spPr bwMode="auto">
          <a:xfrm>
            <a:off x="2953694" y="3851502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>
            <a:off x="2953694" y="3513373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28"/>
          <p:cNvSpPr>
            <a:spLocks noChangeShapeType="1"/>
          </p:cNvSpPr>
          <p:nvPr/>
        </p:nvSpPr>
        <p:spPr bwMode="auto">
          <a:xfrm>
            <a:off x="2953694" y="3183914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29"/>
          <p:cNvSpPr>
            <a:spLocks noChangeShapeType="1"/>
          </p:cNvSpPr>
          <p:nvPr/>
        </p:nvSpPr>
        <p:spPr bwMode="auto">
          <a:xfrm>
            <a:off x="2953694" y="2854456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0"/>
          <p:cNvSpPr>
            <a:spLocks noChangeShapeType="1"/>
          </p:cNvSpPr>
          <p:nvPr/>
        </p:nvSpPr>
        <p:spPr bwMode="auto">
          <a:xfrm>
            <a:off x="2953694" y="2524997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1"/>
          <p:cNvSpPr>
            <a:spLocks noChangeShapeType="1"/>
          </p:cNvSpPr>
          <p:nvPr/>
        </p:nvSpPr>
        <p:spPr bwMode="auto">
          <a:xfrm>
            <a:off x="2953694" y="2186869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2"/>
          <p:cNvSpPr>
            <a:spLocks noChangeShapeType="1"/>
          </p:cNvSpPr>
          <p:nvPr/>
        </p:nvSpPr>
        <p:spPr bwMode="auto">
          <a:xfrm>
            <a:off x="2953694" y="1857410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2953694" y="1527952"/>
            <a:ext cx="71753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4"/>
          <p:cNvSpPr>
            <a:spLocks noChangeShapeType="1"/>
          </p:cNvSpPr>
          <p:nvPr/>
        </p:nvSpPr>
        <p:spPr bwMode="auto">
          <a:xfrm>
            <a:off x="2944725" y="4839877"/>
            <a:ext cx="44846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5"/>
          <p:cNvSpPr>
            <a:spLocks noChangeShapeType="1"/>
          </p:cNvSpPr>
          <p:nvPr/>
        </p:nvSpPr>
        <p:spPr bwMode="auto">
          <a:xfrm>
            <a:off x="2944725" y="4180960"/>
            <a:ext cx="44846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36"/>
          <p:cNvSpPr>
            <a:spLocks noChangeShapeType="1"/>
          </p:cNvSpPr>
          <p:nvPr/>
        </p:nvSpPr>
        <p:spPr bwMode="auto">
          <a:xfrm>
            <a:off x="2944725" y="3513373"/>
            <a:ext cx="44846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37"/>
          <p:cNvSpPr>
            <a:spLocks noChangeShapeType="1"/>
          </p:cNvSpPr>
          <p:nvPr/>
        </p:nvSpPr>
        <p:spPr bwMode="auto">
          <a:xfrm>
            <a:off x="2944725" y="2854456"/>
            <a:ext cx="44846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38"/>
          <p:cNvSpPr>
            <a:spLocks noChangeShapeType="1"/>
          </p:cNvSpPr>
          <p:nvPr/>
        </p:nvSpPr>
        <p:spPr bwMode="auto">
          <a:xfrm>
            <a:off x="2944725" y="2186869"/>
            <a:ext cx="44846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39"/>
          <p:cNvSpPr>
            <a:spLocks noChangeShapeType="1"/>
          </p:cNvSpPr>
          <p:nvPr/>
        </p:nvSpPr>
        <p:spPr bwMode="auto">
          <a:xfrm>
            <a:off x="2944725" y="1527952"/>
            <a:ext cx="44846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0"/>
          <p:cNvSpPr>
            <a:spLocks noChangeShapeType="1"/>
          </p:cNvSpPr>
          <p:nvPr/>
        </p:nvSpPr>
        <p:spPr bwMode="auto">
          <a:xfrm>
            <a:off x="2989571" y="5507464"/>
            <a:ext cx="6892780" cy="144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1"/>
          <p:cNvSpPr>
            <a:spLocks noChangeShapeType="1"/>
          </p:cNvSpPr>
          <p:nvPr/>
        </p:nvSpPr>
        <p:spPr bwMode="auto">
          <a:xfrm flipV="1">
            <a:off x="3680194" y="5472785"/>
            <a:ext cx="1494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42"/>
          <p:cNvSpPr>
            <a:spLocks noChangeShapeType="1"/>
          </p:cNvSpPr>
          <p:nvPr/>
        </p:nvSpPr>
        <p:spPr bwMode="auto">
          <a:xfrm flipV="1">
            <a:off x="4370817" y="5472785"/>
            <a:ext cx="1494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43"/>
          <p:cNvSpPr>
            <a:spLocks noChangeShapeType="1"/>
          </p:cNvSpPr>
          <p:nvPr/>
        </p:nvSpPr>
        <p:spPr bwMode="auto">
          <a:xfrm flipV="1">
            <a:off x="5061441" y="5472785"/>
            <a:ext cx="1494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44"/>
          <p:cNvSpPr>
            <a:spLocks noChangeShapeType="1"/>
          </p:cNvSpPr>
          <p:nvPr/>
        </p:nvSpPr>
        <p:spPr bwMode="auto">
          <a:xfrm flipV="1">
            <a:off x="5752064" y="5472785"/>
            <a:ext cx="1494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45"/>
          <p:cNvSpPr>
            <a:spLocks noChangeShapeType="1"/>
          </p:cNvSpPr>
          <p:nvPr/>
        </p:nvSpPr>
        <p:spPr bwMode="auto">
          <a:xfrm flipV="1">
            <a:off x="6453151" y="5472785"/>
            <a:ext cx="1495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46"/>
          <p:cNvSpPr>
            <a:spLocks noChangeShapeType="1"/>
          </p:cNvSpPr>
          <p:nvPr/>
        </p:nvSpPr>
        <p:spPr bwMode="auto">
          <a:xfrm flipV="1">
            <a:off x="7143775" y="5472785"/>
            <a:ext cx="1495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47"/>
          <p:cNvSpPr>
            <a:spLocks noChangeShapeType="1"/>
          </p:cNvSpPr>
          <p:nvPr/>
        </p:nvSpPr>
        <p:spPr bwMode="auto">
          <a:xfrm flipV="1">
            <a:off x="7834398" y="5472785"/>
            <a:ext cx="1495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8"/>
          <p:cNvSpPr>
            <a:spLocks noChangeShapeType="1"/>
          </p:cNvSpPr>
          <p:nvPr/>
        </p:nvSpPr>
        <p:spPr bwMode="auto">
          <a:xfrm flipV="1">
            <a:off x="8525022" y="5472785"/>
            <a:ext cx="1495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49"/>
          <p:cNvSpPr>
            <a:spLocks noChangeShapeType="1"/>
          </p:cNvSpPr>
          <p:nvPr/>
        </p:nvSpPr>
        <p:spPr bwMode="auto">
          <a:xfrm flipV="1">
            <a:off x="9215645" y="5472785"/>
            <a:ext cx="1495" cy="6936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0"/>
          <p:cNvSpPr>
            <a:spLocks noChangeShapeType="1"/>
          </p:cNvSpPr>
          <p:nvPr/>
        </p:nvSpPr>
        <p:spPr bwMode="auto">
          <a:xfrm flipV="1">
            <a:off x="3680194" y="5507464"/>
            <a:ext cx="1494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51"/>
          <p:cNvSpPr>
            <a:spLocks noChangeShapeType="1"/>
          </p:cNvSpPr>
          <p:nvPr/>
        </p:nvSpPr>
        <p:spPr bwMode="auto">
          <a:xfrm flipV="1">
            <a:off x="4370817" y="5507464"/>
            <a:ext cx="1494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2"/>
          <p:cNvSpPr>
            <a:spLocks noChangeShapeType="1"/>
          </p:cNvSpPr>
          <p:nvPr/>
        </p:nvSpPr>
        <p:spPr bwMode="auto">
          <a:xfrm flipV="1">
            <a:off x="5061441" y="5507464"/>
            <a:ext cx="1494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53"/>
          <p:cNvSpPr>
            <a:spLocks noChangeShapeType="1"/>
          </p:cNvSpPr>
          <p:nvPr/>
        </p:nvSpPr>
        <p:spPr bwMode="auto">
          <a:xfrm flipV="1">
            <a:off x="5752064" y="5507464"/>
            <a:ext cx="1494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54"/>
          <p:cNvSpPr>
            <a:spLocks noChangeShapeType="1"/>
          </p:cNvSpPr>
          <p:nvPr/>
        </p:nvSpPr>
        <p:spPr bwMode="auto">
          <a:xfrm flipV="1">
            <a:off x="6453151" y="5507464"/>
            <a:ext cx="1495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55"/>
          <p:cNvSpPr>
            <a:spLocks noChangeShapeType="1"/>
          </p:cNvSpPr>
          <p:nvPr/>
        </p:nvSpPr>
        <p:spPr bwMode="auto">
          <a:xfrm flipV="1">
            <a:off x="7143775" y="5507464"/>
            <a:ext cx="1495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56"/>
          <p:cNvSpPr>
            <a:spLocks noChangeShapeType="1"/>
          </p:cNvSpPr>
          <p:nvPr/>
        </p:nvSpPr>
        <p:spPr bwMode="auto">
          <a:xfrm flipV="1">
            <a:off x="7834398" y="5507464"/>
            <a:ext cx="1495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57"/>
          <p:cNvSpPr>
            <a:spLocks noChangeShapeType="1"/>
          </p:cNvSpPr>
          <p:nvPr/>
        </p:nvSpPr>
        <p:spPr bwMode="auto">
          <a:xfrm flipV="1">
            <a:off x="8525022" y="5507464"/>
            <a:ext cx="1495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Line 58"/>
          <p:cNvSpPr>
            <a:spLocks noChangeShapeType="1"/>
          </p:cNvSpPr>
          <p:nvPr/>
        </p:nvSpPr>
        <p:spPr bwMode="auto">
          <a:xfrm flipV="1">
            <a:off x="9215645" y="5507464"/>
            <a:ext cx="1495" cy="43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4837213" y="5160666"/>
            <a:ext cx="116599" cy="11271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8264917" y="3461353"/>
            <a:ext cx="116599" cy="112710"/>
          </a:xfrm>
          <a:prstGeom prst="ellipse">
            <a:avLst/>
          </a:prstGeom>
          <a:solidFill>
            <a:srgbClr val="99CC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4792367" y="3990221"/>
            <a:ext cx="116599" cy="11271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2"/>
          <p:cNvSpPr>
            <a:spLocks noChangeArrowheads="1"/>
          </p:cNvSpPr>
          <p:nvPr/>
        </p:nvSpPr>
        <p:spPr bwMode="auto">
          <a:xfrm>
            <a:off x="4595046" y="2412288"/>
            <a:ext cx="116599" cy="11271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3"/>
          <p:cNvSpPr>
            <a:spLocks noChangeArrowheads="1"/>
          </p:cNvSpPr>
          <p:nvPr/>
        </p:nvSpPr>
        <p:spPr bwMode="auto">
          <a:xfrm>
            <a:off x="7466664" y="3738792"/>
            <a:ext cx="116599" cy="11271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64"/>
          <p:cNvSpPr>
            <a:spLocks noChangeArrowheads="1"/>
          </p:cNvSpPr>
          <p:nvPr/>
        </p:nvSpPr>
        <p:spPr bwMode="auto">
          <a:xfrm>
            <a:off x="3446996" y="4709828"/>
            <a:ext cx="116599" cy="11271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65"/>
          <p:cNvSpPr>
            <a:spLocks noChangeArrowheads="1"/>
          </p:cNvSpPr>
          <p:nvPr/>
        </p:nvSpPr>
        <p:spPr bwMode="auto">
          <a:xfrm>
            <a:off x="5043503" y="1562632"/>
            <a:ext cx="116599" cy="11271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66"/>
          <p:cNvSpPr>
            <a:spLocks/>
          </p:cNvSpPr>
          <p:nvPr/>
        </p:nvSpPr>
        <p:spPr bwMode="auto">
          <a:xfrm>
            <a:off x="6560781" y="2368938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7"/>
          <p:cNvSpPr>
            <a:spLocks/>
          </p:cNvSpPr>
          <p:nvPr/>
        </p:nvSpPr>
        <p:spPr bwMode="auto">
          <a:xfrm>
            <a:off x="9027293" y="2559677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68"/>
          <p:cNvSpPr>
            <a:spLocks/>
          </p:cNvSpPr>
          <p:nvPr/>
        </p:nvSpPr>
        <p:spPr bwMode="auto">
          <a:xfrm>
            <a:off x="5734126" y="3790812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69"/>
          <p:cNvSpPr>
            <a:spLocks/>
          </p:cNvSpPr>
          <p:nvPr/>
        </p:nvSpPr>
        <p:spPr bwMode="auto">
          <a:xfrm>
            <a:off x="6677380" y="1614651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0"/>
          <p:cNvSpPr>
            <a:spLocks/>
          </p:cNvSpPr>
          <p:nvPr/>
        </p:nvSpPr>
        <p:spPr bwMode="auto">
          <a:xfrm>
            <a:off x="7628108" y="3652092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1"/>
          <p:cNvSpPr>
            <a:spLocks/>
          </p:cNvSpPr>
          <p:nvPr/>
        </p:nvSpPr>
        <p:spPr bwMode="auto">
          <a:xfrm>
            <a:off x="3644317" y="4865887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2"/>
          <p:cNvSpPr>
            <a:spLocks/>
          </p:cNvSpPr>
          <p:nvPr/>
        </p:nvSpPr>
        <p:spPr bwMode="auto">
          <a:xfrm>
            <a:off x="3734009" y="2325588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3"/>
          <p:cNvSpPr>
            <a:spLocks noChangeArrowheads="1"/>
          </p:cNvSpPr>
          <p:nvPr/>
        </p:nvSpPr>
        <p:spPr bwMode="auto">
          <a:xfrm>
            <a:off x="2568021" y="5429435"/>
            <a:ext cx="349796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40%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0" name="Rectangle 74"/>
          <p:cNvSpPr>
            <a:spLocks noChangeArrowheads="1"/>
          </p:cNvSpPr>
          <p:nvPr/>
        </p:nvSpPr>
        <p:spPr bwMode="auto">
          <a:xfrm>
            <a:off x="2568021" y="4761848"/>
            <a:ext cx="349796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50%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1" name="Rectangle 75"/>
          <p:cNvSpPr>
            <a:spLocks noChangeArrowheads="1"/>
          </p:cNvSpPr>
          <p:nvPr/>
        </p:nvSpPr>
        <p:spPr bwMode="auto">
          <a:xfrm>
            <a:off x="2568021" y="4102930"/>
            <a:ext cx="349796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60%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2" name="Rectangle 76"/>
          <p:cNvSpPr>
            <a:spLocks noChangeArrowheads="1"/>
          </p:cNvSpPr>
          <p:nvPr/>
        </p:nvSpPr>
        <p:spPr bwMode="auto">
          <a:xfrm>
            <a:off x="2568021" y="3435343"/>
            <a:ext cx="349796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 dirty="0">
                <a:solidFill>
                  <a:srgbClr val="000000"/>
                </a:solidFill>
                <a:latin typeface="Arial" pitchFamily="-65" charset="0"/>
              </a:rPr>
              <a:t>70%</a:t>
            </a:r>
            <a:endParaRPr lang="en-GB" sz="2400" b="1" u="sng" dirty="0">
              <a:latin typeface="Helvetica" pitchFamily="-65" charset="0"/>
            </a:endParaRPr>
          </a:p>
        </p:txBody>
      </p:sp>
      <p:sp>
        <p:nvSpPr>
          <p:cNvPr id="83" name="Rectangle 77"/>
          <p:cNvSpPr>
            <a:spLocks noChangeArrowheads="1"/>
          </p:cNvSpPr>
          <p:nvPr/>
        </p:nvSpPr>
        <p:spPr bwMode="auto">
          <a:xfrm>
            <a:off x="2568021" y="2776426"/>
            <a:ext cx="349796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80%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4" name="Rectangle 78"/>
          <p:cNvSpPr>
            <a:spLocks noChangeArrowheads="1"/>
          </p:cNvSpPr>
          <p:nvPr/>
        </p:nvSpPr>
        <p:spPr bwMode="auto">
          <a:xfrm>
            <a:off x="2568021" y="2108839"/>
            <a:ext cx="349796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90%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5" name="Rectangle 79"/>
          <p:cNvSpPr>
            <a:spLocks noChangeArrowheads="1"/>
          </p:cNvSpPr>
          <p:nvPr/>
        </p:nvSpPr>
        <p:spPr bwMode="auto">
          <a:xfrm>
            <a:off x="2487299" y="1449922"/>
            <a:ext cx="430519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100%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6" name="Rectangle 80"/>
          <p:cNvSpPr>
            <a:spLocks noChangeArrowheads="1"/>
          </p:cNvSpPr>
          <p:nvPr/>
        </p:nvSpPr>
        <p:spPr bwMode="auto">
          <a:xfrm>
            <a:off x="2953694" y="5637514"/>
            <a:ext cx="152475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0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7" name="Rectangle 81"/>
          <p:cNvSpPr>
            <a:spLocks noChangeArrowheads="1"/>
          </p:cNvSpPr>
          <p:nvPr/>
        </p:nvSpPr>
        <p:spPr bwMode="auto">
          <a:xfrm>
            <a:off x="3644317" y="5637514"/>
            <a:ext cx="152475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5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8" name="Rectangle 82"/>
          <p:cNvSpPr>
            <a:spLocks noChangeArrowheads="1"/>
          </p:cNvSpPr>
          <p:nvPr/>
        </p:nvSpPr>
        <p:spPr bwMode="auto">
          <a:xfrm>
            <a:off x="4290095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10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89" name="Rectangle 83"/>
          <p:cNvSpPr>
            <a:spLocks noChangeArrowheads="1"/>
          </p:cNvSpPr>
          <p:nvPr/>
        </p:nvSpPr>
        <p:spPr bwMode="auto">
          <a:xfrm>
            <a:off x="4980719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15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0" name="Rectangle 84"/>
          <p:cNvSpPr>
            <a:spLocks noChangeArrowheads="1"/>
          </p:cNvSpPr>
          <p:nvPr/>
        </p:nvSpPr>
        <p:spPr bwMode="auto">
          <a:xfrm>
            <a:off x="5671342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20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1" name="Rectangle 85"/>
          <p:cNvSpPr>
            <a:spLocks noChangeArrowheads="1"/>
          </p:cNvSpPr>
          <p:nvPr/>
        </p:nvSpPr>
        <p:spPr bwMode="auto">
          <a:xfrm>
            <a:off x="6372429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25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2" name="Rectangle 86"/>
          <p:cNvSpPr>
            <a:spLocks noChangeArrowheads="1"/>
          </p:cNvSpPr>
          <p:nvPr/>
        </p:nvSpPr>
        <p:spPr bwMode="auto">
          <a:xfrm>
            <a:off x="7063053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30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3" name="Rectangle 87"/>
          <p:cNvSpPr>
            <a:spLocks noChangeArrowheads="1"/>
          </p:cNvSpPr>
          <p:nvPr/>
        </p:nvSpPr>
        <p:spPr bwMode="auto">
          <a:xfrm>
            <a:off x="7753676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35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4" name="Rectangle 88"/>
          <p:cNvSpPr>
            <a:spLocks noChangeArrowheads="1"/>
          </p:cNvSpPr>
          <p:nvPr/>
        </p:nvSpPr>
        <p:spPr bwMode="auto">
          <a:xfrm>
            <a:off x="8444300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40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5" name="Rectangle 89"/>
          <p:cNvSpPr>
            <a:spLocks noChangeArrowheads="1"/>
          </p:cNvSpPr>
          <p:nvPr/>
        </p:nvSpPr>
        <p:spPr bwMode="auto">
          <a:xfrm>
            <a:off x="9134923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45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6" name="Rectangle 90"/>
          <p:cNvSpPr>
            <a:spLocks noChangeArrowheads="1"/>
          </p:cNvSpPr>
          <p:nvPr/>
        </p:nvSpPr>
        <p:spPr bwMode="auto">
          <a:xfrm>
            <a:off x="9825546" y="5637514"/>
            <a:ext cx="233198" cy="19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200" b="1">
                <a:solidFill>
                  <a:srgbClr val="000000"/>
                </a:solidFill>
                <a:latin typeface="Arial" pitchFamily="-65" charset="0"/>
              </a:rPr>
              <a:t>50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7" name="Rectangle 91"/>
          <p:cNvSpPr>
            <a:spLocks noChangeArrowheads="1"/>
          </p:cNvSpPr>
          <p:nvPr/>
        </p:nvSpPr>
        <p:spPr bwMode="auto">
          <a:xfrm>
            <a:off x="5420206" y="5776233"/>
            <a:ext cx="1964241" cy="193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s-ES_tradnl" sz="1400" b="1">
                <a:solidFill>
                  <a:srgbClr val="000000"/>
                </a:solidFill>
                <a:latin typeface="Arial" pitchFamily="-65" charset="0"/>
              </a:rPr>
              <a:t>Índice de Prospectividad</a:t>
            </a:r>
            <a:endParaRPr lang="en-GB" sz="2400" b="1" u="sng">
              <a:latin typeface="Helvetica" pitchFamily="-65" charset="0"/>
            </a:endParaRPr>
          </a:p>
        </p:txBody>
      </p:sp>
      <p:sp>
        <p:nvSpPr>
          <p:cNvPr id="98" name="Rectangle 92"/>
          <p:cNvSpPr>
            <a:spLocks noChangeArrowheads="1"/>
          </p:cNvSpPr>
          <p:nvPr/>
        </p:nvSpPr>
        <p:spPr bwMode="auto">
          <a:xfrm rot="16200000">
            <a:off x="665579" y="3451510"/>
            <a:ext cx="3105292" cy="20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l" eaLnBrk="1" hangingPunct="1"/>
            <a:r>
              <a:rPr lang="en-GB" sz="1400" b="1">
                <a:solidFill>
                  <a:srgbClr val="000000"/>
                </a:solidFill>
                <a:latin typeface="Arial" pitchFamily="-65" charset="0"/>
              </a:rPr>
              <a:t>State Take – </a:t>
            </a:r>
            <a:r>
              <a:rPr lang="es-ES_tradnl" sz="1400" b="1">
                <a:solidFill>
                  <a:srgbClr val="000000"/>
                </a:solidFill>
                <a:latin typeface="Arial" pitchFamily="-65" charset="0"/>
              </a:rPr>
              <a:t>Campos Económicos PEPS</a:t>
            </a:r>
            <a:endParaRPr lang="en-GB" sz="2400" b="1" u="sng">
              <a:latin typeface="Helvetica" pitchFamily="-65" charset="0"/>
            </a:endParaRPr>
          </a:p>
        </p:txBody>
      </p:sp>
      <p:grpSp>
        <p:nvGrpSpPr>
          <p:cNvPr id="99" name="Group 93"/>
          <p:cNvGrpSpPr>
            <a:grpSpLocks/>
          </p:cNvGrpSpPr>
          <p:nvPr/>
        </p:nvGrpSpPr>
        <p:grpSpPr bwMode="auto">
          <a:xfrm>
            <a:off x="2977612" y="1523617"/>
            <a:ext cx="6913708" cy="3989627"/>
            <a:chOff x="698" y="924"/>
            <a:chExt cx="4738" cy="2832"/>
          </a:xfrm>
        </p:grpSpPr>
        <p:sp>
          <p:nvSpPr>
            <p:cNvPr id="100" name="Line 94"/>
            <p:cNvSpPr>
              <a:spLocks noChangeShapeType="1"/>
            </p:cNvSpPr>
            <p:nvPr/>
          </p:nvSpPr>
          <p:spPr bwMode="auto">
            <a:xfrm>
              <a:off x="698" y="2200"/>
              <a:ext cx="4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95"/>
            <p:cNvSpPr>
              <a:spLocks noChangeShapeType="1"/>
            </p:cNvSpPr>
            <p:nvPr/>
          </p:nvSpPr>
          <p:spPr bwMode="auto">
            <a:xfrm>
              <a:off x="1160" y="924"/>
              <a:ext cx="0" cy="28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2" name="Text Box 96"/>
          <p:cNvSpPr txBox="1">
            <a:spLocks noChangeArrowheads="1"/>
          </p:cNvSpPr>
          <p:nvPr/>
        </p:nvSpPr>
        <p:spPr bwMode="auto">
          <a:xfrm>
            <a:off x="7486097" y="3883291"/>
            <a:ext cx="363250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Brasil</a:t>
            </a:r>
          </a:p>
        </p:txBody>
      </p:sp>
      <p:sp>
        <p:nvSpPr>
          <p:cNvPr id="103" name="Text Box 97"/>
          <p:cNvSpPr txBox="1">
            <a:spLocks noChangeArrowheads="1"/>
          </p:cNvSpPr>
          <p:nvPr/>
        </p:nvSpPr>
        <p:spPr bwMode="auto">
          <a:xfrm>
            <a:off x="4962780" y="3972881"/>
            <a:ext cx="590468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Argentina</a:t>
            </a:r>
          </a:p>
        </p:txBody>
      </p:sp>
      <p:sp>
        <p:nvSpPr>
          <p:cNvPr id="104" name="Text Box 98"/>
          <p:cNvSpPr txBox="1">
            <a:spLocks noChangeArrowheads="1"/>
          </p:cNvSpPr>
          <p:nvPr/>
        </p:nvSpPr>
        <p:spPr bwMode="auto">
          <a:xfrm>
            <a:off x="3167458" y="4715608"/>
            <a:ext cx="297477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Perú</a:t>
            </a:r>
          </a:p>
        </p:txBody>
      </p:sp>
      <p:sp>
        <p:nvSpPr>
          <p:cNvPr id="105" name="Text Box 99"/>
          <p:cNvSpPr txBox="1">
            <a:spLocks noChangeArrowheads="1"/>
          </p:cNvSpPr>
          <p:nvPr/>
        </p:nvSpPr>
        <p:spPr bwMode="auto">
          <a:xfrm>
            <a:off x="4756490" y="2281741"/>
            <a:ext cx="1044641" cy="39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2400" b="1" dirty="0">
                <a:latin typeface="Arial" pitchFamily="-65" charset="0"/>
              </a:rPr>
              <a:t>Bolivia</a:t>
            </a:r>
          </a:p>
        </p:txBody>
      </p:sp>
      <p:sp>
        <p:nvSpPr>
          <p:cNvPr id="106" name="Text Box 100"/>
          <p:cNvSpPr txBox="1">
            <a:spLocks noChangeArrowheads="1"/>
          </p:cNvSpPr>
          <p:nvPr/>
        </p:nvSpPr>
        <p:spPr bwMode="auto">
          <a:xfrm>
            <a:off x="4959791" y="5131766"/>
            <a:ext cx="736964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Reino Unido</a:t>
            </a:r>
          </a:p>
        </p:txBody>
      </p:sp>
      <p:sp>
        <p:nvSpPr>
          <p:cNvPr id="107" name="Text Box 101"/>
          <p:cNvSpPr txBox="1">
            <a:spLocks noChangeArrowheads="1"/>
          </p:cNvSpPr>
          <p:nvPr/>
        </p:nvSpPr>
        <p:spPr bwMode="auto">
          <a:xfrm>
            <a:off x="5840260" y="3764802"/>
            <a:ext cx="310930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India</a:t>
            </a:r>
          </a:p>
        </p:txBody>
      </p:sp>
      <p:sp>
        <p:nvSpPr>
          <p:cNvPr id="108" name="Text Box 102"/>
          <p:cNvSpPr txBox="1">
            <a:spLocks noChangeArrowheads="1"/>
          </p:cNvSpPr>
          <p:nvPr/>
        </p:nvSpPr>
        <p:spPr bwMode="auto">
          <a:xfrm>
            <a:off x="8383011" y="3348644"/>
            <a:ext cx="542632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Australia</a:t>
            </a:r>
          </a:p>
        </p:txBody>
      </p:sp>
      <p:sp>
        <p:nvSpPr>
          <p:cNvPr id="109" name="Text Box 103"/>
          <p:cNvSpPr txBox="1">
            <a:spLocks noChangeArrowheads="1"/>
          </p:cNvSpPr>
          <p:nvPr/>
        </p:nvSpPr>
        <p:spPr bwMode="auto">
          <a:xfrm>
            <a:off x="5194483" y="1545292"/>
            <a:ext cx="614386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Venezuela</a:t>
            </a:r>
          </a:p>
        </p:txBody>
      </p:sp>
      <p:sp>
        <p:nvSpPr>
          <p:cNvPr id="110" name="Text Box 104"/>
          <p:cNvSpPr txBox="1">
            <a:spLocks noChangeArrowheads="1"/>
          </p:cNvSpPr>
          <p:nvPr/>
        </p:nvSpPr>
        <p:spPr bwMode="auto">
          <a:xfrm>
            <a:off x="9140902" y="2565457"/>
            <a:ext cx="364745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China</a:t>
            </a:r>
          </a:p>
        </p:txBody>
      </p:sp>
      <p:sp>
        <p:nvSpPr>
          <p:cNvPr id="111" name="Text Box 105"/>
          <p:cNvSpPr txBox="1">
            <a:spLocks noChangeArrowheads="1"/>
          </p:cNvSpPr>
          <p:nvPr/>
        </p:nvSpPr>
        <p:spPr bwMode="auto">
          <a:xfrm>
            <a:off x="6773051" y="1594421"/>
            <a:ext cx="588973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Indonesia</a:t>
            </a:r>
          </a:p>
        </p:txBody>
      </p:sp>
      <p:sp>
        <p:nvSpPr>
          <p:cNvPr id="112" name="Text Box 106"/>
          <p:cNvSpPr txBox="1">
            <a:spLocks noChangeArrowheads="1"/>
          </p:cNvSpPr>
          <p:nvPr/>
        </p:nvSpPr>
        <p:spPr bwMode="auto">
          <a:xfrm>
            <a:off x="6701297" y="2328478"/>
            <a:ext cx="437993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Angola</a:t>
            </a:r>
          </a:p>
        </p:txBody>
      </p:sp>
      <p:sp>
        <p:nvSpPr>
          <p:cNvPr id="113" name="Text Box 107"/>
          <p:cNvSpPr txBox="1">
            <a:spLocks noChangeArrowheads="1"/>
          </p:cNvSpPr>
          <p:nvPr/>
        </p:nvSpPr>
        <p:spPr bwMode="auto">
          <a:xfrm>
            <a:off x="7800017" y="3626083"/>
            <a:ext cx="695108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Kazakhstan</a:t>
            </a:r>
          </a:p>
        </p:txBody>
      </p:sp>
      <p:sp>
        <p:nvSpPr>
          <p:cNvPr id="114" name="Text Box 108"/>
          <p:cNvSpPr txBox="1">
            <a:spLocks noChangeArrowheads="1"/>
          </p:cNvSpPr>
          <p:nvPr/>
        </p:nvSpPr>
        <p:spPr bwMode="auto">
          <a:xfrm>
            <a:off x="3811741" y="4854327"/>
            <a:ext cx="521704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Pakistán</a:t>
            </a:r>
          </a:p>
        </p:txBody>
      </p:sp>
      <p:sp>
        <p:nvSpPr>
          <p:cNvPr id="115" name="Text Box 109"/>
          <p:cNvSpPr txBox="1">
            <a:spLocks noChangeArrowheads="1"/>
          </p:cNvSpPr>
          <p:nvPr/>
        </p:nvSpPr>
        <p:spPr bwMode="auto">
          <a:xfrm>
            <a:off x="3831174" y="2238889"/>
            <a:ext cx="814697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Turkmenistán</a:t>
            </a:r>
          </a:p>
        </p:txBody>
      </p:sp>
      <p:sp>
        <p:nvSpPr>
          <p:cNvPr id="116" name="Text Box 110"/>
          <p:cNvSpPr txBox="1">
            <a:spLocks noChangeArrowheads="1"/>
          </p:cNvSpPr>
          <p:nvPr/>
        </p:nvSpPr>
        <p:spPr bwMode="auto">
          <a:xfrm>
            <a:off x="3720555" y="3020925"/>
            <a:ext cx="619845" cy="175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 dirty="0">
                <a:latin typeface="Arial" pitchFamily="-65" charset="0"/>
              </a:rPr>
              <a:t>Colombia</a:t>
            </a:r>
          </a:p>
        </p:txBody>
      </p:sp>
      <p:sp>
        <p:nvSpPr>
          <p:cNvPr id="117" name="Text Box 111"/>
          <p:cNvSpPr txBox="1">
            <a:spLocks noChangeArrowheads="1"/>
          </p:cNvSpPr>
          <p:nvPr/>
        </p:nvSpPr>
        <p:spPr bwMode="auto">
          <a:xfrm>
            <a:off x="2934260" y="5858598"/>
            <a:ext cx="1106193" cy="19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800" b="1">
                <a:latin typeface="Arial" pitchFamily="-65" charset="0"/>
              </a:rPr>
              <a:t>Fuente: PEPS-USGS</a:t>
            </a:r>
          </a:p>
        </p:txBody>
      </p:sp>
      <p:sp>
        <p:nvSpPr>
          <p:cNvPr id="118" name="AutoShape 112"/>
          <p:cNvSpPr>
            <a:spLocks noChangeArrowheads="1"/>
          </p:cNvSpPr>
          <p:nvPr/>
        </p:nvSpPr>
        <p:spPr bwMode="auto">
          <a:xfrm>
            <a:off x="3590503" y="3413669"/>
            <a:ext cx="147990" cy="1090970"/>
          </a:xfrm>
          <a:prstGeom prst="downArrow">
            <a:avLst>
              <a:gd name="adj1" fmla="val 50000"/>
              <a:gd name="adj2" fmla="val 190657"/>
            </a:avLst>
          </a:prstGeom>
          <a:gradFill flip="none" rotWithShape="1">
            <a:gsLst>
              <a:gs pos="0">
                <a:srgbClr val="0000FF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 w="31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Text Box 113"/>
          <p:cNvSpPr txBox="1">
            <a:spLocks noChangeArrowheads="1"/>
          </p:cNvSpPr>
          <p:nvPr/>
        </p:nvSpPr>
        <p:spPr bwMode="auto">
          <a:xfrm>
            <a:off x="3831174" y="3764802"/>
            <a:ext cx="285518" cy="416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2400" b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pitchFamily="-65" charset="0"/>
              </a:rPr>
              <a:t>I</a:t>
            </a:r>
            <a:endParaRPr lang="en-GB" sz="2400" b="1">
              <a:effectLst>
                <a:outerShdw blurRad="38100" dist="38100" dir="2700000" algn="tl">
                  <a:srgbClr val="DDDDDD"/>
                </a:outerShdw>
              </a:effectLst>
              <a:latin typeface="Times New Roman" pitchFamily="-65" charset="0"/>
            </a:endParaRPr>
          </a:p>
        </p:txBody>
      </p:sp>
      <p:sp>
        <p:nvSpPr>
          <p:cNvPr id="120" name="Line 114"/>
          <p:cNvSpPr>
            <a:spLocks noChangeShapeType="1"/>
          </p:cNvSpPr>
          <p:nvPr/>
        </p:nvSpPr>
        <p:spPr bwMode="auto">
          <a:xfrm flipV="1">
            <a:off x="5062935" y="2108839"/>
            <a:ext cx="4795498" cy="338995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Line 115"/>
          <p:cNvSpPr>
            <a:spLocks noChangeShapeType="1"/>
          </p:cNvSpPr>
          <p:nvPr/>
        </p:nvSpPr>
        <p:spPr bwMode="auto">
          <a:xfrm flipV="1">
            <a:off x="3041890" y="1533732"/>
            <a:ext cx="3228889" cy="230043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Text Box 116"/>
          <p:cNvSpPr txBox="1">
            <a:spLocks noChangeArrowheads="1"/>
          </p:cNvSpPr>
          <p:nvPr/>
        </p:nvSpPr>
        <p:spPr bwMode="auto">
          <a:xfrm>
            <a:off x="3026941" y="1591531"/>
            <a:ext cx="1331741" cy="42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_tradnl" sz="1800" b="1" dirty="0">
                <a:solidFill>
                  <a:srgbClr val="0000FF"/>
                </a:solidFill>
                <a:latin typeface="Arial" pitchFamily="-65" charset="0"/>
              </a:rPr>
              <a:t>Poco</a:t>
            </a:r>
          </a:p>
          <a:p>
            <a:pPr algn="ctr">
              <a:lnSpc>
                <a:spcPct val="70000"/>
              </a:lnSpc>
            </a:pPr>
            <a:r>
              <a:rPr lang="es-ES_tradnl" sz="1800" b="1" dirty="0">
                <a:solidFill>
                  <a:srgbClr val="0000FF"/>
                </a:solidFill>
                <a:latin typeface="Arial" pitchFamily="-65" charset="0"/>
              </a:rPr>
              <a:t>competitivo</a:t>
            </a:r>
          </a:p>
        </p:txBody>
      </p:sp>
      <p:sp>
        <p:nvSpPr>
          <p:cNvPr id="123" name="Text Box 117"/>
          <p:cNvSpPr txBox="1">
            <a:spLocks noChangeArrowheads="1"/>
          </p:cNvSpPr>
          <p:nvPr/>
        </p:nvSpPr>
        <p:spPr bwMode="auto">
          <a:xfrm>
            <a:off x="8575847" y="5073966"/>
            <a:ext cx="1331741" cy="42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</a:pPr>
            <a:r>
              <a:rPr lang="es-ES_tradnl" sz="1800" b="1">
                <a:solidFill>
                  <a:srgbClr val="0000FF"/>
                </a:solidFill>
                <a:latin typeface="Arial" pitchFamily="-65" charset="0"/>
              </a:rPr>
              <a:t>Muy</a:t>
            </a:r>
          </a:p>
          <a:p>
            <a:pPr algn="ctr">
              <a:lnSpc>
                <a:spcPct val="70000"/>
              </a:lnSpc>
            </a:pPr>
            <a:r>
              <a:rPr lang="es-ES_tradnl" sz="1800" b="1">
                <a:solidFill>
                  <a:srgbClr val="0000FF"/>
                </a:solidFill>
                <a:latin typeface="Arial" pitchFamily="-65" charset="0"/>
              </a:rPr>
              <a:t>competitivo</a:t>
            </a:r>
          </a:p>
        </p:txBody>
      </p:sp>
      <p:sp>
        <p:nvSpPr>
          <p:cNvPr id="124" name="Oval 118"/>
          <p:cNvSpPr>
            <a:spLocks noChangeArrowheads="1"/>
          </p:cNvSpPr>
          <p:nvPr/>
        </p:nvSpPr>
        <p:spPr bwMode="auto">
          <a:xfrm>
            <a:off x="3563595" y="3185360"/>
            <a:ext cx="206290" cy="24998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119"/>
          <p:cNvSpPr>
            <a:spLocks/>
          </p:cNvSpPr>
          <p:nvPr/>
        </p:nvSpPr>
        <p:spPr bwMode="auto">
          <a:xfrm>
            <a:off x="3473904" y="2524997"/>
            <a:ext cx="125568" cy="121379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84" y="84"/>
              </a:cxn>
              <a:cxn ang="0">
                <a:pos x="0" y="84"/>
              </a:cxn>
              <a:cxn ang="0">
                <a:pos x="42" y="0"/>
              </a:cxn>
            </a:cxnLst>
            <a:rect l="0" t="0" r="r" b="b"/>
            <a:pathLst>
              <a:path w="84" h="84">
                <a:moveTo>
                  <a:pt x="42" y="0"/>
                </a:moveTo>
                <a:lnTo>
                  <a:pt x="84" y="84"/>
                </a:lnTo>
                <a:lnTo>
                  <a:pt x="0" y="84"/>
                </a:lnTo>
                <a:lnTo>
                  <a:pt x="42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Text Box 120"/>
          <p:cNvSpPr txBox="1">
            <a:spLocks noChangeArrowheads="1"/>
          </p:cNvSpPr>
          <p:nvPr/>
        </p:nvSpPr>
        <p:spPr bwMode="auto">
          <a:xfrm>
            <a:off x="3041890" y="2496097"/>
            <a:ext cx="411086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Gabón</a:t>
            </a:r>
          </a:p>
        </p:txBody>
      </p:sp>
      <p:sp>
        <p:nvSpPr>
          <p:cNvPr id="127" name="Oval 121"/>
          <p:cNvSpPr>
            <a:spLocks noChangeArrowheads="1"/>
          </p:cNvSpPr>
          <p:nvPr/>
        </p:nvSpPr>
        <p:spPr bwMode="auto">
          <a:xfrm>
            <a:off x="5402268" y="2178199"/>
            <a:ext cx="116599" cy="112710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Text Box 122"/>
          <p:cNvSpPr txBox="1">
            <a:spLocks noChangeArrowheads="1"/>
          </p:cNvSpPr>
          <p:nvPr/>
        </p:nvSpPr>
        <p:spPr bwMode="auto">
          <a:xfrm>
            <a:off x="5553248" y="2169529"/>
            <a:ext cx="517220" cy="15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8000" tIns="10800" rIns="18000" bIns="10800" anchor="ctr">
            <a:prstTxWarp prst="textNoShape">
              <a:avLst/>
            </a:prstTxWarp>
            <a:spAutoFit/>
          </a:bodyPr>
          <a:lstStyle/>
          <a:p>
            <a:pPr algn="l"/>
            <a:r>
              <a:rPr lang="es-ES_tradnl" sz="1000" b="1">
                <a:latin typeface="Arial" pitchFamily="-65" charset="0"/>
              </a:rPr>
              <a:t>Noruega</a:t>
            </a:r>
          </a:p>
        </p:txBody>
      </p:sp>
    </p:spTree>
    <p:extLst>
      <p:ext uri="{BB962C8B-B14F-4D97-AF65-F5344CB8AC3E}">
        <p14:creationId xmlns:p14="http://schemas.microsoft.com/office/powerpoint/2010/main" val="2218598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57404" y="1843951"/>
            <a:ext cx="117209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VULNERABILIDAD DE LOS MERCADOS EXTERNOS DEL GAS NATURAL</a:t>
            </a:r>
          </a:p>
          <a:p>
            <a:pPr algn="ctr"/>
            <a:endParaRPr lang="es-BO" sz="4000" b="1" dirty="0">
              <a:solidFill>
                <a:schemeClr val="bg1"/>
              </a:solidFill>
            </a:endParaRPr>
          </a:p>
          <a:p>
            <a:pPr algn="ctr"/>
            <a:r>
              <a:rPr lang="es-BO" sz="4000" b="1" dirty="0">
                <a:solidFill>
                  <a:schemeClr val="bg1"/>
                </a:solidFill>
              </a:rPr>
              <a:t>FUENTES ALTERNATIVAS DE APROVISIONAMIENTO EN LA REGIÓN: GNL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520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Diagrama"/>
          <p:cNvGraphicFramePr/>
          <p:nvPr/>
        </p:nvGraphicFramePr>
        <p:xfrm>
          <a:off x="618978" y="1280160"/>
          <a:ext cx="10803987" cy="5345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7835705" y="5753686"/>
            <a:ext cx="344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46% del comercio interregional en 2018</a:t>
            </a:r>
          </a:p>
        </p:txBody>
      </p:sp>
      <p:sp>
        <p:nvSpPr>
          <p:cNvPr id="6" name="Rounded Rectangle 4"/>
          <p:cNvSpPr/>
          <p:nvPr/>
        </p:nvSpPr>
        <p:spPr>
          <a:xfrm>
            <a:off x="0" y="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/>
            <a:r>
              <a:rPr lang="es-ES" sz="3200" b="1" dirty="0"/>
              <a:t>UN NUEVO ESCENARIO CON UN NUEVO ACTOR</a:t>
            </a:r>
          </a:p>
        </p:txBody>
      </p:sp>
    </p:spTree>
    <p:extLst>
      <p:ext uri="{BB962C8B-B14F-4D97-AF65-F5344CB8AC3E}">
        <p14:creationId xmlns:p14="http://schemas.microsoft.com/office/powerpoint/2010/main" val="7903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801859" y="858130"/>
          <a:ext cx="10452295" cy="48392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0" y="584233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/>
              <a:t>Estados Unidos ha pasado de ser un neto importador de gas a ser actualmente autosuficiente en gas natural, primer productor mundial y con capacidad de exportación.</a:t>
            </a:r>
            <a:endParaRPr lang="es-ES" sz="2400" b="1" dirty="0"/>
          </a:p>
        </p:txBody>
      </p:sp>
      <p:sp>
        <p:nvSpPr>
          <p:cNvPr id="7" name="6 Flecha izquierda y derecha"/>
          <p:cNvSpPr/>
          <p:nvPr/>
        </p:nvSpPr>
        <p:spPr>
          <a:xfrm>
            <a:off x="5317588" y="2475913"/>
            <a:ext cx="1209822" cy="75965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0607041" y="4994030"/>
            <a:ext cx="1111347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≈ 65% </a:t>
            </a:r>
          </a:p>
          <a:p>
            <a:r>
              <a:rPr lang="es-ES" b="1" dirty="0">
                <a:solidFill>
                  <a:schemeClr val="bg1"/>
                </a:solidFill>
              </a:rPr>
              <a:t>(US 2018)</a:t>
            </a:r>
          </a:p>
        </p:txBody>
      </p:sp>
      <p:sp>
        <p:nvSpPr>
          <p:cNvPr id="8" name="Rounded Rectangle 4"/>
          <p:cNvSpPr/>
          <p:nvPr/>
        </p:nvSpPr>
        <p:spPr>
          <a:xfrm>
            <a:off x="0" y="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/>
            <a:r>
              <a:rPr lang="es-ES" sz="3200" b="1" dirty="0"/>
              <a:t>UN NUEVO ESCENARIO CON UN NUEVO ACTOR</a:t>
            </a:r>
          </a:p>
        </p:txBody>
      </p:sp>
    </p:spTree>
    <p:extLst>
      <p:ext uri="{BB962C8B-B14F-4D97-AF65-F5344CB8AC3E}">
        <p14:creationId xmlns:p14="http://schemas.microsoft.com/office/powerpoint/2010/main" val="7903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mpinaya.ANH\Desktop\mapamunid_mudo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09625"/>
            <a:ext cx="12192000" cy="60483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COMERCIO DE GAS NATURAL - MUNDO 2018 (en </a:t>
            </a:r>
            <a:r>
              <a:rPr lang="es-BO" sz="3600" b="1" dirty="0" err="1"/>
              <a:t>BCM</a:t>
            </a:r>
            <a:r>
              <a:rPr lang="es-BO" sz="3600" b="1" dirty="0"/>
              <a:t>)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8337176" y="639633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Fuente: </a:t>
            </a:r>
            <a:r>
              <a:rPr lang="en-US" sz="1200" dirty="0"/>
              <a:t>BP Statistical Review of World Energy June 2019</a:t>
            </a:r>
          </a:p>
          <a:p>
            <a:r>
              <a:rPr lang="es-ES" sz="1200" dirty="0"/>
              <a:t>http://www.bp.com/statisticalreview</a:t>
            </a: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3922059" y="5678320"/>
          <a:ext cx="3760788" cy="1086176"/>
        </p:xfrm>
        <a:graphic>
          <a:graphicData uri="http://schemas.openxmlformats.org/drawingml/2006/table">
            <a:tbl>
              <a:tblPr firstRow="1" lastRow="1">
                <a:tableStyleId>{616DA210-FB5B-4158-B5E0-FEB733F419BA}</a:tableStyleId>
              </a:tblPr>
              <a:tblGrid>
                <a:gridCol w="2106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4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54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u="none" strike="noStrike" dirty="0">
                          <a:effectLst/>
                        </a:rPr>
                        <a:t> Mundo</a:t>
                      </a:r>
                      <a:endParaRPr lang="es-ES" sz="105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u="none" strike="noStrike" dirty="0">
                          <a:effectLst/>
                        </a:rPr>
                        <a:t> Volumen comercializado</a:t>
                      </a:r>
                      <a:endParaRPr lang="es-ES" sz="105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54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u="none" strike="noStrike" dirty="0">
                          <a:effectLst/>
                        </a:rPr>
                        <a:t> Comercio Inter-regional por Ducto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50" u="none" strike="noStrike" dirty="0">
                          <a:effectLst/>
                        </a:rPr>
                        <a:t>512,4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54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u="none" strike="noStrike" dirty="0">
                          <a:effectLst/>
                        </a:rPr>
                        <a:t> Comercio Inter-regional por </a:t>
                      </a:r>
                      <a:r>
                        <a:rPr lang="es-ES" sz="1050" u="none" strike="noStrike" dirty="0" err="1">
                          <a:effectLst/>
                        </a:rPr>
                        <a:t>GNL</a:t>
                      </a:r>
                      <a:endParaRPr lang="es-ES" sz="105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50" u="none" strike="noStrike">
                          <a:effectLst/>
                        </a:rPr>
                        <a:t>431,0</a:t>
                      </a:r>
                      <a:endParaRPr lang="es-ES" sz="105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54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u="none" strike="noStrike">
                          <a:effectLst/>
                        </a:rPr>
                        <a:t> Total trade </a:t>
                      </a:r>
                      <a:endParaRPr lang="es-ES" sz="105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050" u="none" strike="noStrike" dirty="0">
                          <a:effectLst/>
                        </a:rPr>
                        <a:t>943,4</a:t>
                      </a:r>
                      <a:endParaRPr lang="es-ES" sz="105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" name="5 Grupo"/>
          <p:cNvGrpSpPr/>
          <p:nvPr/>
        </p:nvGrpSpPr>
        <p:grpSpPr>
          <a:xfrm>
            <a:off x="322730" y="979956"/>
            <a:ext cx="2752164" cy="1784443"/>
            <a:chOff x="322730" y="979956"/>
            <a:chExt cx="2752164" cy="1784443"/>
          </a:xfrm>
        </p:grpSpPr>
        <p:graphicFrame>
          <p:nvGraphicFramePr>
            <p:cNvPr id="2" name="1 Diagrama"/>
            <p:cNvGraphicFramePr/>
            <p:nvPr/>
          </p:nvGraphicFramePr>
          <p:xfrm>
            <a:off x="322730" y="979956"/>
            <a:ext cx="2752164" cy="17632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5" name="4 CuadroTexto"/>
            <p:cNvSpPr txBox="1"/>
            <p:nvPr/>
          </p:nvSpPr>
          <p:spPr>
            <a:xfrm>
              <a:off x="900953" y="982527"/>
              <a:ext cx="15957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Norteamérica</a:t>
              </a: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900953" y="2425845"/>
              <a:ext cx="15957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Balance: +18,9</a:t>
              </a:r>
            </a:p>
          </p:txBody>
        </p:sp>
      </p:grpSp>
      <p:grpSp>
        <p:nvGrpSpPr>
          <p:cNvPr id="22" name="21 Grupo"/>
          <p:cNvGrpSpPr/>
          <p:nvPr/>
        </p:nvGrpSpPr>
        <p:grpSpPr>
          <a:xfrm>
            <a:off x="3343836" y="908241"/>
            <a:ext cx="2752164" cy="1784443"/>
            <a:chOff x="322730" y="979956"/>
            <a:chExt cx="2752164" cy="1784443"/>
          </a:xfrm>
        </p:grpSpPr>
        <p:graphicFrame>
          <p:nvGraphicFramePr>
            <p:cNvPr id="23" name="22 Diagrama"/>
            <p:cNvGraphicFramePr/>
            <p:nvPr/>
          </p:nvGraphicFramePr>
          <p:xfrm>
            <a:off x="322730" y="979956"/>
            <a:ext cx="2752164" cy="17632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sp>
          <p:nvSpPr>
            <p:cNvPr id="24" name="23 CuadroTexto"/>
            <p:cNvSpPr txBox="1"/>
            <p:nvPr/>
          </p:nvSpPr>
          <p:spPr>
            <a:xfrm>
              <a:off x="900953" y="982527"/>
              <a:ext cx="15957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Europa</a:t>
              </a: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900953" y="2425845"/>
              <a:ext cx="15957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Balance: </a:t>
              </a:r>
              <a:r>
                <a:rPr lang="es-ES" sz="1600" i="1" dirty="0"/>
                <a:t>-308,9</a:t>
              </a:r>
            </a:p>
          </p:txBody>
        </p:sp>
      </p:grpSp>
      <p:grpSp>
        <p:nvGrpSpPr>
          <p:cNvPr id="26" name="25 Grupo"/>
          <p:cNvGrpSpPr/>
          <p:nvPr/>
        </p:nvGrpSpPr>
        <p:grpSpPr>
          <a:xfrm>
            <a:off x="6687671" y="734321"/>
            <a:ext cx="2752164" cy="1784443"/>
            <a:chOff x="322730" y="979956"/>
            <a:chExt cx="2752164" cy="1784443"/>
          </a:xfrm>
        </p:grpSpPr>
        <p:graphicFrame>
          <p:nvGraphicFramePr>
            <p:cNvPr id="27" name="26 Diagrama"/>
            <p:cNvGraphicFramePr/>
            <p:nvPr/>
          </p:nvGraphicFramePr>
          <p:xfrm>
            <a:off x="322730" y="979956"/>
            <a:ext cx="2752164" cy="17632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4" r:lo="rId15" r:qs="rId16" r:cs="rId17"/>
            </a:graphicData>
          </a:graphic>
        </p:graphicFrame>
        <p:sp>
          <p:nvSpPr>
            <p:cNvPr id="28" name="27 CuadroTexto"/>
            <p:cNvSpPr txBox="1"/>
            <p:nvPr/>
          </p:nvSpPr>
          <p:spPr>
            <a:xfrm>
              <a:off x="900953" y="982527"/>
              <a:ext cx="15957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Rusia </a:t>
              </a:r>
              <a:r>
                <a:rPr lang="es-ES" b="1" baseline="30000" dirty="0"/>
                <a:t>*</a:t>
              </a:r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900953" y="2425845"/>
              <a:ext cx="15957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Balance: </a:t>
              </a:r>
              <a:r>
                <a:rPr lang="es-ES" sz="1600" i="1" dirty="0"/>
                <a:t>+274,5</a:t>
              </a:r>
            </a:p>
          </p:txBody>
        </p:sp>
      </p:grpSp>
      <p:grpSp>
        <p:nvGrpSpPr>
          <p:cNvPr id="30" name="29 Grupo"/>
          <p:cNvGrpSpPr/>
          <p:nvPr/>
        </p:nvGrpSpPr>
        <p:grpSpPr>
          <a:xfrm>
            <a:off x="80683" y="3792258"/>
            <a:ext cx="2752164" cy="1784443"/>
            <a:chOff x="322730" y="979956"/>
            <a:chExt cx="2752164" cy="1784443"/>
          </a:xfrm>
        </p:grpSpPr>
        <p:graphicFrame>
          <p:nvGraphicFramePr>
            <p:cNvPr id="31" name="30 Diagrama"/>
            <p:cNvGraphicFramePr/>
            <p:nvPr/>
          </p:nvGraphicFramePr>
          <p:xfrm>
            <a:off x="322730" y="979956"/>
            <a:ext cx="2752164" cy="17632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9" r:lo="rId20" r:qs="rId21" r:cs="rId22"/>
            </a:graphicData>
          </a:graphic>
        </p:graphicFrame>
        <p:sp>
          <p:nvSpPr>
            <p:cNvPr id="32" name="31 CuadroTexto"/>
            <p:cNvSpPr txBox="1"/>
            <p:nvPr/>
          </p:nvSpPr>
          <p:spPr>
            <a:xfrm>
              <a:off x="900953" y="982527"/>
              <a:ext cx="159571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/>
                <a:t>Centro y Sudamérica</a:t>
              </a:r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900953" y="2425845"/>
              <a:ext cx="15957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Balance: +7,1</a:t>
              </a:r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2787676" y="3179606"/>
            <a:ext cx="2752164" cy="1784443"/>
            <a:chOff x="322730" y="979956"/>
            <a:chExt cx="2752164" cy="1784443"/>
          </a:xfrm>
        </p:grpSpPr>
        <p:graphicFrame>
          <p:nvGraphicFramePr>
            <p:cNvPr id="35" name="34 Diagrama"/>
            <p:cNvGraphicFramePr/>
            <p:nvPr/>
          </p:nvGraphicFramePr>
          <p:xfrm>
            <a:off x="322730" y="979956"/>
            <a:ext cx="2752164" cy="17632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4" r:lo="rId25" r:qs="rId26" r:cs="rId27"/>
            </a:graphicData>
          </a:graphic>
        </p:graphicFrame>
        <p:sp>
          <p:nvSpPr>
            <p:cNvPr id="36" name="35 CuadroTexto"/>
            <p:cNvSpPr txBox="1"/>
            <p:nvPr/>
          </p:nvSpPr>
          <p:spPr>
            <a:xfrm>
              <a:off x="900953" y="982527"/>
              <a:ext cx="15957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África</a:t>
              </a:r>
            </a:p>
          </p:txBody>
        </p:sp>
        <p:sp>
          <p:nvSpPr>
            <p:cNvPr id="37" name="36 CuadroTexto"/>
            <p:cNvSpPr txBox="1"/>
            <p:nvPr/>
          </p:nvSpPr>
          <p:spPr>
            <a:xfrm>
              <a:off x="900953" y="2425845"/>
              <a:ext cx="15957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Balance: +89,4</a:t>
              </a:r>
            </a:p>
          </p:txBody>
        </p:sp>
      </p:grpSp>
      <p:grpSp>
        <p:nvGrpSpPr>
          <p:cNvPr id="38" name="37 Grupo"/>
          <p:cNvGrpSpPr/>
          <p:nvPr/>
        </p:nvGrpSpPr>
        <p:grpSpPr>
          <a:xfrm>
            <a:off x="5708025" y="2627021"/>
            <a:ext cx="2752164" cy="1784443"/>
            <a:chOff x="322730" y="979956"/>
            <a:chExt cx="2752164" cy="1784443"/>
          </a:xfrm>
        </p:grpSpPr>
        <p:graphicFrame>
          <p:nvGraphicFramePr>
            <p:cNvPr id="39" name="38 Diagrama"/>
            <p:cNvGraphicFramePr/>
            <p:nvPr/>
          </p:nvGraphicFramePr>
          <p:xfrm>
            <a:off x="322730" y="979956"/>
            <a:ext cx="2752164" cy="17632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9" r:lo="rId30" r:qs="rId31" r:cs="rId32"/>
            </a:graphicData>
          </a:graphic>
        </p:graphicFrame>
        <p:sp>
          <p:nvSpPr>
            <p:cNvPr id="40" name="39 CuadroTexto"/>
            <p:cNvSpPr txBox="1"/>
            <p:nvPr/>
          </p:nvSpPr>
          <p:spPr>
            <a:xfrm>
              <a:off x="900953" y="982527"/>
              <a:ext cx="15957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Medio Oriente</a:t>
              </a:r>
            </a:p>
          </p:txBody>
        </p:sp>
        <p:sp>
          <p:nvSpPr>
            <p:cNvPr id="41" name="40 CuadroTexto"/>
            <p:cNvSpPr txBox="1"/>
            <p:nvPr/>
          </p:nvSpPr>
          <p:spPr>
            <a:xfrm>
              <a:off x="900953" y="2425845"/>
              <a:ext cx="15957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Balance: +122,4</a:t>
              </a:r>
            </a:p>
          </p:txBody>
        </p:sp>
      </p:grpSp>
      <p:grpSp>
        <p:nvGrpSpPr>
          <p:cNvPr id="42" name="41 Grupo"/>
          <p:cNvGrpSpPr/>
          <p:nvPr/>
        </p:nvGrpSpPr>
        <p:grpSpPr>
          <a:xfrm>
            <a:off x="9087719" y="3453704"/>
            <a:ext cx="2752164" cy="1784443"/>
            <a:chOff x="322730" y="979956"/>
            <a:chExt cx="2752164" cy="1784443"/>
          </a:xfrm>
        </p:grpSpPr>
        <p:graphicFrame>
          <p:nvGraphicFramePr>
            <p:cNvPr id="43" name="42 Diagrama"/>
            <p:cNvGraphicFramePr/>
            <p:nvPr/>
          </p:nvGraphicFramePr>
          <p:xfrm>
            <a:off x="322730" y="979956"/>
            <a:ext cx="2752164" cy="17632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4" r:lo="rId35" r:qs="rId36" r:cs="rId37"/>
            </a:graphicData>
          </a:graphic>
        </p:graphicFrame>
        <p:sp>
          <p:nvSpPr>
            <p:cNvPr id="44" name="43 CuadroTexto"/>
            <p:cNvSpPr txBox="1"/>
            <p:nvPr/>
          </p:nvSpPr>
          <p:spPr>
            <a:xfrm>
              <a:off x="900953" y="982527"/>
              <a:ext cx="15957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Asia - Oceanía</a:t>
              </a:r>
            </a:p>
          </p:txBody>
        </p:sp>
        <p:sp>
          <p:nvSpPr>
            <p:cNvPr id="45" name="44 CuadroTexto"/>
            <p:cNvSpPr txBox="1"/>
            <p:nvPr/>
          </p:nvSpPr>
          <p:spPr>
            <a:xfrm>
              <a:off x="900953" y="2425845"/>
              <a:ext cx="15957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/>
                <a:t>Balance: -203,4</a:t>
              </a:r>
            </a:p>
          </p:txBody>
        </p:sp>
      </p:grpSp>
      <p:sp>
        <p:nvSpPr>
          <p:cNvPr id="7" name="CuadroTexto 6"/>
          <p:cNvSpPr txBox="1"/>
          <p:nvPr/>
        </p:nvSpPr>
        <p:spPr>
          <a:xfrm>
            <a:off x="0" y="5926975"/>
            <a:ext cx="3569709" cy="93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US" sz="1100" dirty="0"/>
              <a:t>(*) </a:t>
            </a:r>
            <a:r>
              <a:rPr lang="en-US" sz="1100" dirty="0"/>
              <a:t>Commonwealth of Independent States (CIS): </a:t>
            </a:r>
            <a:r>
              <a:rPr lang="es-ES" sz="1100" dirty="0"/>
              <a:t>Armenia, </a:t>
            </a:r>
            <a:r>
              <a:rPr lang="es-ES" sz="1100" dirty="0" err="1"/>
              <a:t>Azerbaijan</a:t>
            </a:r>
            <a:r>
              <a:rPr lang="es-ES" sz="1100" dirty="0"/>
              <a:t>, </a:t>
            </a:r>
            <a:r>
              <a:rPr lang="es-ES" sz="1100" dirty="0" err="1"/>
              <a:t>Belarus</a:t>
            </a:r>
            <a:r>
              <a:rPr lang="es-ES" sz="1100" dirty="0"/>
              <a:t>, </a:t>
            </a:r>
            <a:r>
              <a:rPr lang="es-ES" sz="1100" dirty="0" err="1"/>
              <a:t>Kazakhstan</a:t>
            </a:r>
            <a:r>
              <a:rPr lang="es-ES" sz="1100" dirty="0"/>
              <a:t>, </a:t>
            </a:r>
            <a:r>
              <a:rPr lang="es-ES" sz="1100" dirty="0" err="1"/>
              <a:t>Kyrgyzstan</a:t>
            </a:r>
            <a:r>
              <a:rPr lang="es-ES" sz="1100" dirty="0"/>
              <a:t>, </a:t>
            </a:r>
            <a:r>
              <a:rPr lang="es-ES" sz="1100" dirty="0" err="1"/>
              <a:t>Moldova</a:t>
            </a:r>
            <a:r>
              <a:rPr lang="es-ES" sz="1100" dirty="0"/>
              <a:t>, </a:t>
            </a:r>
            <a:r>
              <a:rPr lang="es-ES" sz="1100" dirty="0" err="1"/>
              <a:t>Russian</a:t>
            </a:r>
            <a:r>
              <a:rPr lang="es-ES" sz="1100" dirty="0"/>
              <a:t> </a:t>
            </a:r>
            <a:r>
              <a:rPr lang="es-ES" sz="1100" dirty="0" err="1"/>
              <a:t>Federation</a:t>
            </a:r>
            <a:r>
              <a:rPr lang="es-ES" sz="1100" dirty="0"/>
              <a:t>, </a:t>
            </a:r>
            <a:r>
              <a:rPr lang="es-ES" sz="1100" dirty="0" err="1"/>
              <a:t>Tajikistan</a:t>
            </a:r>
            <a:r>
              <a:rPr lang="es-ES" sz="1100" dirty="0"/>
              <a:t>, </a:t>
            </a:r>
            <a:r>
              <a:rPr lang="es-ES" sz="1100" dirty="0" err="1"/>
              <a:t>Turkmenistan</a:t>
            </a:r>
            <a:r>
              <a:rPr lang="es-ES" sz="1100" dirty="0"/>
              <a:t>, </a:t>
            </a:r>
            <a:r>
              <a:rPr lang="es-ES" sz="1100" dirty="0" err="1"/>
              <a:t>Ukraine</a:t>
            </a:r>
            <a:r>
              <a:rPr lang="es-ES" sz="1100" dirty="0"/>
              <a:t>, </a:t>
            </a:r>
            <a:r>
              <a:rPr lang="es-ES" sz="1100" dirty="0" err="1"/>
              <a:t>Uzbekistan</a:t>
            </a:r>
            <a:r>
              <a:rPr lang="es-ES" sz="1100" dirty="0"/>
              <a:t>.</a:t>
            </a:r>
          </a:p>
          <a:p>
            <a:r>
              <a:rPr lang="es-US" sz="1100" dirty="0"/>
              <a:t>(**) Se incluye comercio </a:t>
            </a:r>
            <a:r>
              <a:rPr lang="es-US" sz="1100" dirty="0" err="1"/>
              <a:t>intra</a:t>
            </a:r>
            <a:r>
              <a:rPr lang="es-US" sz="1100" dirty="0"/>
              <a:t>-región 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346704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838200" y="91150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s-US" b="1" dirty="0"/>
            </a:br>
            <a:r>
              <a:rPr lang="es-US" b="1" dirty="0"/>
              <a:t>EXPORTACIONES DE GNL DE EEUU</a:t>
            </a:r>
            <a:br>
              <a:rPr lang="es-US" dirty="0"/>
            </a:br>
            <a:endParaRPr lang="es-US" dirty="0"/>
          </a:p>
        </p:txBody>
      </p:sp>
      <p:pic>
        <p:nvPicPr>
          <p:cNvPr id="6" name="5 Marcador de contenido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929"/>
          <a:stretch/>
        </p:blipFill>
        <p:spPr bwMode="auto">
          <a:xfrm>
            <a:off x="6224067" y="1806471"/>
            <a:ext cx="5265555" cy="48027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dirty="0"/>
              <a:t>HIDROCARBUROS NO CONVENCIONALES: EEUU</a:t>
            </a:r>
            <a:endParaRPr lang="es-BO" sz="3200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8622707" y="6178609"/>
            <a:ext cx="3569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/>
              <a:t>Fuente: Ministerio de Energía de Brasil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22191" y="786213"/>
            <a:ext cx="11348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Actualmente, Estados Unidos junto a Trinidad y Tobago son los principales proveedores de </a:t>
            </a:r>
            <a:r>
              <a:rPr lang="es-ES" dirty="0" err="1"/>
              <a:t>GNL</a:t>
            </a:r>
            <a:r>
              <a:rPr lang="es-ES" dirty="0"/>
              <a:t> para Latinoamérica.</a:t>
            </a:r>
          </a:p>
        </p:txBody>
      </p:sp>
      <p:pic>
        <p:nvPicPr>
          <p:cNvPr id="7" name="5 Marcador de contenido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197"/>
          <a:stretch/>
        </p:blipFill>
        <p:spPr bwMode="auto">
          <a:xfrm>
            <a:off x="1968064" y="1806471"/>
            <a:ext cx="3928534" cy="4802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890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691657"/>
            <a:ext cx="10515600" cy="872224"/>
          </a:xfrm>
        </p:spPr>
        <p:txBody>
          <a:bodyPr>
            <a:normAutofit/>
          </a:bodyPr>
          <a:lstStyle/>
          <a:p>
            <a:pPr algn="ctr"/>
            <a:r>
              <a:rPr lang="es-US" sz="3600" b="1" dirty="0"/>
              <a:t>IMPORTACIÓN Y EXPORTACIÓN GNL EN SUDAMERICA</a:t>
            </a: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05100" y="1565189"/>
            <a:ext cx="6781799" cy="5105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-3417"/>
            <a:ext cx="12192000" cy="875483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dirty="0"/>
              <a:t>FUENTES ALTERNATIVAS DE APROVISIONAMIENTO FUERA DE LA REGIÓN </a:t>
            </a:r>
            <a:endParaRPr lang="es-BO" sz="3200" b="1" dirty="0"/>
          </a:p>
        </p:txBody>
      </p:sp>
      <p:sp>
        <p:nvSpPr>
          <p:cNvPr id="6" name="10 CuadroTexto"/>
          <p:cNvSpPr txBox="1"/>
          <p:nvPr/>
        </p:nvSpPr>
        <p:spPr>
          <a:xfrm>
            <a:off x="5923062" y="6147369"/>
            <a:ext cx="6181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800" b="1" dirty="0"/>
              <a:t>¿CORAZÓN ENERGÉTICO DE LA REGIÓN?</a:t>
            </a:r>
          </a:p>
        </p:txBody>
      </p:sp>
    </p:spTree>
    <p:extLst>
      <p:ext uri="{BB962C8B-B14F-4D97-AF65-F5344CB8AC3E}">
        <p14:creationId xmlns:p14="http://schemas.microsoft.com/office/powerpoint/2010/main" val="132364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1525423"/>
            <a:ext cx="12192001" cy="5161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215706" y="856660"/>
            <a:ext cx="12192000" cy="913744"/>
          </a:xfrm>
        </p:spPr>
        <p:txBody>
          <a:bodyPr>
            <a:normAutofit/>
          </a:bodyPr>
          <a:lstStyle/>
          <a:p>
            <a:pPr algn="ctr"/>
            <a:r>
              <a:rPr lang="es-US" sz="3200" b="1" dirty="0"/>
              <a:t>PROCEDENCIA DEL GAS NATURAL CONSUMIDO EN BRASIL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8904849" y="3421348"/>
            <a:ext cx="3287151" cy="4529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s-ES" sz="2000" b="1" dirty="0"/>
              <a:t>Importaciones de </a:t>
            </a:r>
            <a:r>
              <a:rPr lang="es-ES" sz="2000" b="1" dirty="0" err="1"/>
              <a:t>GNL</a:t>
            </a:r>
            <a:endParaRPr lang="es-ES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8904849" y="3846133"/>
            <a:ext cx="3502856" cy="4358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s-ES" b="1" dirty="0"/>
              <a:t>Importaciones por Ducto (Bolivia)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8947052" y="4233184"/>
            <a:ext cx="3244948" cy="4443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s-ES" sz="2000" b="1" dirty="0"/>
              <a:t>Producción Interna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40470" y="5397500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14,2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40470" y="4925211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28,3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40470" y="4450342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42,5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540470" y="3985603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56,6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540470" y="3541229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70,8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514064" y="3041779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84,9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514064" y="2587597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99,1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432440" y="2115308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113,3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427679" y="1624911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127,4</a:t>
            </a:r>
          </a:p>
        </p:txBody>
      </p:sp>
      <p:sp>
        <p:nvSpPr>
          <p:cNvPr id="18" name="17 Rectángulo"/>
          <p:cNvSpPr/>
          <p:nvPr/>
        </p:nvSpPr>
        <p:spPr>
          <a:xfrm rot="16200000">
            <a:off x="114521" y="3773873"/>
            <a:ext cx="789730" cy="343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b="1" dirty="0">
                <a:solidFill>
                  <a:sysClr val="windowText" lastClr="000000"/>
                </a:solidFill>
              </a:rPr>
              <a:t>MMm3/d</a:t>
            </a:r>
            <a:endParaRPr lang="es-BO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14064" y="5784724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0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20" name="Rounded Rectangle 4"/>
          <p:cNvSpPr/>
          <p:nvPr/>
        </p:nvSpPr>
        <p:spPr>
          <a:xfrm>
            <a:off x="-1" y="-33126"/>
            <a:ext cx="12192000" cy="1016128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US" sz="3600" b="1" dirty="0"/>
              <a:t>BRASIL</a:t>
            </a:r>
            <a:endParaRPr lang="es-ES" sz="3600" b="1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FUENTES ALTERNATIVAS DE APROVISIONAMIENTO</a:t>
            </a:r>
            <a:endParaRPr lang="es-BO" sz="3600" b="1" dirty="0"/>
          </a:p>
        </p:txBody>
      </p:sp>
    </p:spTree>
    <p:extLst>
      <p:ext uri="{BB962C8B-B14F-4D97-AF65-F5344CB8AC3E}">
        <p14:creationId xmlns:p14="http://schemas.microsoft.com/office/powerpoint/2010/main" val="970132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4263" y="1589519"/>
            <a:ext cx="11551303" cy="5143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9752780" y="3247403"/>
            <a:ext cx="2296789" cy="700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s-ES" sz="2000" b="1" dirty="0"/>
              <a:t>Importaciones de </a:t>
            </a:r>
            <a:r>
              <a:rPr lang="es-ES" sz="2000" b="1" dirty="0" err="1"/>
              <a:t>GNL</a:t>
            </a:r>
            <a:endParaRPr lang="es-ES" sz="20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9752780" y="3948158"/>
            <a:ext cx="2296789" cy="700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s-ES" b="1" dirty="0"/>
              <a:t>Importaciones por Ducto (Bolivia y Chile)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9752780" y="4639978"/>
            <a:ext cx="2249787" cy="700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s-ES" sz="2000" b="1" dirty="0"/>
              <a:t>Producción Interna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960799" y="5981824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0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60799" y="5518150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14.160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960799" y="5045861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28.320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960799" y="4591046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42.480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942315" y="4173069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56.640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987205" y="3660059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70.800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942315" y="3189215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84.960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878941" y="2739623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99.120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769545" y="2245011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113.280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788029" y="1792026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127.440</a:t>
            </a:r>
          </a:p>
        </p:txBody>
      </p:sp>
      <p:sp>
        <p:nvSpPr>
          <p:cNvPr id="20" name="19 Rectángulo"/>
          <p:cNvSpPr/>
          <p:nvPr/>
        </p:nvSpPr>
        <p:spPr>
          <a:xfrm rot="16200000">
            <a:off x="-60881" y="3935744"/>
            <a:ext cx="78973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b="1" dirty="0">
                <a:solidFill>
                  <a:sysClr val="windowText" lastClr="000000"/>
                </a:solidFill>
              </a:rPr>
              <a:t>MMm3/d</a:t>
            </a:r>
            <a:endParaRPr lang="es-BO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1" name="Rounded Rectangle 4"/>
          <p:cNvSpPr/>
          <p:nvPr/>
        </p:nvSpPr>
        <p:spPr>
          <a:xfrm>
            <a:off x="-1" y="-11776"/>
            <a:ext cx="12192000" cy="1016128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ARGENTINA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FUENTES ALTERNATIVAS DE APROVISIONAMIENTO</a:t>
            </a:r>
            <a:endParaRPr lang="es-BO" sz="3600" b="1" dirty="0"/>
          </a:p>
        </p:txBody>
      </p:sp>
      <p:sp>
        <p:nvSpPr>
          <p:cNvPr id="22" name="8 Rectángulo"/>
          <p:cNvSpPr/>
          <p:nvPr/>
        </p:nvSpPr>
        <p:spPr>
          <a:xfrm>
            <a:off x="960799" y="5471639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14.160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23" name="9 Rectángulo"/>
          <p:cNvSpPr/>
          <p:nvPr/>
        </p:nvSpPr>
        <p:spPr>
          <a:xfrm>
            <a:off x="960799" y="4999350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28.320</a:t>
            </a:r>
          </a:p>
        </p:txBody>
      </p:sp>
      <p:sp>
        <p:nvSpPr>
          <p:cNvPr id="24" name="10 Rectángulo"/>
          <p:cNvSpPr/>
          <p:nvPr/>
        </p:nvSpPr>
        <p:spPr>
          <a:xfrm>
            <a:off x="960799" y="4544535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42.480</a:t>
            </a:r>
          </a:p>
        </p:txBody>
      </p:sp>
      <p:sp>
        <p:nvSpPr>
          <p:cNvPr id="25" name="11 Rectángulo"/>
          <p:cNvSpPr/>
          <p:nvPr/>
        </p:nvSpPr>
        <p:spPr>
          <a:xfrm>
            <a:off x="942315" y="4126558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56.640</a:t>
            </a:r>
          </a:p>
        </p:txBody>
      </p:sp>
      <p:sp>
        <p:nvSpPr>
          <p:cNvPr id="26" name="12 Rectángulo"/>
          <p:cNvSpPr/>
          <p:nvPr/>
        </p:nvSpPr>
        <p:spPr>
          <a:xfrm>
            <a:off x="987205" y="3613548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70.800</a:t>
            </a:r>
          </a:p>
        </p:txBody>
      </p:sp>
      <p:sp>
        <p:nvSpPr>
          <p:cNvPr id="27" name="15 Rectángulo"/>
          <p:cNvSpPr/>
          <p:nvPr/>
        </p:nvSpPr>
        <p:spPr>
          <a:xfrm>
            <a:off x="942315" y="3142704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84.960</a:t>
            </a:r>
          </a:p>
        </p:txBody>
      </p:sp>
      <p:sp>
        <p:nvSpPr>
          <p:cNvPr id="28" name="16 Rectángulo"/>
          <p:cNvSpPr/>
          <p:nvPr/>
        </p:nvSpPr>
        <p:spPr>
          <a:xfrm>
            <a:off x="878941" y="2693112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99.120</a:t>
            </a:r>
          </a:p>
        </p:txBody>
      </p:sp>
      <p:sp>
        <p:nvSpPr>
          <p:cNvPr id="29" name="17 Rectángulo"/>
          <p:cNvSpPr/>
          <p:nvPr/>
        </p:nvSpPr>
        <p:spPr>
          <a:xfrm>
            <a:off x="769545" y="2198500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113.280</a:t>
            </a:r>
          </a:p>
        </p:txBody>
      </p:sp>
      <p:sp>
        <p:nvSpPr>
          <p:cNvPr id="30" name="18 Rectángulo"/>
          <p:cNvSpPr/>
          <p:nvPr/>
        </p:nvSpPr>
        <p:spPr>
          <a:xfrm>
            <a:off x="788029" y="1745515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127.440</a:t>
            </a:r>
          </a:p>
        </p:txBody>
      </p:sp>
      <p:pic>
        <p:nvPicPr>
          <p:cNvPr id="31" name="3 Marcador de contenido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865" y="1601174"/>
            <a:ext cx="11551303" cy="5143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8 Rectángulo"/>
          <p:cNvSpPr/>
          <p:nvPr/>
        </p:nvSpPr>
        <p:spPr>
          <a:xfrm>
            <a:off x="998401" y="5483294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14.160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33" name="9 Rectángulo"/>
          <p:cNvSpPr/>
          <p:nvPr/>
        </p:nvSpPr>
        <p:spPr>
          <a:xfrm>
            <a:off x="998401" y="5011005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28.320</a:t>
            </a:r>
          </a:p>
        </p:txBody>
      </p:sp>
      <p:sp>
        <p:nvSpPr>
          <p:cNvPr id="34" name="10 Rectángulo"/>
          <p:cNvSpPr/>
          <p:nvPr/>
        </p:nvSpPr>
        <p:spPr>
          <a:xfrm>
            <a:off x="998401" y="4556190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42.480</a:t>
            </a:r>
          </a:p>
        </p:txBody>
      </p:sp>
      <p:sp>
        <p:nvSpPr>
          <p:cNvPr id="35" name="11 Rectángulo"/>
          <p:cNvSpPr/>
          <p:nvPr/>
        </p:nvSpPr>
        <p:spPr>
          <a:xfrm>
            <a:off x="979917" y="4138213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56.640</a:t>
            </a:r>
          </a:p>
        </p:txBody>
      </p:sp>
      <p:sp>
        <p:nvSpPr>
          <p:cNvPr id="36" name="12 Rectángulo"/>
          <p:cNvSpPr/>
          <p:nvPr/>
        </p:nvSpPr>
        <p:spPr>
          <a:xfrm>
            <a:off x="1024807" y="3625203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70.800</a:t>
            </a:r>
          </a:p>
        </p:txBody>
      </p:sp>
      <p:sp>
        <p:nvSpPr>
          <p:cNvPr id="37" name="15 Rectángulo"/>
          <p:cNvSpPr/>
          <p:nvPr/>
        </p:nvSpPr>
        <p:spPr>
          <a:xfrm>
            <a:off x="979917" y="3154359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84.960</a:t>
            </a:r>
          </a:p>
        </p:txBody>
      </p:sp>
      <p:sp>
        <p:nvSpPr>
          <p:cNvPr id="38" name="16 Rectángulo"/>
          <p:cNvSpPr/>
          <p:nvPr/>
        </p:nvSpPr>
        <p:spPr>
          <a:xfrm>
            <a:off x="916543" y="2704767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99.120</a:t>
            </a:r>
          </a:p>
        </p:txBody>
      </p:sp>
      <p:sp>
        <p:nvSpPr>
          <p:cNvPr id="39" name="17 Rectángulo"/>
          <p:cNvSpPr/>
          <p:nvPr/>
        </p:nvSpPr>
        <p:spPr>
          <a:xfrm>
            <a:off x="807147" y="2210155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113.280</a:t>
            </a:r>
          </a:p>
        </p:txBody>
      </p:sp>
      <p:sp>
        <p:nvSpPr>
          <p:cNvPr id="40" name="18 Rectángulo"/>
          <p:cNvSpPr/>
          <p:nvPr/>
        </p:nvSpPr>
        <p:spPr>
          <a:xfrm>
            <a:off x="825631" y="1757170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127.440</a:t>
            </a:r>
          </a:p>
        </p:txBody>
      </p:sp>
      <p:pic>
        <p:nvPicPr>
          <p:cNvPr id="41" name="3 Marcador de contenido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8266" y="1675313"/>
            <a:ext cx="11551303" cy="5143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2" name="8 Rectángulo"/>
          <p:cNvSpPr/>
          <p:nvPr/>
        </p:nvSpPr>
        <p:spPr>
          <a:xfrm>
            <a:off x="658490" y="5582685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14,2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43" name="9 Rectángulo"/>
          <p:cNvSpPr/>
          <p:nvPr/>
        </p:nvSpPr>
        <p:spPr>
          <a:xfrm>
            <a:off x="664132" y="5119152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28,3</a:t>
            </a:r>
          </a:p>
        </p:txBody>
      </p:sp>
      <p:sp>
        <p:nvSpPr>
          <p:cNvPr id="44" name="10 Rectángulo"/>
          <p:cNvSpPr/>
          <p:nvPr/>
        </p:nvSpPr>
        <p:spPr>
          <a:xfrm>
            <a:off x="681948" y="4665185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42,5</a:t>
            </a:r>
          </a:p>
        </p:txBody>
      </p:sp>
      <p:sp>
        <p:nvSpPr>
          <p:cNvPr id="45" name="11 Rectángulo"/>
          <p:cNvSpPr/>
          <p:nvPr/>
        </p:nvSpPr>
        <p:spPr>
          <a:xfrm>
            <a:off x="716612" y="4196303"/>
            <a:ext cx="558268" cy="215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56,6</a:t>
            </a:r>
          </a:p>
        </p:txBody>
      </p:sp>
      <p:sp>
        <p:nvSpPr>
          <p:cNvPr id="46" name="12 Rectángulo"/>
          <p:cNvSpPr/>
          <p:nvPr/>
        </p:nvSpPr>
        <p:spPr>
          <a:xfrm>
            <a:off x="679010" y="3752924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70,8</a:t>
            </a:r>
          </a:p>
        </p:txBody>
      </p:sp>
      <p:sp>
        <p:nvSpPr>
          <p:cNvPr id="47" name="15 Rectángulo"/>
          <p:cNvSpPr/>
          <p:nvPr/>
        </p:nvSpPr>
        <p:spPr>
          <a:xfrm>
            <a:off x="687551" y="3255399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84,9</a:t>
            </a:r>
          </a:p>
        </p:txBody>
      </p:sp>
      <p:sp>
        <p:nvSpPr>
          <p:cNvPr id="48" name="16 Rectángulo"/>
          <p:cNvSpPr/>
          <p:nvPr/>
        </p:nvSpPr>
        <p:spPr>
          <a:xfrm>
            <a:off x="634120" y="2813360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99.1</a:t>
            </a:r>
          </a:p>
        </p:txBody>
      </p:sp>
      <p:sp>
        <p:nvSpPr>
          <p:cNvPr id="49" name="17 Rectángulo"/>
          <p:cNvSpPr/>
          <p:nvPr/>
        </p:nvSpPr>
        <p:spPr>
          <a:xfrm>
            <a:off x="608522" y="2326886"/>
            <a:ext cx="695419" cy="252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113,3</a:t>
            </a:r>
          </a:p>
        </p:txBody>
      </p:sp>
      <p:sp>
        <p:nvSpPr>
          <p:cNvPr id="50" name="18 Rectángulo"/>
          <p:cNvSpPr/>
          <p:nvPr/>
        </p:nvSpPr>
        <p:spPr>
          <a:xfrm>
            <a:off x="551596" y="1876032"/>
            <a:ext cx="78916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127,4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858129"/>
            <a:ext cx="12191999" cy="1041009"/>
          </a:xfrm>
        </p:spPr>
        <p:txBody>
          <a:bodyPr>
            <a:noAutofit/>
          </a:bodyPr>
          <a:lstStyle/>
          <a:p>
            <a:pPr algn="ctr"/>
            <a:r>
              <a:rPr lang="es-US" sz="3200" b="1" dirty="0"/>
              <a:t>PROCEDENCIA DEL GAS NATURAL CONSUMIDO EN ARGENTINA</a:t>
            </a:r>
          </a:p>
        </p:txBody>
      </p:sp>
    </p:spTree>
    <p:extLst>
      <p:ext uri="{BB962C8B-B14F-4D97-AF65-F5344CB8AC3E}">
        <p14:creationId xmlns:p14="http://schemas.microsoft.com/office/powerpoint/2010/main" val="3403251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369" y="1504061"/>
            <a:ext cx="11870109" cy="52385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960799" y="4830087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5,7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962685" y="4049980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11,3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960799" y="3242713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16,9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60799" y="2420358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22,7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933307" y="1598877"/>
            <a:ext cx="61639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ysClr val="windowText" lastClr="000000"/>
                </a:solidFill>
              </a:rPr>
              <a:t>28,3</a:t>
            </a:r>
            <a:endParaRPr lang="es-BO" sz="1200" dirty="0">
              <a:solidFill>
                <a:sysClr val="windowText" lastClr="000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 rot="16200000">
            <a:off x="447170" y="3929330"/>
            <a:ext cx="78973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b="1" dirty="0">
                <a:solidFill>
                  <a:sysClr val="windowText" lastClr="000000"/>
                </a:solidFill>
              </a:rPr>
              <a:t>MMm3/d</a:t>
            </a:r>
            <a:endParaRPr lang="es-BO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Rounded Rectangle 4"/>
          <p:cNvSpPr/>
          <p:nvPr/>
        </p:nvSpPr>
        <p:spPr>
          <a:xfrm>
            <a:off x="0" y="-4084"/>
            <a:ext cx="12192000" cy="949009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CHILE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FUENTES ALTERNATIVAS DE APROVISIONAMIENTO</a:t>
            </a:r>
            <a:endParaRPr lang="es-BO" sz="3600" b="1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741609"/>
            <a:ext cx="12192000" cy="967670"/>
          </a:xfrm>
        </p:spPr>
        <p:txBody>
          <a:bodyPr>
            <a:normAutofit/>
          </a:bodyPr>
          <a:lstStyle/>
          <a:p>
            <a:pPr algn="ctr"/>
            <a:r>
              <a:rPr lang="es-US" sz="3200" b="1" dirty="0"/>
              <a:t>PROCEDENCIA DEL GAS NATURAL CONSUMIDO EN CHILE</a:t>
            </a:r>
          </a:p>
        </p:txBody>
      </p:sp>
    </p:spTree>
    <p:extLst>
      <p:ext uri="{BB962C8B-B14F-4D97-AF65-F5344CB8AC3E}">
        <p14:creationId xmlns:p14="http://schemas.microsoft.com/office/powerpoint/2010/main" val="417584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691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US" sz="3600" b="1" dirty="0"/>
              <a:t>IMPORTACIÓN Y EXPORTACIÓN DE GAS POR DUCTO</a:t>
            </a: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2797" y="1677294"/>
            <a:ext cx="6186405" cy="495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0" y="-3417"/>
            <a:ext cx="12192000" cy="858549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dirty="0"/>
              <a:t>FUENTES ALTERNATIVAS DE APROVISIONAMIENTO FUERA DE LA REGIÓN </a:t>
            </a:r>
            <a:endParaRPr lang="es-BO" sz="3200" b="1" dirty="0"/>
          </a:p>
        </p:txBody>
      </p:sp>
      <p:sp>
        <p:nvSpPr>
          <p:cNvPr id="6" name="5 Rectángulo"/>
          <p:cNvSpPr/>
          <p:nvPr/>
        </p:nvSpPr>
        <p:spPr>
          <a:xfrm>
            <a:off x="5254025" y="2212723"/>
            <a:ext cx="775581" cy="17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MMm3/d</a:t>
            </a:r>
            <a:endParaRPr lang="es-BO" sz="1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315542" y="2557323"/>
            <a:ext cx="775581" cy="17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MMm3/d</a:t>
            </a:r>
            <a:endParaRPr lang="es-BO" sz="1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694189" y="3825009"/>
            <a:ext cx="775581" cy="17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MMm3/d</a:t>
            </a:r>
            <a:endParaRPr lang="es-BO" sz="1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705652" y="5493551"/>
            <a:ext cx="775581" cy="170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1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MMm3/d</a:t>
            </a:r>
            <a:endParaRPr lang="es-BO" sz="1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311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107807" y="2459504"/>
            <a:ext cx="79764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IMPACTOS DEL SECTOR </a:t>
            </a:r>
          </a:p>
          <a:p>
            <a:pPr algn="ctr"/>
            <a:r>
              <a:rPr lang="es-ES" sz="4000" b="1" dirty="0">
                <a:solidFill>
                  <a:schemeClr val="bg1"/>
                </a:solidFill>
              </a:rPr>
              <a:t>HIDROCARBUROS EN LA ECONOMÍA </a:t>
            </a:r>
          </a:p>
          <a:p>
            <a:pPr algn="ctr"/>
            <a:r>
              <a:rPr lang="es-ES" sz="4000" b="1" dirty="0">
                <a:solidFill>
                  <a:schemeClr val="bg1"/>
                </a:solidFill>
              </a:rPr>
              <a:t>NACIONAL.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6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622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>
                <a:solidFill>
                  <a:prstClr val="white"/>
                </a:solidFill>
              </a:rPr>
              <a:t>PRODUCCION DE 60 </a:t>
            </a:r>
            <a:r>
              <a:rPr lang="es-US" sz="900" dirty="0" err="1">
                <a:solidFill>
                  <a:prstClr val="white"/>
                </a:solidFill>
              </a:rPr>
              <a:t>MMmcd</a:t>
            </a:r>
            <a:endParaRPr lang="es-ES" sz="900" dirty="0">
              <a:solidFill>
                <a:prstClr val="white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>
                <a:solidFill>
                  <a:prstClr val="white"/>
                </a:solidFill>
              </a:rPr>
              <a:t>PRODUCCION DE 30 </a:t>
            </a:r>
            <a:r>
              <a:rPr lang="es-US" sz="800" dirty="0" err="1">
                <a:solidFill>
                  <a:prstClr val="white"/>
                </a:solidFill>
              </a:rPr>
              <a:t>MMmcd</a:t>
            </a:r>
            <a:endParaRPr lang="es-ES" sz="800" dirty="0">
              <a:solidFill>
                <a:prstClr val="white"/>
              </a:solidFill>
            </a:endParaRPr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0" y="307505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4000" b="1" dirty="0">
                <a:solidFill>
                  <a:prstClr val="white"/>
                </a:solidFill>
              </a:rPr>
              <a:t>IMPORTANCIA DEL SECTOR HIDROCARBUROS</a:t>
            </a:r>
            <a:endParaRPr lang="es-BO" sz="2800" b="1" dirty="0">
              <a:solidFill>
                <a:prstClr val="white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78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690296"/>
              </p:ext>
            </p:extLst>
          </p:nvPr>
        </p:nvGraphicFramePr>
        <p:xfrm>
          <a:off x="138544" y="1219200"/>
          <a:ext cx="12053455" cy="5532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1935" y="4590473"/>
            <a:ext cx="1308247" cy="2096654"/>
          </a:xfrm>
          <a:prstGeom prst="rect">
            <a:avLst/>
          </a:prstGeom>
        </p:spPr>
      </p:pic>
      <p:sp>
        <p:nvSpPr>
          <p:cNvPr id="6" name="Rounded Rectangle 4"/>
          <p:cNvSpPr/>
          <p:nvPr/>
        </p:nvSpPr>
        <p:spPr>
          <a:xfrm>
            <a:off x="0" y="-3417"/>
            <a:ext cx="12192000" cy="694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IMPORTANCIA DEL SECTOR HIDROCARBUROS</a:t>
            </a:r>
            <a:endParaRPr lang="es-BO" sz="3600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2838" y="1023531"/>
            <a:ext cx="2988484" cy="175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3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1656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EVOLUCIÓN DE LOS PRECIOS DEL GAS NATURAL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26504" y="6550223"/>
            <a:ext cx="7444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>
                <a:solidFill>
                  <a:prstClr val="black"/>
                </a:solidFill>
              </a:rPr>
              <a:t>Con base a datos: VMEEH-Ministerio de Hidrocarburos.  *Datos preliminares.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8369505"/>
              </p:ext>
            </p:extLst>
          </p:nvPr>
        </p:nvGraphicFramePr>
        <p:xfrm>
          <a:off x="772391" y="761994"/>
          <a:ext cx="11171080" cy="471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131710"/>
              </p:ext>
            </p:extLst>
          </p:nvPr>
        </p:nvGraphicFramePr>
        <p:xfrm>
          <a:off x="267286" y="5399920"/>
          <a:ext cx="10691438" cy="958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4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 dirty="0">
                          <a:effectLst/>
                        </a:rPr>
                        <a:t> 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2001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2002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2019(*)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Argentina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1,0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0,6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1,0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2,5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4,2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8,5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7,3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9,3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10,4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6,2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4,8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6,7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Brasil (GSA)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2,0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2,6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3,8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4,1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5,0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7,7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9,2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9,0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8,3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5,4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5,6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M. Interno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0,9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850966" y="858129"/>
            <a:ext cx="64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10,9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865034" y="1406769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9,2</a:t>
            </a:r>
          </a:p>
        </p:txBody>
      </p:sp>
    </p:spTree>
    <p:extLst>
      <p:ext uri="{BB962C8B-B14F-4D97-AF65-F5344CB8AC3E}">
        <p14:creationId xmlns:p14="http://schemas.microsoft.com/office/powerpoint/2010/main" val="805118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4545401"/>
              </p:ext>
            </p:extLst>
          </p:nvPr>
        </p:nvGraphicFramePr>
        <p:xfrm>
          <a:off x="1" y="1280160"/>
          <a:ext cx="12108872" cy="5577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0" y="-1"/>
            <a:ext cx="12192000" cy="922867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EFECTOS DE LAS POLÍTICAS DEL SECTOR HIDROCARBUROS 2006-2014</a:t>
            </a:r>
            <a:endParaRPr lang="es-BO" sz="3600" b="1" dirty="0">
              <a:solidFill>
                <a:prstClr val="white"/>
              </a:solidFill>
            </a:endParaRPr>
          </a:p>
        </p:txBody>
      </p:sp>
      <p:sp>
        <p:nvSpPr>
          <p:cNvPr id="6" name="5 Flecha arriba"/>
          <p:cNvSpPr/>
          <p:nvPr/>
        </p:nvSpPr>
        <p:spPr>
          <a:xfrm>
            <a:off x="5908430" y="2307101"/>
            <a:ext cx="351692" cy="1111348"/>
          </a:xfrm>
          <a:prstGeom prst="upArrow">
            <a:avLst>
              <a:gd name="adj1" fmla="val 50000"/>
              <a:gd name="adj2" fmla="val 62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>
            <a:off x="7258928" y="4234375"/>
            <a:ext cx="1871003" cy="393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izquierda"/>
          <p:cNvSpPr/>
          <p:nvPr/>
        </p:nvSpPr>
        <p:spPr>
          <a:xfrm>
            <a:off x="2940148" y="4332850"/>
            <a:ext cx="1983544" cy="4360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2771336" y="5838092"/>
            <a:ext cx="8468750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Como consecuencia de la ausencia de políticas sectoriales adecuadas y de la mala gestión del sector y de YPFB</a:t>
            </a:r>
          </a:p>
        </p:txBody>
      </p:sp>
    </p:spTree>
    <p:extLst>
      <p:ext uri="{BB962C8B-B14F-4D97-AF65-F5344CB8AC3E}">
        <p14:creationId xmlns:p14="http://schemas.microsoft.com/office/powerpoint/2010/main" val="21617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40362"/>
            <a:ext cx="12192000" cy="92936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79055"/>
            <a:ext cx="10515600" cy="803563"/>
          </a:xfrm>
        </p:spPr>
        <p:txBody>
          <a:bodyPr>
            <a:noAutofit/>
          </a:bodyPr>
          <a:lstStyle/>
          <a:p>
            <a:r>
              <a:rPr lang="es-ES" sz="3600" b="1" dirty="0">
                <a:solidFill>
                  <a:schemeClr val="bg1"/>
                </a:solidFill>
                <a:latin typeface="+mn-lt"/>
              </a:rPr>
              <a:t>IMPACTOS ECONÓMICOS CORRELACIONADOS A LOS PRECIOS DE EXPORTACIÓN DEL GAS NATURAL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09675" y="822734"/>
            <a:ext cx="11536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400" dirty="0"/>
              <a:t>VALOR DE LAS EXPORTACIONES Y % DE PARTICIPACIÓN EN LAS EXPORTACIONES TOTALES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533" y="1284400"/>
            <a:ext cx="8176503" cy="432337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36" y="5735442"/>
            <a:ext cx="8111836" cy="88971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52236" y="6625155"/>
            <a:ext cx="20435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INE-Cuentas comercio exterior</a:t>
            </a:r>
            <a:endParaRPr lang="es-BO" sz="1100" dirty="0"/>
          </a:p>
        </p:txBody>
      </p:sp>
    </p:spTree>
    <p:extLst>
      <p:ext uri="{BB962C8B-B14F-4D97-AF65-F5344CB8AC3E}">
        <p14:creationId xmlns:p14="http://schemas.microsoft.com/office/powerpoint/2010/main" val="3886878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3633"/>
            <a:ext cx="6991981" cy="411941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0" y="-2085"/>
            <a:ext cx="12192000" cy="951684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" y="110836"/>
            <a:ext cx="12013808" cy="766618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EVOLUCIÓN DE LAS IMPORTACIONES DE DIESEL OIL, GASOLINA ESPECIAL Y LUBRICANTES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001164" y="1502688"/>
            <a:ext cx="51908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1900" dirty="0"/>
              <a:t>Como consecuencia de la disminución de la producción de líquidos en los campos, la producción de </a:t>
            </a:r>
            <a:r>
              <a:rPr lang="es-BO" sz="1900" b="1" dirty="0"/>
              <a:t>diesel </a:t>
            </a:r>
            <a:r>
              <a:rPr lang="es-BO" sz="1900" b="1" dirty="0" err="1"/>
              <a:t>oil</a:t>
            </a:r>
            <a:r>
              <a:rPr lang="es-BO" sz="1900" b="1" dirty="0"/>
              <a:t>, gasolina especial</a:t>
            </a:r>
            <a:r>
              <a:rPr lang="es-BO" sz="1900" dirty="0"/>
              <a:t> y lubricantes ha caído más que proporcionalmente mientras la demanda de estos derivados es creciente (parque automotor, soya) en el mercado interno.</a:t>
            </a:r>
          </a:p>
          <a:p>
            <a:r>
              <a:rPr lang="es-BO" sz="19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1900" dirty="0"/>
              <a:t>La brecha entre demanda y oferta de estos derivados se cierra mediante la importación de volúmenes crecientes, lo cual repercute sobre: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1900" dirty="0"/>
              <a:t>la </a:t>
            </a:r>
            <a:r>
              <a:rPr lang="es-BO" sz="1900" b="1" dirty="0"/>
              <a:t>balanza  comercial </a:t>
            </a:r>
            <a:r>
              <a:rPr lang="es-BO" sz="1900" dirty="0"/>
              <a:t>(divisas),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1900" dirty="0"/>
              <a:t>el </a:t>
            </a:r>
            <a:r>
              <a:rPr lang="es-BO" sz="1900" b="1" dirty="0"/>
              <a:t>déficit fiscal </a:t>
            </a:r>
            <a:r>
              <a:rPr lang="es-BO" sz="1900" dirty="0"/>
              <a:t>por la erogación de subvenciones. </a:t>
            </a:r>
          </a:p>
          <a:p>
            <a:pPr lvl="1"/>
            <a:endParaRPr lang="es-BO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1900" dirty="0"/>
              <a:t>Las importaciones totales han registrado un gran ascenso de $</a:t>
            </a:r>
            <a:r>
              <a:rPr lang="es-BO" sz="1900" dirty="0" err="1"/>
              <a:t>us</a:t>
            </a:r>
            <a:r>
              <a:rPr lang="es-BO" sz="1900" dirty="0"/>
              <a:t> 115MM en 2001 a $</a:t>
            </a:r>
            <a:r>
              <a:rPr lang="es-BO" sz="1900" dirty="0" err="1"/>
              <a:t>us</a:t>
            </a:r>
            <a:r>
              <a:rPr lang="es-BO" sz="1900" dirty="0"/>
              <a:t> 1.629MM en 2019. </a:t>
            </a:r>
          </a:p>
        </p:txBody>
      </p:sp>
      <p:sp>
        <p:nvSpPr>
          <p:cNvPr id="2" name="Elipse 1"/>
          <p:cNvSpPr/>
          <p:nvPr/>
        </p:nvSpPr>
        <p:spPr>
          <a:xfrm>
            <a:off x="671945" y="4544291"/>
            <a:ext cx="667327" cy="4525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8" name="Elipse 7"/>
          <p:cNvSpPr/>
          <p:nvPr/>
        </p:nvSpPr>
        <p:spPr>
          <a:xfrm>
            <a:off x="6266873" y="2327564"/>
            <a:ext cx="734291" cy="42949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4" name="CuadroTexto 3"/>
          <p:cNvSpPr txBox="1"/>
          <p:nvPr/>
        </p:nvSpPr>
        <p:spPr>
          <a:xfrm>
            <a:off x="203199" y="6103051"/>
            <a:ext cx="3906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 F</a:t>
            </a:r>
            <a:r>
              <a:rPr lang="es-ES" sz="1400" dirty="0" err="1"/>
              <a:t>uente</a:t>
            </a:r>
            <a:r>
              <a:rPr lang="es-ES" sz="1400" dirty="0"/>
              <a:t>: INE e IBCE</a:t>
            </a:r>
            <a:endParaRPr lang="es-BO" sz="1400" dirty="0"/>
          </a:p>
        </p:txBody>
      </p:sp>
    </p:spTree>
    <p:extLst>
      <p:ext uri="{BB962C8B-B14F-4D97-AF65-F5344CB8AC3E}">
        <p14:creationId xmlns:p14="http://schemas.microsoft.com/office/powerpoint/2010/main" val="427207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/>
          <p:cNvSpPr/>
          <p:nvPr/>
        </p:nvSpPr>
        <p:spPr>
          <a:xfrm>
            <a:off x="0" y="-2085"/>
            <a:ext cx="12192000" cy="951684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5" name="Título 2"/>
          <p:cNvSpPr txBox="1">
            <a:spLocks/>
          </p:cNvSpPr>
          <p:nvPr/>
        </p:nvSpPr>
        <p:spPr>
          <a:xfrm>
            <a:off x="1" y="110836"/>
            <a:ext cx="12013808" cy="766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EVOLUCIÓN DE LAS IMPORTACIONES DE DIESEL OIL, GASOLINA ESPECIAL Y LUBRICANTES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929654"/>
              </p:ext>
            </p:extLst>
          </p:nvPr>
        </p:nvGraphicFramePr>
        <p:xfrm>
          <a:off x="254000" y="1062520"/>
          <a:ext cx="11759809" cy="5541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3432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17589"/>
            <a:ext cx="12192000" cy="694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-104423"/>
            <a:ext cx="10515600" cy="959556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SALDOS DE LA BALANZA COMERCIAL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43151"/>
            <a:ext cx="8303491" cy="497452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372764" y="1747612"/>
            <a:ext cx="38146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/>
              <a:t>La caída del valor de las exportaciones de gas natural ha afectado a la balanza comercial (2012 registraba un superávit de 3.401 millones de dólares, en tanto que 2016 un déficit de 1.305 millones. A noviembre 1919: 740 MM$US-MEFP).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27000" y="6308879"/>
            <a:ext cx="20435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INE-Cuentas comercio exterior</a:t>
            </a:r>
            <a:endParaRPr lang="es-BO" sz="1100" dirty="0"/>
          </a:p>
        </p:txBody>
      </p:sp>
      <p:sp>
        <p:nvSpPr>
          <p:cNvPr id="2" name="Elipse 1"/>
          <p:cNvSpPr/>
          <p:nvPr/>
        </p:nvSpPr>
        <p:spPr>
          <a:xfrm>
            <a:off x="4414982" y="1521321"/>
            <a:ext cx="1450109" cy="4525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9" name="Elipse 8"/>
          <p:cNvSpPr/>
          <p:nvPr/>
        </p:nvSpPr>
        <p:spPr>
          <a:xfrm>
            <a:off x="7162800" y="5079493"/>
            <a:ext cx="1450109" cy="4525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5434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-3415"/>
            <a:ext cx="10515600" cy="770034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EVOLUCIÓN RECAUDACIÓN TRIBUTARIA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4" y="895928"/>
            <a:ext cx="7466756" cy="544945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656945" y="1533237"/>
            <a:ext cx="42672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2400" dirty="0"/>
              <a:t>-IDH y otros impuestos generales a actividades de exploración y explotación de hidrocarburos (</a:t>
            </a:r>
            <a:r>
              <a:rPr lang="es-BO" sz="2400" dirty="0" err="1"/>
              <a:t>upstream</a:t>
            </a:r>
            <a:r>
              <a:rPr lang="es-BO" sz="2400" dirty="0"/>
              <a:t>).</a:t>
            </a:r>
          </a:p>
          <a:p>
            <a:pPr algn="just"/>
            <a:endParaRPr lang="es-BO" sz="2400" dirty="0"/>
          </a:p>
          <a:p>
            <a:pPr algn="just"/>
            <a:r>
              <a:rPr lang="es-BO" sz="2400" dirty="0"/>
              <a:t>-No incluye IEHD e impuestos generales a actividades de comercialización de derivados de petróleo y gas (</a:t>
            </a:r>
            <a:r>
              <a:rPr lang="es-BO" sz="2400" dirty="0" err="1"/>
              <a:t>downstream</a:t>
            </a:r>
            <a:r>
              <a:rPr lang="es-BO" sz="2400" dirty="0"/>
              <a:t>).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05405" y="6345382"/>
            <a:ext cx="1123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Fuente: INE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49684" y="705633"/>
            <a:ext cx="103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MM $</a:t>
            </a:r>
            <a:r>
              <a:rPr lang="es-BO" dirty="0" err="1"/>
              <a:t>us</a:t>
            </a:r>
            <a:endParaRPr lang="es-BO" dirty="0"/>
          </a:p>
        </p:txBody>
      </p:sp>
      <p:sp>
        <p:nvSpPr>
          <p:cNvPr id="2" name="Elipse 1"/>
          <p:cNvSpPr/>
          <p:nvPr/>
        </p:nvSpPr>
        <p:spPr>
          <a:xfrm>
            <a:off x="5481781" y="956914"/>
            <a:ext cx="1228437" cy="424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2" name="Elipse 11"/>
          <p:cNvSpPr/>
          <p:nvPr/>
        </p:nvSpPr>
        <p:spPr>
          <a:xfrm>
            <a:off x="6567053" y="3954114"/>
            <a:ext cx="1228437" cy="424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8950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6"/>
            <a:ext cx="12192000" cy="10440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1"/>
            <a:ext cx="12053455" cy="1040583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PARTICIPACIÓN SECTOR HIDROCARBUROS Y SECTOR PRIVADO EN INGRESOS TOTALES DEL GOBIERNO NACIONAL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8460" y="6550223"/>
            <a:ext cx="1123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Fuente: INE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950473" y="1567043"/>
            <a:ext cx="410298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2000" dirty="0"/>
              <a:t>El gráfico muestra que a partir de 2013 cuando los ingresos fiscales provenientes de la producción de petróleo y gas natural declinan, los ingresos provenientes de impuestos y aranceles del sector privado aumentan. </a:t>
            </a:r>
          </a:p>
          <a:p>
            <a:pPr algn="just"/>
            <a:r>
              <a:rPr lang="es-BO" dirty="0"/>
              <a:t>(Como consecuencia posiblemente de la creación de la Alícuota Adicional al IUE para entidades bancarias, incremento de aranceles a importaciones y/o una mejora en la eficiencia de la administración tributaria (SIN) a través del fortalecimiento de su capacidad para ejercer la acción de cobro sobre los contribuyentes).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0" y="1424972"/>
            <a:ext cx="7882014" cy="512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65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0"/>
            <a:ext cx="12192000" cy="694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-158958"/>
            <a:ext cx="12192000" cy="101409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MENORES INGRESOS FISCALES Y MAYORES GASTOS 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0" y="6343650"/>
            <a:ext cx="1114770" cy="47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Fuente: INE  * MEFP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647"/>
            <a:ext cx="8472592" cy="533600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820150" y="2209800"/>
            <a:ext cx="3209925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BO" sz="2400" b="1" dirty="0">
                <a:solidFill>
                  <a:schemeClr val="bg1"/>
                </a:solidFill>
              </a:rPr>
              <a:t>Seis años consecutivos de déficit fiscal</a:t>
            </a:r>
            <a:endParaRPr lang="es-B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3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7"/>
            <a:ext cx="12192000" cy="10471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20419"/>
            <a:ext cx="12192000" cy="1043708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RENTA PETROLERA POR ACTIVIDADES DE EXPLORACIÓN Y EXPLOTACIÓN DE HIDROCARBUROS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8349675" y="2181225"/>
            <a:ext cx="38423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/>
              <a:t>Renta petrolera por concepto 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2000" dirty="0"/>
              <a:t>Regalías – 12%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2000" dirty="0"/>
              <a:t>Participación TGN - 6%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2000" dirty="0"/>
              <a:t>IDH – 32% (11.188 </a:t>
            </a:r>
            <a:r>
              <a:rPr lang="es-BO" sz="2000" dirty="0" err="1"/>
              <a:t>MM$us</a:t>
            </a:r>
            <a:r>
              <a:rPr lang="es-BO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b="1" dirty="0"/>
              <a:t>Total Ley 3058: 50% </a:t>
            </a:r>
            <a:r>
              <a:rPr lang="es-BO" sz="2000" dirty="0"/>
              <a:t>(sobre valor de la producción)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b="1" dirty="0"/>
              <a:t>≈15% - Participación de YPFB </a:t>
            </a:r>
            <a:r>
              <a:rPr lang="es-BO" sz="2000" dirty="0"/>
              <a:t>en utilidades de titulares de contratos de E&amp;E = 6.181 </a:t>
            </a:r>
            <a:r>
              <a:rPr lang="es-BO" sz="2000" dirty="0" err="1"/>
              <a:t>MM$us</a:t>
            </a:r>
            <a:r>
              <a:rPr lang="es-BO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000" dirty="0"/>
              <a:t>Resto: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2000" dirty="0"/>
              <a:t>Impuestos generales Ley </a:t>
            </a:r>
            <a:r>
              <a:rPr lang="es-BO" sz="2000" dirty="0" err="1"/>
              <a:t>Tr</a:t>
            </a:r>
            <a:r>
              <a:rPr lang="es-BO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2000" dirty="0"/>
              <a:t> Patentes por áreas de contrato.	</a:t>
            </a:r>
          </a:p>
        </p:txBody>
      </p:sp>
      <p:cxnSp>
        <p:nvCxnSpPr>
          <p:cNvPr id="8" name="Conector recto 7"/>
          <p:cNvCxnSpPr/>
          <p:nvPr/>
        </p:nvCxnSpPr>
        <p:spPr>
          <a:xfrm>
            <a:off x="8636001" y="3448338"/>
            <a:ext cx="3269673" cy="277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216" y="1256745"/>
            <a:ext cx="7961458" cy="493450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88216" y="6211669"/>
            <a:ext cx="456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Fuente: YPFB</a:t>
            </a:r>
          </a:p>
          <a:p>
            <a:r>
              <a:rPr lang="es-BO" sz="1400" dirty="0"/>
              <a:t>* A julio 2019</a:t>
            </a:r>
          </a:p>
        </p:txBody>
      </p:sp>
      <p:sp>
        <p:nvSpPr>
          <p:cNvPr id="9" name="Rectángulo 8"/>
          <p:cNvSpPr/>
          <p:nvPr/>
        </p:nvSpPr>
        <p:spPr>
          <a:xfrm>
            <a:off x="8636001" y="4095750"/>
            <a:ext cx="3479799" cy="11906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85571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7"/>
            <a:ext cx="12192000" cy="926284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72683"/>
          </a:xfrm>
        </p:spPr>
        <p:txBody>
          <a:bodyPr>
            <a:noAutofit/>
          </a:bodyPr>
          <a:lstStyle/>
          <a:p>
            <a:pPr algn="ctr"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bg1"/>
                </a:solidFill>
              </a:rPr>
              <a:t>PARTICIPACIÓN DE YPFB EN UTILIDADES GENERADAS POR EMPRESAS BAJO CONTRATOS DE E&amp;E</a:t>
            </a:r>
            <a:br>
              <a:rPr lang="en-US" sz="2800" b="1" dirty="0">
                <a:solidFill>
                  <a:sysClr val="windowText" lastClr="000000"/>
                </a:solidFill>
              </a:rPr>
            </a:br>
            <a:r>
              <a:rPr lang="en-US" sz="2000" b="1" dirty="0" err="1">
                <a:solidFill>
                  <a:sysClr val="windowText" lastClr="000000"/>
                </a:solidFill>
              </a:rPr>
              <a:t>Millones</a:t>
            </a:r>
            <a:r>
              <a:rPr lang="en-US" sz="2000" b="1" dirty="0">
                <a:solidFill>
                  <a:sysClr val="windowText" lastClr="000000"/>
                </a:solidFill>
              </a:rPr>
              <a:t> de </a:t>
            </a:r>
            <a:r>
              <a:rPr lang="en-US" sz="2000" b="1" dirty="0" err="1">
                <a:solidFill>
                  <a:sysClr val="windowText" lastClr="000000"/>
                </a:solidFill>
              </a:rPr>
              <a:t>Dólares</a:t>
            </a:r>
            <a:r>
              <a:rPr lang="en-US" sz="2000" b="1" dirty="0">
                <a:solidFill>
                  <a:sysClr val="windowText" lastClr="000000"/>
                </a:solidFill>
              </a:rPr>
              <a:t> Americanos</a:t>
            </a:r>
            <a:br>
              <a:rPr lang="en-US" sz="1100" b="1" dirty="0">
                <a:solidFill>
                  <a:sysClr val="windowText" lastClr="000000"/>
                </a:solidFill>
              </a:rPr>
            </a:br>
            <a:endParaRPr lang="es-ES" sz="1400" dirty="0"/>
          </a:p>
        </p:txBody>
      </p:sp>
      <p:graphicFrame>
        <p:nvGraphicFramePr>
          <p:cNvPr id="8" name="2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819328"/>
              </p:ext>
            </p:extLst>
          </p:nvPr>
        </p:nvGraphicFramePr>
        <p:xfrm>
          <a:off x="704849" y="1325563"/>
          <a:ext cx="11039476" cy="5237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Conector recto de flecha 2"/>
          <p:cNvCxnSpPr/>
          <p:nvPr/>
        </p:nvCxnSpPr>
        <p:spPr>
          <a:xfrm flipH="1">
            <a:off x="10020300" y="847725"/>
            <a:ext cx="1295400" cy="7334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79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7"/>
            <a:ext cx="12192000" cy="694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8675" y="0"/>
            <a:ext cx="10515600" cy="691383"/>
          </a:xfrm>
        </p:spPr>
        <p:txBody>
          <a:bodyPr>
            <a:norm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  <a:latin typeface="+mn-lt"/>
              </a:rPr>
              <a:t>ESTADO DE RESULTADOS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843291"/>
            <a:ext cx="6657975" cy="5876925"/>
          </a:xfrm>
          <a:prstGeom prst="rect">
            <a:avLst/>
          </a:prstGeom>
        </p:spPr>
      </p:pic>
      <p:sp>
        <p:nvSpPr>
          <p:cNvPr id="9" name="3 Rectángulo"/>
          <p:cNvSpPr/>
          <p:nvPr/>
        </p:nvSpPr>
        <p:spPr>
          <a:xfrm>
            <a:off x="6851102" y="2904795"/>
            <a:ext cx="5340898" cy="4959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800" b="1" baseline="0" dirty="0">
                <a:solidFill>
                  <a:schemeClr val="bg1"/>
                </a:solidFill>
              </a:rPr>
              <a:t> TOTAL PERIODO: </a:t>
            </a:r>
            <a:r>
              <a:rPr lang="es-ES" sz="2800" b="1" dirty="0">
                <a:solidFill>
                  <a:schemeClr val="bg1"/>
                </a:solidFill>
              </a:rPr>
              <a:t>6.181 MM$US</a:t>
            </a:r>
          </a:p>
        </p:txBody>
      </p:sp>
    </p:spTree>
    <p:extLst>
      <p:ext uri="{BB962C8B-B14F-4D97-AF65-F5344CB8AC3E}">
        <p14:creationId xmlns:p14="http://schemas.microsoft.com/office/powerpoint/2010/main" val="1399999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499534" y="1505397"/>
            <a:ext cx="1026864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DIAGNÓSTICO DEL SECTOR HIDROCARBUROS</a:t>
            </a:r>
            <a:endParaRPr lang="es-US" sz="2800" b="1" dirty="0">
              <a:solidFill>
                <a:schemeClr val="bg1"/>
              </a:solidFill>
            </a:endParaRPr>
          </a:p>
          <a:p>
            <a:endParaRPr lang="es-US" sz="2000" b="1" dirty="0">
              <a:solidFill>
                <a:schemeClr val="bg1"/>
              </a:solidFill>
            </a:endParaRPr>
          </a:p>
          <a:p>
            <a:pPr lvl="2"/>
            <a:endParaRPr lang="es-ES" sz="3200" b="1" dirty="0">
              <a:solidFill>
                <a:schemeClr val="bg1"/>
              </a:solidFill>
            </a:endParaRPr>
          </a:p>
          <a:p>
            <a:pPr lvl="2" algn="ctr"/>
            <a:r>
              <a:rPr lang="es-BO" sz="3200" b="1" dirty="0">
                <a:solidFill>
                  <a:schemeClr val="bg1"/>
                </a:solidFill>
              </a:rPr>
              <a:t>II. SITUACIÓN DEL SECTOR</a:t>
            </a:r>
            <a:endParaRPr lang="es-ES" sz="3200" b="1" dirty="0">
              <a:solidFill>
                <a:schemeClr val="bg1"/>
              </a:solidFill>
            </a:endParaRPr>
          </a:p>
          <a:p>
            <a:pPr lvl="0"/>
            <a:endParaRPr lang="es-ES" b="1" dirty="0">
              <a:solidFill>
                <a:schemeClr val="bg1"/>
              </a:solidFill>
            </a:endParaRPr>
          </a:p>
          <a:p>
            <a:endParaRPr lang="es-ES" sz="1000" dirty="0">
              <a:solidFill>
                <a:schemeClr val="bg1"/>
              </a:solidFill>
            </a:endParaRPr>
          </a:p>
        </p:txBody>
      </p:sp>
      <p:pic>
        <p:nvPicPr>
          <p:cNvPr id="13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4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7719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0" y="2551837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CONTRATOS DE EXPLORACIÓN Y EXPLOTACIÓN DE HIDROCARBUROS</a:t>
            </a:r>
          </a:p>
          <a:p>
            <a:pPr marL="514350" indent="-514350" algn="ctr">
              <a:buAutoNum type="arabicPeriod"/>
            </a:pP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9951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CONTRATOS FIRMADOS SEGÚN LEY VIGENTE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Marcador de contenido 3"/>
          <p:cNvGraphicFramePr>
            <a:graphicFrameLocks noGrp="1"/>
          </p:cNvGraphicFramePr>
          <p:nvPr>
            <p:ph idx="1"/>
          </p:nvPr>
        </p:nvGraphicFramePr>
        <p:xfrm>
          <a:off x="1892973" y="1579418"/>
          <a:ext cx="8156191" cy="3528292"/>
        </p:xfrm>
        <a:graphic>
          <a:graphicData uri="http://schemas.openxmlformats.org/drawingml/2006/table">
            <a:tbl>
              <a:tblPr firstRow="1" lastRow="1">
                <a:tableStyleId>{10A1B5D5-9B99-4C35-A422-299274C87663}</a:tableStyleId>
              </a:tblPr>
              <a:tblGrid>
                <a:gridCol w="2782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8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823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 de Contrato</a:t>
                      </a:r>
                      <a:endParaRPr lang="es-ES" sz="2800" b="0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Ley de Hidrocarburos</a:t>
                      </a:r>
                      <a:endParaRPr lang="es-ES" sz="2000" b="0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147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Ley 3058 </a:t>
                      </a:r>
                      <a:br>
                        <a:rPr lang="es-ES" sz="1800" u="none" strike="noStrike" dirty="0">
                          <a:effectLst/>
                        </a:rPr>
                      </a:br>
                      <a:r>
                        <a:rPr lang="es-ES" sz="1800" u="none" strike="noStrike" dirty="0">
                          <a:effectLst/>
                        </a:rPr>
                        <a:t>(17-05-2005)</a:t>
                      </a:r>
                      <a:endParaRPr lang="es-E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78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Contratos de Operación (Migración)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41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78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BO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Contratos Tipo </a:t>
                      </a:r>
                      <a:r>
                        <a:rPr lang="es-BO" sz="240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SAM (E&amp;E) </a:t>
                      </a:r>
                      <a:endParaRPr lang="es-ES" sz="2400" b="0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u="none" strike="noStrike" dirty="0">
                          <a:effectLst/>
                        </a:rPr>
                        <a:t>2 (*)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78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Contratos de Servicios Petroleros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 SAM Explotación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u="none" strike="noStrike" dirty="0">
                          <a:effectLst/>
                        </a:rPr>
                        <a:t>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782">
                <a:tc vMerge="1">
                  <a:txBody>
                    <a:bodyPr/>
                    <a:lstStyle/>
                    <a:p>
                      <a:pPr algn="l" fontAlgn="ctr"/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 Operación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u="none" strike="noStrike" dirty="0">
                          <a:effectLst/>
                        </a:rPr>
                        <a:t>14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78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1 Rectángulo"/>
          <p:cNvSpPr/>
          <p:nvPr/>
        </p:nvSpPr>
        <p:spPr>
          <a:xfrm>
            <a:off x="1844924" y="5676668"/>
            <a:ext cx="6236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dirty="0"/>
              <a:t>(*) 12 Áreas para PETROANDINA (YPFB-PDVSA)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525164" y="2844800"/>
            <a:ext cx="581891" cy="2863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8" name="CuadroTexto 7"/>
          <p:cNvSpPr txBox="1"/>
          <p:nvPr/>
        </p:nvSpPr>
        <p:spPr>
          <a:xfrm>
            <a:off x="5089237" y="3232728"/>
            <a:ext cx="1681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/>
              <a:t>Devueltos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0353964" y="2761795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68%</a:t>
            </a:r>
          </a:p>
        </p:txBody>
      </p:sp>
    </p:spTree>
    <p:extLst>
      <p:ext uri="{BB962C8B-B14F-4D97-AF65-F5344CB8AC3E}">
        <p14:creationId xmlns:p14="http://schemas.microsoft.com/office/powerpoint/2010/main" val="323523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a 16"/>
          <p:cNvGraphicFramePr/>
          <p:nvPr/>
        </p:nvGraphicFramePr>
        <p:xfrm>
          <a:off x="7613483" y="719666"/>
          <a:ext cx="1350000" cy="1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7055" y="708216"/>
            <a:ext cx="8839200" cy="573578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0" y="-40120"/>
            <a:ext cx="12192000" cy="81843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011382" y="8874"/>
            <a:ext cx="1092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4400" b="1" dirty="0">
                <a:solidFill>
                  <a:schemeClr val="bg1"/>
                </a:solidFill>
              </a:rPr>
              <a:t>CONTRATOS DE SERVICIOS TIPO OPERACIÓN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547446" y="6513342"/>
            <a:ext cx="322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MH: Audiencias Públicas</a:t>
            </a:r>
          </a:p>
        </p:txBody>
      </p:sp>
    </p:spTree>
    <p:extLst>
      <p:ext uri="{BB962C8B-B14F-4D97-AF65-F5344CB8AC3E}">
        <p14:creationId xmlns:p14="http://schemas.microsoft.com/office/powerpoint/2010/main" val="29836915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a 16"/>
          <p:cNvGraphicFramePr/>
          <p:nvPr/>
        </p:nvGraphicFramePr>
        <p:xfrm>
          <a:off x="7613483" y="719666"/>
          <a:ext cx="1350000" cy="1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5550" y="1006763"/>
            <a:ext cx="9068013" cy="534785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0" y="-40120"/>
            <a:ext cx="12192000" cy="871393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6" name="Título 2"/>
          <p:cNvSpPr txBox="1">
            <a:spLocks/>
          </p:cNvSpPr>
          <p:nvPr/>
        </p:nvSpPr>
        <p:spPr>
          <a:xfrm>
            <a:off x="1" y="29369"/>
            <a:ext cx="12099636" cy="66278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BO" b="1" dirty="0">
                <a:solidFill>
                  <a:schemeClr val="bg1"/>
                </a:solidFill>
                <a:latin typeface="+mn-lt"/>
              </a:rPr>
              <a:t>CONTRATOS DE SERVICIOS TIPO SAM (EXPLOTACIÓN)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78628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662782"/>
          </a:xfrm>
        </p:spPr>
        <p:txBody>
          <a:bodyPr/>
          <a:lstStyle/>
          <a:p>
            <a:r>
              <a:rPr lang="es-BO" sz="4000" b="1" dirty="0">
                <a:solidFill>
                  <a:schemeClr val="bg1"/>
                </a:solidFill>
                <a:latin typeface="+mn-lt"/>
              </a:rPr>
              <a:t>EVOLUCION DE CONTRATOS VIGENTES</a:t>
            </a:r>
            <a:endParaRPr lang="es-ES" sz="40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</p:nvPr>
        </p:nvGraphicFramePr>
        <p:xfrm>
          <a:off x="348916" y="854242"/>
          <a:ext cx="11490158" cy="5542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88757" y="6396335"/>
            <a:ext cx="10840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200" dirty="0"/>
              <a:t>SAM E&amp;E: Contrato de Asociación en la cual se forma una SAM desde la fase de Exploración.</a:t>
            </a:r>
          </a:p>
          <a:p>
            <a:r>
              <a:rPr lang="es-BO" sz="1200" dirty="0"/>
              <a:t>Los último 6 CSP tipo Operación fueron firmados bajo los lineamientos de la RM N° 128/2016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3107240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99946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816792"/>
          </a:xfrm>
        </p:spPr>
        <p:txBody>
          <a:bodyPr>
            <a:normAutofit fontScale="90000"/>
          </a:bodyPr>
          <a:lstStyle/>
          <a:p>
            <a:r>
              <a:rPr lang="es-BO" sz="4000" b="1" dirty="0">
                <a:solidFill>
                  <a:schemeClr val="bg1"/>
                </a:solidFill>
                <a:latin typeface="+mn-lt"/>
              </a:rPr>
              <a:t>CONTRATOS DE OPERACIÓN RESULTANTES DE LA MIGRACIÓN (D.S. 28701)</a:t>
            </a:r>
            <a:endParaRPr lang="es-ES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838200" y="1755381"/>
            <a:ext cx="10515600" cy="5607586"/>
          </a:xfrm>
        </p:spPr>
        <p:txBody>
          <a:bodyPr>
            <a:normAutofit/>
          </a:bodyPr>
          <a:lstStyle/>
          <a:p>
            <a:pPr algn="just"/>
            <a:r>
              <a:rPr lang="es-BO" sz="3200" dirty="0"/>
              <a:t>Actualmente sólo un (1) Contrato de Operación firmado bajo el marco normativo de la Ley N° 3058 continúa en fase de </a:t>
            </a:r>
            <a:r>
              <a:rPr lang="es-BO" sz="3200" b="1" dirty="0"/>
              <a:t>exploración</a:t>
            </a:r>
            <a:r>
              <a:rPr lang="es-BO" sz="3200" dirty="0"/>
              <a:t> adicional. El resto de las áreas que se encontraban en fase de exploración fueron devueltas o concluyeron los periodos de exploración sin éxito.</a:t>
            </a:r>
          </a:p>
          <a:p>
            <a:pPr marL="0" indent="0" algn="just">
              <a:buNone/>
            </a:pPr>
            <a:endParaRPr lang="es-BO" sz="3200" dirty="0"/>
          </a:p>
          <a:p>
            <a:pPr algn="just"/>
            <a:r>
              <a:rPr lang="es-BO" sz="3200" dirty="0"/>
              <a:t>La mayoría de los resultados exploratorios exitosos de los Contratos de Operación provienen de proyectos en áreas en explotación.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838200" y="4568410"/>
            <a:ext cx="10515600" cy="16717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6748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99946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622300" y="88160"/>
            <a:ext cx="10947400" cy="816792"/>
          </a:xfrm>
        </p:spPr>
        <p:txBody>
          <a:bodyPr>
            <a:normAutofit/>
          </a:bodyPr>
          <a:lstStyle/>
          <a:p>
            <a:r>
              <a:rPr lang="es-BO" sz="4000" b="1" dirty="0">
                <a:solidFill>
                  <a:schemeClr val="bg1"/>
                </a:solidFill>
                <a:latin typeface="+mn-lt"/>
              </a:rPr>
              <a:t>CONTRATOS TIPO SAM (Exploración y Explotación)</a:t>
            </a:r>
            <a:endParaRPr lang="es-ES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099127" y="1461155"/>
            <a:ext cx="9818255" cy="4357755"/>
          </a:xfrm>
        </p:spPr>
        <p:txBody>
          <a:bodyPr>
            <a:normAutofit/>
          </a:bodyPr>
          <a:lstStyle/>
          <a:p>
            <a:pPr algn="just"/>
            <a:r>
              <a:rPr lang="es-BO" sz="3200" dirty="0"/>
              <a:t>Las 12 áreas sujetas a los dos Contratos SAM, firmados el 2008 con PDVSA de Venezuela, fueron estudiadas pero no lograron alcanzar descubrimientos comerciales, por lo que fueron </a:t>
            </a:r>
            <a:r>
              <a:rPr lang="es-BO" sz="3200" b="1" dirty="0"/>
              <a:t>devueltas</a:t>
            </a:r>
            <a:r>
              <a:rPr lang="es-BO" sz="3200" dirty="0"/>
              <a:t> a YPFB en 2016.</a:t>
            </a:r>
          </a:p>
          <a:p>
            <a:pPr marL="0" indent="0" algn="just">
              <a:buNone/>
            </a:pPr>
            <a:endParaRPr lang="es-BO" sz="3200" dirty="0"/>
          </a:p>
          <a:p>
            <a:pPr algn="just"/>
            <a:r>
              <a:rPr lang="es-BO" sz="3200" dirty="0"/>
              <a:t>Algunas de estas áreas continúan siendo estudiadas por YPFB y otras fueron negociadas con empresas privadas para la firma de </a:t>
            </a:r>
            <a:r>
              <a:rPr lang="es-BO" sz="3200" dirty="0" err="1"/>
              <a:t>CSP’s</a:t>
            </a:r>
            <a:r>
              <a:rPr lang="es-BO" sz="3200" dirty="0"/>
              <a:t> (</a:t>
            </a:r>
            <a:r>
              <a:rPr lang="es-BO" sz="3200" dirty="0" err="1"/>
              <a:t>Iñiguazu</a:t>
            </a:r>
            <a:r>
              <a:rPr lang="es-BO" sz="3200" dirty="0"/>
              <a:t>).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456986" y="2978871"/>
            <a:ext cx="3006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err="1"/>
              <a:t>Timboy</a:t>
            </a:r>
            <a:r>
              <a:rPr lang="es-BO" sz="2400" dirty="0"/>
              <a:t> y </a:t>
            </a:r>
            <a:r>
              <a:rPr lang="es-BO" sz="2400" dirty="0" err="1"/>
              <a:t>Lliquimuni</a:t>
            </a:r>
            <a:endParaRPr lang="es-BO" sz="2400" dirty="0"/>
          </a:p>
        </p:txBody>
      </p:sp>
    </p:spTree>
    <p:extLst>
      <p:ext uri="{BB962C8B-B14F-4D97-AF65-F5344CB8AC3E}">
        <p14:creationId xmlns:p14="http://schemas.microsoft.com/office/powerpoint/2010/main" val="66174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CSP TIPO SAM EXPLOTACIÓN (Dos vigentes)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" name="11 Tabla"/>
          <p:cNvGraphicFramePr>
            <a:graphicFrameLocks noGrp="1"/>
          </p:cNvGraphicFramePr>
          <p:nvPr>
            <p:ph idx="1"/>
          </p:nvPr>
        </p:nvGraphicFramePr>
        <p:xfrm>
          <a:off x="198120" y="1097281"/>
          <a:ext cx="11267049" cy="5212078"/>
        </p:xfrm>
        <a:graphic>
          <a:graphicData uri="http://schemas.openxmlformats.org/drawingml/2006/table">
            <a:tbl>
              <a:tblPr firstRow="1" firstCol="1" lastCol="1" bandRow="1">
                <a:tableStyleId>{E8B1032C-EA38-4F05-BA0D-38AFFFC7BED3}</a:tableStyleId>
              </a:tblPr>
              <a:tblGrid>
                <a:gridCol w="1477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4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8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9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2000" u="none" strike="noStrike" dirty="0">
                          <a:effectLst/>
                          <a:latin typeface="+mn-lt"/>
                        </a:rPr>
                        <a:t>Área de Contrato</a:t>
                      </a:r>
                      <a:endParaRPr lang="es-BO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2000" u="none" strike="noStrike" dirty="0">
                          <a:effectLst/>
                          <a:latin typeface="+mn-lt"/>
                        </a:rPr>
                        <a:t>Titular</a:t>
                      </a:r>
                      <a:endParaRPr lang="es-BO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2000" u="none" strike="noStrike" dirty="0">
                          <a:effectLst/>
                          <a:latin typeface="+mn-lt"/>
                        </a:rPr>
                        <a:t>Potencial (TCF)</a:t>
                      </a:r>
                      <a:endParaRPr lang="es-BO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2000" u="none" strike="noStrike" dirty="0">
                          <a:effectLst/>
                          <a:latin typeface="+mn-lt"/>
                        </a:rPr>
                        <a:t>Estado</a:t>
                      </a:r>
                      <a:endParaRPr lang="es-BO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0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Sanandita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Exploración - Eastern </a:t>
                      </a:r>
                      <a:r>
                        <a:rPr lang="es-BO" sz="1800" u="none" strike="noStrike" dirty="0" err="1">
                          <a:effectLst/>
                          <a:latin typeface="+mn-lt"/>
                        </a:rPr>
                        <a:t>Petroleum</a:t>
                      </a:r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 &amp; Gas S.A.</a:t>
                      </a:r>
                    </a:p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Explotación -  SAM a ser conformada entre YPFB (60%)  y Eastern (40%) 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0,24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baseline="0" dirty="0">
                          <a:effectLst/>
                          <a:latin typeface="+mn-lt"/>
                        </a:rPr>
                        <a:t>No protocolizado</a:t>
                      </a:r>
                      <a:endParaRPr lang="es-BO" sz="1800" u="none" strike="noStrike" dirty="0"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74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 err="1">
                          <a:effectLst/>
                          <a:latin typeface="+mn-lt"/>
                        </a:rPr>
                        <a:t>Azero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Exploración – Total y </a:t>
                      </a:r>
                      <a:r>
                        <a:rPr lang="es-BO" sz="1800" u="none" strike="noStrike" dirty="0" err="1">
                          <a:effectLst/>
                          <a:latin typeface="+mn-lt"/>
                        </a:rPr>
                        <a:t>Gazprom</a:t>
                      </a:r>
                      <a:endParaRPr lang="es-BO" sz="1800" u="none" strike="noStrike" dirty="0">
                        <a:effectLst/>
                        <a:latin typeface="+mn-lt"/>
                      </a:endParaRPr>
                    </a:p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Explotación – SAM entre YPFB (55%) y Total (22.5%)  y GP Exploración y Producción (22.5%)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10 *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baseline="0" dirty="0">
                          <a:effectLst/>
                          <a:latin typeface="+mn-lt"/>
                        </a:rPr>
                        <a:t>Ley N° 405 (2013)</a:t>
                      </a:r>
                    </a:p>
                    <a:p>
                      <a:pPr algn="ctr" rtl="0" fontAlgn="ctr"/>
                      <a:r>
                        <a:rPr lang="es-BO" sz="1800" u="none" strike="noStrike" baseline="0" dirty="0">
                          <a:effectLst/>
                          <a:latin typeface="+mn-lt"/>
                        </a:rPr>
                        <a:t>Vigente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0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Cedro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Exploración – Petrobras Bolivia          </a:t>
                      </a:r>
                    </a:p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Explotación - SAM entre YPFB (55%)  y Petrobras Bolivia (45%)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0,23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baseline="0" dirty="0">
                          <a:effectLst/>
                          <a:latin typeface="+mn-lt"/>
                        </a:rPr>
                        <a:t>Ley N° 467 (20</a:t>
                      </a:r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13)</a:t>
                      </a:r>
                    </a:p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Devuelto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0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 err="1">
                          <a:effectLst/>
                          <a:latin typeface="+mn-lt"/>
                        </a:rPr>
                        <a:t>Huacareta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Exploración – BG Bolivia </a:t>
                      </a:r>
                      <a:r>
                        <a:rPr lang="es-BO" sz="1800" u="none" strike="noStrike" dirty="0" err="1">
                          <a:effectLst/>
                          <a:latin typeface="+mn-lt"/>
                        </a:rPr>
                        <a:t>Corporation</a:t>
                      </a:r>
                      <a:endParaRPr lang="es-BO" sz="1800" u="none" strike="noStrike" dirty="0"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Explotación – SAM entre YPFB (55%) y BG Bolivia </a:t>
                      </a:r>
                      <a:r>
                        <a:rPr lang="es-BO" sz="1800" u="none" strike="noStrike" dirty="0" err="1">
                          <a:effectLst/>
                          <a:latin typeface="+mn-lt"/>
                        </a:rPr>
                        <a:t>Corporation</a:t>
                      </a:r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 (45%)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dirty="0">
                          <a:effectLst/>
                          <a:latin typeface="+mn-lt"/>
                        </a:rPr>
                        <a:t>13,51 *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u="none" strike="noStrike" baseline="0" dirty="0">
                          <a:effectLst/>
                          <a:latin typeface="+mn-lt"/>
                        </a:rPr>
                        <a:t>Ley N° 468 (2013)</a:t>
                      </a:r>
                    </a:p>
                    <a:p>
                      <a:pPr algn="ctr" rtl="0" fontAlgn="ctr"/>
                      <a:r>
                        <a:rPr lang="es-BO" sz="1800" u="none" strike="noStrike" baseline="0" dirty="0">
                          <a:effectLst/>
                          <a:latin typeface="+mn-lt"/>
                        </a:rPr>
                        <a:t>Vigente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216353" y="6359312"/>
            <a:ext cx="6595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>
                <a:solidFill>
                  <a:srgbClr val="FF0000"/>
                </a:solidFill>
              </a:rPr>
              <a:t>(*) Potencial Estimado de toda el Área.</a:t>
            </a:r>
          </a:p>
          <a:p>
            <a:endParaRPr lang="es-BO" sz="1400" dirty="0"/>
          </a:p>
        </p:txBody>
      </p:sp>
    </p:spTree>
    <p:extLst>
      <p:ext uri="{BB962C8B-B14F-4D97-AF65-F5344CB8AC3E}">
        <p14:creationId xmlns:p14="http://schemas.microsoft.com/office/powerpoint/2010/main" val="32613045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CSP TIPO SAM EXPLOTACIÓN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Marcador de contenido 6"/>
          <p:cNvSpPr txBox="1">
            <a:spLocks noGrp="1"/>
          </p:cNvSpPr>
          <p:nvPr>
            <p:ph idx="1"/>
          </p:nvPr>
        </p:nvSpPr>
        <p:spPr>
          <a:xfrm>
            <a:off x="729017" y="1320658"/>
            <a:ext cx="10515600" cy="5223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sz="3200" dirty="0"/>
              <a:t>A la fecha, en las áreas </a:t>
            </a:r>
            <a:r>
              <a:rPr lang="es-BO" sz="3200" dirty="0" err="1"/>
              <a:t>Azero</a:t>
            </a:r>
            <a:r>
              <a:rPr lang="es-BO" sz="3200" dirty="0"/>
              <a:t> y </a:t>
            </a:r>
            <a:r>
              <a:rPr lang="es-BO" sz="3200" dirty="0" err="1"/>
              <a:t>Huacareta</a:t>
            </a:r>
            <a:r>
              <a:rPr lang="es-BO" sz="3200" dirty="0"/>
              <a:t> se están desarrollando trabajos de perforación exploratoria con el fin de descubrir acumulaciones comerciales de hidrocarburos, luego de haberse efectuado los trabajos de prospección respectivos.</a:t>
            </a:r>
          </a:p>
          <a:p>
            <a:pPr algn="just"/>
            <a:r>
              <a:rPr lang="es-BO" sz="3200" dirty="0"/>
              <a:t>Los pozos NCZ-X1 (</a:t>
            </a:r>
            <a:r>
              <a:rPr lang="es-BO" sz="3200" dirty="0" err="1"/>
              <a:t>Azero</a:t>
            </a:r>
            <a:r>
              <a:rPr lang="es-BO" sz="3200" dirty="0"/>
              <a:t>) y JGR-X6 (</a:t>
            </a:r>
            <a:r>
              <a:rPr lang="es-BO" sz="3200" dirty="0" err="1"/>
              <a:t>Huacareta</a:t>
            </a:r>
            <a:r>
              <a:rPr lang="es-BO" sz="3200" dirty="0"/>
              <a:t>) son los proyectos exploratorios de mayor expectativas por la cantidad de hidrocarburos que podrían descubrirse (aproximadamente 3TCF).</a:t>
            </a:r>
          </a:p>
          <a:p>
            <a:pPr algn="just"/>
            <a:r>
              <a:rPr lang="es-BO" sz="3200" dirty="0"/>
              <a:t>Se espera tener resultados de estos trabajos durante la presente gestión.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0489134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CSP TIPO OPERACION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11 Tabla"/>
          <p:cNvGraphicFramePr>
            <a:graphicFrameLocks noGrp="1"/>
          </p:cNvGraphicFramePr>
          <p:nvPr>
            <p:ph idx="1"/>
          </p:nvPr>
        </p:nvGraphicFramePr>
        <p:xfrm>
          <a:off x="84213" y="716221"/>
          <a:ext cx="11340279" cy="6137343"/>
        </p:xfrm>
        <a:graphic>
          <a:graphicData uri="http://schemas.openxmlformats.org/drawingml/2006/table">
            <a:tbl>
              <a:tblPr firstRow="1" firstCol="1" lastCol="1">
                <a:tableStyleId>{E8B1032C-EA38-4F05-BA0D-38AFFFC7BED3}</a:tableStyleId>
              </a:tblPr>
              <a:tblGrid>
                <a:gridCol w="1358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7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5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42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22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b="1" u="none" strike="noStrike" dirty="0">
                          <a:effectLst/>
                        </a:rPr>
                        <a:t>Tipo</a:t>
                      </a:r>
                      <a:r>
                        <a:rPr lang="es-BO" sz="1800" b="1" u="none" strike="noStrike" baseline="0" dirty="0">
                          <a:effectLst/>
                        </a:rPr>
                        <a:t> de Empresa</a:t>
                      </a:r>
                      <a:endParaRPr lang="es-BO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b="1" u="none" strike="noStrike" dirty="0">
                          <a:effectLst/>
                        </a:rPr>
                        <a:t>Área de Contrato</a:t>
                      </a:r>
                      <a:endParaRPr lang="es-BO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800" b="1" u="none" strike="noStrike" dirty="0">
                          <a:effectLst/>
                        </a:rPr>
                        <a:t>Titular</a:t>
                      </a:r>
                      <a:endParaRPr lang="es-BO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b="1" u="none" strike="noStrike" dirty="0">
                          <a:effectLst/>
                        </a:rPr>
                        <a:t>Potencial</a:t>
                      </a:r>
                    </a:p>
                    <a:p>
                      <a:pPr algn="ctr" rtl="0" fontAlgn="ctr"/>
                      <a:r>
                        <a:rPr lang="es-BO" sz="1800" b="1" u="none" strike="noStrike" dirty="0">
                          <a:effectLst/>
                        </a:rPr>
                        <a:t>(TCF)</a:t>
                      </a:r>
                      <a:endParaRPr lang="es-BO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800" b="1" u="none" strike="noStrike" dirty="0">
                          <a:effectLst/>
                        </a:rPr>
                        <a:t>Estado</a:t>
                      </a:r>
                      <a:endParaRPr lang="es-BO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539"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es-BO" sz="2000" b="1" u="none" strike="noStrike" dirty="0">
                          <a:effectLst/>
                        </a:rPr>
                        <a:t>Subsidiaria</a:t>
                      </a:r>
                      <a:r>
                        <a:rPr lang="es-BO" sz="2000" b="1" u="none" strike="noStrike" baseline="0" dirty="0">
                          <a:effectLst/>
                        </a:rPr>
                        <a:t> de YPFB</a:t>
                      </a:r>
                      <a:endParaRPr lang="es-BO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effectLst/>
                        </a:rPr>
                        <a:t>Isarsama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Exploración y Explotación - YPFB Chaco S.A.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0,29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2013 – Vigente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539">
                <a:tc vMerge="1">
                  <a:txBody>
                    <a:bodyPr/>
                    <a:lstStyle/>
                    <a:p>
                      <a:pPr algn="ctr" rtl="0" fontAlgn="ctr"/>
                      <a:endParaRPr lang="es-BO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San Miguel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BO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936" marR="5936" marT="5936" marB="0" anchor="ctr"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2013 – Vigente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539">
                <a:tc vMerge="1">
                  <a:txBody>
                    <a:bodyPr/>
                    <a:lstStyle/>
                    <a:p>
                      <a:pPr algn="ctr" fontAlgn="ctr"/>
                      <a:endParaRPr lang="es-B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El Dorado Oeste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s-B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36" marR="5936" marT="5936" marB="0" anchor="ctr"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2013 –Vigente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539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effectLst/>
                        </a:rPr>
                        <a:t>Carohuaicho</a:t>
                      </a:r>
                      <a:r>
                        <a:rPr lang="es-BO" sz="1400" b="1" u="none" strike="noStrike" dirty="0">
                          <a:effectLst/>
                        </a:rPr>
                        <a:t> 8D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Titular y Operador – YPFB Andina S.A.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0,8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2015 – Vigente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430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Oriental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Titulares – YPFB Andina S.A. (50%), YPFB Chaco S.A. (50%)                 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0,154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2015 – </a:t>
                      </a:r>
                      <a:r>
                        <a:rPr lang="es-BO" sz="14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Devuelto</a:t>
                      </a:r>
                      <a:endParaRPr lang="es-BO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4430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Operador – YPFB Andina S.A.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539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effectLst/>
                        </a:rPr>
                        <a:t>Carohuaicho</a:t>
                      </a:r>
                      <a:r>
                        <a:rPr lang="es-BO" sz="1400" b="1" u="none" strike="noStrike" dirty="0">
                          <a:effectLst/>
                        </a:rPr>
                        <a:t> 8A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Titular y Operador – YPFB Chaco S.A.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0,35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2015 – Vigente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3055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effectLst/>
                        </a:rPr>
                        <a:t>Carohuaicho</a:t>
                      </a:r>
                      <a:r>
                        <a:rPr lang="es-BO" sz="1400" b="1" u="none" strike="noStrike" dirty="0">
                          <a:effectLst/>
                        </a:rPr>
                        <a:t> 8B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1" u="none" strike="noStrike" dirty="0">
                          <a:effectLst/>
                        </a:rPr>
                        <a:t>Titulares – YPFB Andina S.A. (50%), YPFB Chaco S.A. (50%)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1" u="none" strike="noStrike" dirty="0">
                          <a:effectLst/>
                        </a:rPr>
                        <a:t>Operador – YPFB Andina S.A.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0,3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2015 – Vigente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055"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effectLst/>
                        </a:rPr>
                        <a:t>Carohuaicho</a:t>
                      </a:r>
                      <a:r>
                        <a:rPr lang="es-BO" sz="1400" b="1" u="none" strike="noStrike" dirty="0">
                          <a:effectLst/>
                        </a:rPr>
                        <a:t> 8C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1" u="none" strike="noStrike" dirty="0">
                          <a:effectLst/>
                        </a:rPr>
                        <a:t>Titulares – YPFB Andina S.A. (50%), YPFB Chaco S.A. (50%)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1" u="none" strike="noStrike" dirty="0">
                          <a:effectLst/>
                        </a:rPr>
                        <a:t>Operador – YPFB Chaco S.A.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effectLst/>
                        </a:rPr>
                        <a:t>0,98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effectLst/>
                        </a:rPr>
                        <a:t>2015 – Vigente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3055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Aguaragüe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Centro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Exploración y Explotación</a:t>
                      </a:r>
                    </a:p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YPFB Chaco S.A.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0,59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2017 – Vigente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3055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Itacaray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Exploración y Explotación</a:t>
                      </a:r>
                    </a:p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YPFB Chaco S.A.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0,88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2017 – Vigente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30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2000" b="1" u="none" strike="noStrike" dirty="0">
                          <a:effectLst/>
                        </a:rPr>
                        <a:t>Privado</a:t>
                      </a:r>
                      <a:endParaRPr lang="es-BO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Charagua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Exploración y Explotación</a:t>
                      </a:r>
                    </a:p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YPF</a:t>
                      </a:r>
                      <a:r>
                        <a:rPr lang="es-BO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E&amp;P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S.A.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2,69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r>
                        <a:rPr lang="es-BO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– 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Vigente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430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s-BO" sz="2000" b="1" u="none" strike="noStrike" dirty="0">
                          <a:effectLst/>
                        </a:rPr>
                        <a:t>Mixtas</a:t>
                      </a:r>
                      <a:endParaRPr lang="es-BO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Astillero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Titulares – </a:t>
                      </a:r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Petrobras Bolivia S.A. (40%) y YPFB Chaco S.A. (60%)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0,97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r>
                        <a:rPr lang="es-BO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– 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Vigente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430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Operador – YPFB Chaco S.A.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430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San Telmo Norte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Titulares – </a:t>
                      </a:r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Petrobras Bolivia S.A. (60%) y YPFB Chaco S.A. (40%)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    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1,40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r>
                        <a:rPr lang="es-BO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– 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Vigente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4430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Operador –</a:t>
                      </a:r>
                      <a:r>
                        <a:rPr lang="es-BO" sz="14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Petrobras Bolivia S.A.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31680">
                <a:tc vMerge="1">
                  <a:txBody>
                    <a:bodyPr/>
                    <a:lstStyle/>
                    <a:p>
                      <a:pPr algn="ctr" rtl="0" fontAlgn="ctr"/>
                      <a:endParaRPr lang="es-BO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Iñiguazu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Titulares - PAE E&amp;P Bolivia </a:t>
                      </a:r>
                      <a:r>
                        <a:rPr lang="es-BO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Limited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(10%), Shell Bolivia </a:t>
                      </a:r>
                      <a:r>
                        <a:rPr lang="es-BO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Corporation</a:t>
                      </a: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(15%), Repsol E&amp;P Bolivia (15%), YPFB Chaco S.A. (13.445%), YPFB Andina S.A. (46.555%)</a:t>
                      </a:r>
                    </a:p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Operador – Repsol E&amp;P S.A.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1,18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2019 - Vigente</a:t>
                      </a:r>
                      <a:endParaRPr lang="es-BO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5936" marR="5936" marT="593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" name="Llamada de flecha a la izquierda 1"/>
          <p:cNvSpPr/>
          <p:nvPr/>
        </p:nvSpPr>
        <p:spPr>
          <a:xfrm>
            <a:off x="11429999" y="4174958"/>
            <a:ext cx="737937" cy="2574758"/>
          </a:xfrm>
          <a:prstGeom prst="leftArrow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BO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 128-2016</a:t>
            </a:r>
            <a:endParaRPr lang="es-E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51837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CSP TIPO OPERACION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Marcador de contenido 1"/>
          <p:cNvSpPr>
            <a:spLocks noGrp="1"/>
          </p:cNvSpPr>
          <p:nvPr>
            <p:ph idx="1"/>
          </p:nvPr>
        </p:nvSpPr>
        <p:spPr>
          <a:xfrm>
            <a:off x="277091" y="5267584"/>
            <a:ext cx="11739418" cy="1274618"/>
          </a:xfrm>
        </p:spPr>
        <p:txBody>
          <a:bodyPr>
            <a:normAutofit/>
          </a:bodyPr>
          <a:lstStyle/>
          <a:p>
            <a:pPr algn="just"/>
            <a:r>
              <a:rPr lang="es-BO" sz="3200" dirty="0"/>
              <a:t>Para esta gestión se estima iniciar operaciones de perforación exploratoria en al menos 5 de estas áreas (YPFB CHACO).</a:t>
            </a:r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277091" y="762301"/>
            <a:ext cx="1163781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BO" sz="3200" dirty="0">
                <a:solidFill>
                  <a:prstClr val="black"/>
                </a:solidFill>
              </a:rPr>
              <a:t>A la fecha, solo el contrato para el área El Dorado Oeste ha logrado descubrir hidrocarburos en cantidades comerciales pequeñas, dando lugar a los Campos Colorado y Colorado Sur (YPFB CHACO).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77091" y="2497669"/>
            <a:ext cx="1151774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BO" sz="3200">
                <a:solidFill>
                  <a:prstClr val="black"/>
                </a:solidFill>
              </a:rPr>
              <a:t>El resto de los CSP vigentes se encuentran en las distintas fases exploratorias desarrollando trabajos de magnetotelúrica, geoquímica, sísmica o perforación exploratoria.</a:t>
            </a:r>
            <a:endParaRPr lang="es-BO" sz="3200" dirty="0">
              <a:solidFill>
                <a:prstClr val="black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66254" y="4001677"/>
            <a:ext cx="118594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BO" sz="3200" dirty="0">
                <a:solidFill>
                  <a:prstClr val="black"/>
                </a:solidFill>
              </a:rPr>
              <a:t>El área Oriental fue devuelta por YPFB Andina, al no llegar a identificar oportunidades exploratorias en los plazos determinados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16859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/>
      <p:bldP spid="3" grpId="0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910916" y="3075057"/>
            <a:ext cx="63702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EVOLUCIÓN DE INVERSIONES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8708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7"/>
            <a:ext cx="12192000" cy="986827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3603"/>
            <a:ext cx="12192000" cy="68805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2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COMPORTAMIENTO DE LAS INVERSIONES EN EXPLORACIÓN Y EXPLOTACIÓN BAJO CONTRATOS DE E&amp;E</a:t>
            </a:r>
          </a:p>
        </p:txBody>
      </p:sp>
      <p:graphicFrame>
        <p:nvGraphicFramePr>
          <p:cNvPr id="8" name="Gráfico 7"/>
          <p:cNvGraphicFramePr/>
          <p:nvPr/>
        </p:nvGraphicFramePr>
        <p:xfrm>
          <a:off x="301336" y="983410"/>
          <a:ext cx="11554691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1 Imagen" descr="00. DIAGNOSTICO.02.03.2020 (Completa).pdf - Adobe Reader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896" y="1053548"/>
            <a:ext cx="11430000" cy="535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065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4820" name="Título 2"/>
          <p:cNvSpPr>
            <a:spLocks noGrp="1"/>
          </p:cNvSpPr>
          <p:nvPr>
            <p:ph type="title"/>
          </p:nvPr>
        </p:nvSpPr>
        <p:spPr>
          <a:xfrm>
            <a:off x="0" y="29368"/>
            <a:ext cx="12191999" cy="945991"/>
          </a:xfrm>
        </p:spPr>
        <p:txBody>
          <a:bodyPr>
            <a:normAutofit fontScale="90000"/>
          </a:bodyPr>
          <a:lstStyle/>
          <a:p>
            <a:r>
              <a:rPr lang="es-BO" sz="3200" b="1" dirty="0">
                <a:solidFill>
                  <a:schemeClr val="bg1"/>
                </a:solidFill>
                <a:latin typeface="+mn-lt"/>
              </a:rPr>
              <a:t>COMPORTAMIENTO DE INVERSIONES EN EXPLORACIÓN (Contratos y YPFB)</a:t>
            </a:r>
            <a:endParaRPr lang="es-ES" sz="32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</p:nvPr>
        </p:nvGraphicFramePr>
        <p:xfrm>
          <a:off x="394101" y="812801"/>
          <a:ext cx="11040979" cy="545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3556000" y="1228437"/>
            <a:ext cx="4989773" cy="230832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BO" sz="2400" b="1" dirty="0">
                <a:solidFill>
                  <a:schemeClr val="bg1"/>
                </a:solidFill>
              </a:rPr>
              <a:t>Las inversiones de YPFB son principalmente en sísmica regional para incrementar la información en áreas poco estudiadas.</a:t>
            </a:r>
          </a:p>
          <a:p>
            <a:pPr algn="ctr"/>
            <a:r>
              <a:rPr lang="es-BO" sz="2400" b="1" dirty="0">
                <a:solidFill>
                  <a:schemeClr val="bg1"/>
                </a:solidFill>
              </a:rPr>
              <a:t>No son propiamente proyectos de exploración y explotación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14960" y="6211669"/>
            <a:ext cx="1112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/>
              <a:t>Inversión en exploración de YPFB en 2016: principalmente debido a proyectos de Sísmica de Río Beni Fase I y II, Nueva Esperanza y Altiplano Norte</a:t>
            </a:r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23827735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4935342" y="3075057"/>
            <a:ext cx="2321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RESERVAS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084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a 6"/>
          <p:cNvGraphicFramePr/>
          <p:nvPr/>
        </p:nvGraphicFramePr>
        <p:xfrm>
          <a:off x="145877" y="691656"/>
          <a:ext cx="11884197" cy="5719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Gráfico 21"/>
          <p:cNvGraphicFramePr>
            <a:graphicFrameLocks/>
          </p:cNvGraphicFramePr>
          <p:nvPr/>
        </p:nvGraphicFramePr>
        <p:xfrm>
          <a:off x="311079" y="1704513"/>
          <a:ext cx="11553792" cy="4674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200" b="1" dirty="0"/>
              <a:t>RESERVAS PROBADAS “CERTIFICADAS”, CONSUMO Y REPOSICIÓN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054096" y="2472982"/>
            <a:ext cx="85725" cy="3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5302245" y="2294247"/>
            <a:ext cx="85725" cy="3276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9559874" y="2252830"/>
            <a:ext cx="66675" cy="331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Abrir llave 9"/>
          <p:cNvSpPr/>
          <p:nvPr/>
        </p:nvSpPr>
        <p:spPr>
          <a:xfrm>
            <a:off x="5180726" y="2330676"/>
            <a:ext cx="95930" cy="885827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brir llave 13"/>
          <p:cNvSpPr/>
          <p:nvPr/>
        </p:nvSpPr>
        <p:spPr>
          <a:xfrm>
            <a:off x="9394671" y="2213193"/>
            <a:ext cx="139614" cy="1014368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3611679" y="2625762"/>
            <a:ext cx="16170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1050" b="1" dirty="0"/>
              <a:t>(*) REPOSICION 3,0 [TCF]</a:t>
            </a:r>
            <a:endParaRPr lang="es-ES" sz="1050" b="1" dirty="0"/>
          </a:p>
        </p:txBody>
      </p:sp>
      <p:sp>
        <p:nvSpPr>
          <p:cNvPr id="15" name="Rectángulo 14"/>
          <p:cNvSpPr/>
          <p:nvPr/>
        </p:nvSpPr>
        <p:spPr>
          <a:xfrm>
            <a:off x="1026027" y="1773949"/>
            <a:ext cx="1985963" cy="5759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5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chemeClr val="bg1"/>
                </a:solidFill>
              </a:rPr>
              <a:t>RESERVA CERTIFICADA A DIC-2009 RYDER SCOTT</a:t>
            </a:r>
          </a:p>
          <a:p>
            <a:pPr algn="ctr">
              <a:defRPr sz="105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chemeClr val="bg1"/>
                </a:solidFill>
              </a:rPr>
              <a:t>9,95 [TCF]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930629" y="1726995"/>
            <a:ext cx="2034697" cy="54477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5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chemeClr val="bg1"/>
                </a:solidFill>
              </a:rPr>
              <a:t>RESERVA CERTIFICADA A DIC-2013 GLJ 10,45 [TCF]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8604617" y="1669928"/>
            <a:ext cx="1985963" cy="54477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5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>
                <a:solidFill>
                  <a:schemeClr val="bg1"/>
                </a:solidFill>
              </a:rPr>
              <a:t>RESERVA CERTIFICADA A DIC-2017 SPROULE 10,7 [TCF]</a:t>
            </a:r>
          </a:p>
        </p:txBody>
      </p:sp>
      <p:sp>
        <p:nvSpPr>
          <p:cNvPr id="17" name="9 CuadroTexto"/>
          <p:cNvSpPr txBox="1"/>
          <p:nvPr/>
        </p:nvSpPr>
        <p:spPr>
          <a:xfrm>
            <a:off x="8925741" y="6143606"/>
            <a:ext cx="3854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s-US" sz="900" dirty="0"/>
              <a:t>Certificación de la Producción de Hidrocarburos  - YPFB</a:t>
            </a:r>
            <a:endParaRPr lang="es-ES" sz="9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9699488" y="2330676"/>
            <a:ext cx="395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800" b="1" dirty="0">
                <a:solidFill>
                  <a:schemeClr val="bg1"/>
                </a:solidFill>
              </a:rPr>
              <a:t>(**)</a:t>
            </a:r>
            <a:endParaRPr lang="es-ES" sz="3600" b="1" dirty="0">
              <a:solidFill>
                <a:schemeClr val="bg1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2036880" y="6368631"/>
            <a:ext cx="783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900" dirty="0"/>
              <a:t>(*) REPOSICIÓN: RECATEGORIZACIÓN (RECURSOS CONTINGENTES A RESERVAS), MOVILIZACIÓN (RESERVAS DE MENOR CATEGORÍA).</a:t>
            </a:r>
            <a:endParaRPr lang="es-ES" sz="9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7840078" y="2591953"/>
            <a:ext cx="16170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1050" b="1" dirty="0"/>
              <a:t>(*) REPOSICION 3,3 [TCF]</a:t>
            </a:r>
            <a:endParaRPr lang="es-ES" sz="1050" b="1" dirty="0"/>
          </a:p>
        </p:txBody>
      </p:sp>
    </p:spTree>
    <p:extLst>
      <p:ext uri="{BB962C8B-B14F-4D97-AF65-F5344CB8AC3E}">
        <p14:creationId xmlns:p14="http://schemas.microsoft.com/office/powerpoint/2010/main" val="3335906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7000" y="234950"/>
            <a:ext cx="579278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r>
              <a:rPr lang="es-BO" sz="3600" b="1" dirty="0"/>
              <a:t>INCORPORACION DE RESERVAS 2013-2016</a:t>
            </a:r>
          </a:p>
        </p:txBody>
      </p:sp>
      <p:graphicFrame>
        <p:nvGraphicFramePr>
          <p:cNvPr id="16" name="Tabla 15"/>
          <p:cNvGraphicFramePr>
            <a:graphicFrameLocks noGrp="1"/>
          </p:cNvGraphicFramePr>
          <p:nvPr/>
        </p:nvGraphicFramePr>
        <p:xfrm>
          <a:off x="1024026" y="730526"/>
          <a:ext cx="3285947" cy="5348914"/>
        </p:xfrm>
        <a:graphic>
          <a:graphicData uri="http://schemas.openxmlformats.org/drawingml/2006/table">
            <a:tbl>
              <a:tblPr firstRow="1">
                <a:tableStyleId>{72833802-FEF1-4C79-8D5D-14CF1EAF98D9}</a:tableStyleId>
              </a:tblPr>
              <a:tblGrid>
                <a:gridCol w="3285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8396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Movilización de Reservas (RESULTADO</a:t>
                      </a:r>
                      <a:r>
                        <a:rPr lang="es-BO" sz="2000" u="none" strike="noStrike" baseline="0" dirty="0">
                          <a:effectLst/>
                        </a:rPr>
                        <a:t> DE INVERSIONES EN DESARROLLO</a:t>
                      </a:r>
                      <a:r>
                        <a:rPr lang="es-BO" sz="2000" u="none" strike="noStrike" dirty="0">
                          <a:effectLst/>
                        </a:rPr>
                        <a:t>)</a:t>
                      </a:r>
                      <a:endParaRPr lang="es-B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Colpa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Tajibo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Bermejo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Los Suris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 err="1">
                          <a:effectLst/>
                        </a:rPr>
                        <a:t>Incahuasi-Aquio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Naranjillos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Chaco Sur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Río Grande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 err="1">
                          <a:effectLst/>
                        </a:rPr>
                        <a:t>Sirari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 err="1">
                          <a:effectLst/>
                        </a:rPr>
                        <a:t>Patuju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Enconada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Caigua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Junín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5796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El Dorado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Carrasco FW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23" name="Tabla 22"/>
          <p:cNvGraphicFramePr>
            <a:graphicFrameLocks noGrp="1"/>
          </p:cNvGraphicFramePr>
          <p:nvPr/>
        </p:nvGraphicFramePr>
        <p:xfrm>
          <a:off x="6598920" y="2545082"/>
          <a:ext cx="2218354" cy="2179320"/>
        </p:xfrm>
        <a:graphic>
          <a:graphicData uri="http://schemas.openxmlformats.org/drawingml/2006/table">
            <a:tbl>
              <a:tblPr firstRow="1">
                <a:tableStyleId>{912C8C85-51F0-491E-9774-3900AFEF0FD7}</a:tableStyleId>
              </a:tblPr>
              <a:tblGrid>
                <a:gridCol w="2218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5864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Nuevas Reservas</a:t>
                      </a:r>
                      <a:endParaRPr lang="es-BO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86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Los Sauces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86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Colorado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86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Junín Este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86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s-BO" sz="2000" u="none" strike="noStrike" dirty="0">
                          <a:effectLst/>
                        </a:rPr>
                        <a:t>El Dorado Oeste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" name="Llamada de flecha a la izquierda 27"/>
          <p:cNvSpPr/>
          <p:nvPr/>
        </p:nvSpPr>
        <p:spPr>
          <a:xfrm>
            <a:off x="4479149" y="1838226"/>
            <a:ext cx="1327291" cy="3947189"/>
          </a:xfrm>
          <a:prstGeom prst="leftArrowCallou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0,58 </a:t>
            </a:r>
            <a:r>
              <a:rPr lang="es-BO" sz="2400" kern="0" dirty="0">
                <a:solidFill>
                  <a:prstClr val="white"/>
                </a:solidFill>
                <a:latin typeface="Calibri" panose="020F0502020204030204"/>
              </a:rPr>
              <a:t>T</a:t>
            </a:r>
            <a:r>
              <a:rPr kumimoji="0" lang="es-BO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CF</a:t>
            </a:r>
          </a:p>
        </p:txBody>
      </p:sp>
      <p:sp>
        <p:nvSpPr>
          <p:cNvPr id="29" name="Llamada de flecha a la izquierda 28"/>
          <p:cNvSpPr/>
          <p:nvPr/>
        </p:nvSpPr>
        <p:spPr>
          <a:xfrm>
            <a:off x="8987092" y="3029878"/>
            <a:ext cx="1284668" cy="1252319"/>
          </a:xfrm>
          <a:prstGeom prst="leftArrowCallou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BO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0,11 </a:t>
            </a:r>
            <a:r>
              <a:rPr lang="es-BO" sz="2400" kern="0" dirty="0">
                <a:solidFill>
                  <a:prstClr val="white"/>
                </a:solidFill>
                <a:latin typeface="Calibri" panose="020F0502020204030204"/>
              </a:rPr>
              <a:t>T</a:t>
            </a:r>
            <a:r>
              <a:rPr kumimoji="0" lang="es-BO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rPr>
              <a:t>CF</a:t>
            </a: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9134573" y="5128181"/>
            <a:ext cx="2809188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BO" sz="2800" b="1" dirty="0">
                <a:solidFill>
                  <a:schemeClr val="bg1"/>
                </a:solidFill>
              </a:rPr>
              <a:t>2017: </a:t>
            </a:r>
            <a:r>
              <a:rPr lang="es-BO" sz="2800" b="1" dirty="0" err="1">
                <a:solidFill>
                  <a:schemeClr val="bg1"/>
                </a:solidFill>
              </a:rPr>
              <a:t>Incahuasi</a:t>
            </a:r>
            <a:endParaRPr lang="es-BO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ESTIMACIÓN RESERVAS PROBADAS REMANENTES A DIC. 2019</a:t>
            </a: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8127853" y="5892044"/>
            <a:ext cx="3854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GLJ, </a:t>
            </a:r>
            <a:r>
              <a:rPr lang="es-ES" sz="900" dirty="0" err="1"/>
              <a:t>Sproule</a:t>
            </a:r>
            <a:r>
              <a:rPr lang="es-ES" sz="900" dirty="0"/>
              <a:t> y </a:t>
            </a:r>
            <a:r>
              <a:rPr lang="es-US" sz="900" dirty="0"/>
              <a:t>Certificación de la Producción de Hidrocarburos  - YPFB</a:t>
            </a:r>
            <a:endParaRPr lang="es-ES" sz="900" dirty="0"/>
          </a:p>
        </p:txBody>
      </p:sp>
      <p:graphicFrame>
        <p:nvGraphicFramePr>
          <p:cNvPr id="25" name="Gráfico 24"/>
          <p:cNvGraphicFramePr/>
          <p:nvPr/>
        </p:nvGraphicFramePr>
        <p:xfrm>
          <a:off x="92364" y="1195661"/>
          <a:ext cx="11968455" cy="4924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Llamada con línea 1 (borde y barra de énfasis) 25"/>
          <p:cNvSpPr/>
          <p:nvPr/>
        </p:nvSpPr>
        <p:spPr>
          <a:xfrm>
            <a:off x="3797145" y="3568550"/>
            <a:ext cx="1410060" cy="1244908"/>
          </a:xfrm>
          <a:prstGeom prst="accentBorderCallout1">
            <a:avLst>
              <a:gd name="adj1" fmla="val 15809"/>
              <a:gd name="adj2" fmla="val 109577"/>
              <a:gd name="adj3" fmla="val -26767"/>
              <a:gd name="adj4" fmla="val 12809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 Campos</a:t>
            </a:r>
          </a:p>
          <a:p>
            <a:pPr algn="ctr"/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0,15 TCF</a:t>
            </a:r>
          </a:p>
          <a:p>
            <a:pPr algn="ctr"/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Colorado 0,06</a:t>
            </a:r>
            <a:endParaRPr lang="es-E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BO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Junin</a:t>
            </a:r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Este 0,04</a:t>
            </a:r>
          </a:p>
          <a:p>
            <a:pPr algn="ctr"/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Sauces 0,02</a:t>
            </a:r>
          </a:p>
        </p:txBody>
      </p:sp>
      <p:sp>
        <p:nvSpPr>
          <p:cNvPr id="27" name="Llamada con línea 1 (borde y barra de énfasis) 26"/>
          <p:cNvSpPr/>
          <p:nvPr/>
        </p:nvSpPr>
        <p:spPr>
          <a:xfrm>
            <a:off x="5563420" y="1053886"/>
            <a:ext cx="1559096" cy="944696"/>
          </a:xfrm>
          <a:prstGeom prst="accentBorderCallout1">
            <a:avLst>
              <a:gd name="adj1" fmla="val 80795"/>
              <a:gd name="adj2" fmla="val -6727"/>
              <a:gd name="adj3" fmla="val 134442"/>
              <a:gd name="adj4" fmla="val -1552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Campos Existentes</a:t>
            </a:r>
          </a:p>
          <a:p>
            <a:pPr algn="ctr"/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2,91 TCF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AQUÍO-ICS 1,14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MGR-HCY 1,36</a:t>
            </a:r>
          </a:p>
        </p:txBody>
      </p:sp>
      <p:sp>
        <p:nvSpPr>
          <p:cNvPr id="28" name="Llamada con línea 1 (borde y barra de énfasis) 27"/>
          <p:cNvSpPr/>
          <p:nvPr/>
        </p:nvSpPr>
        <p:spPr>
          <a:xfrm>
            <a:off x="1994622" y="885136"/>
            <a:ext cx="1344057" cy="788225"/>
          </a:xfrm>
          <a:prstGeom prst="accentBorderCallout1">
            <a:avLst>
              <a:gd name="adj1" fmla="val 15809"/>
              <a:gd name="adj2" fmla="val 104659"/>
              <a:gd name="adj3" fmla="val 115988"/>
              <a:gd name="adj4" fmla="val 13300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BO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Reducción</a:t>
            </a:r>
            <a:r>
              <a:rPr lang="es-BO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s-BO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 Alberto 0,75</a:t>
            </a:r>
          </a:p>
          <a:p>
            <a:r>
              <a:rPr lang="es-BO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Sábalo 0,49</a:t>
            </a:r>
          </a:p>
          <a:p>
            <a:r>
              <a:rPr lang="es-BO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Otros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7296231" y="752614"/>
            <a:ext cx="4764588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1600" dirty="0"/>
              <a:t>La reserva de gas remanente al 31 de diciembre de 2017 se acerca a los 9,01 TCF probados que fueron certificados por el Método de Agregación Aritmética por </a:t>
            </a:r>
            <a:r>
              <a:rPr lang="es-BO" sz="1600" dirty="0" err="1"/>
              <a:t>Sproule</a:t>
            </a:r>
            <a:r>
              <a:rPr lang="es-BO" sz="1600" dirty="0"/>
              <a:t>.</a:t>
            </a:r>
            <a:endParaRPr lang="es-ES" sz="1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3209370" y="2538833"/>
            <a:ext cx="900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b="1" dirty="0">
                <a:solidFill>
                  <a:schemeClr val="bg1"/>
                </a:solidFill>
              </a:rPr>
              <a:t>Consumo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8589820" y="2846610"/>
            <a:ext cx="1209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dirty="0"/>
              <a:t>Consumo 2018 + 2019</a:t>
            </a:r>
          </a:p>
        </p:txBody>
      </p:sp>
    </p:spTree>
    <p:extLst>
      <p:ext uri="{BB962C8B-B14F-4D97-AF65-F5344CB8AC3E}">
        <p14:creationId xmlns:p14="http://schemas.microsoft.com/office/powerpoint/2010/main" val="12371201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r>
              <a:rPr lang="es-BO" sz="3000" b="1" dirty="0"/>
              <a:t>COMPOSICIÓN RESERVAS DE GAS NATURAL (INFORMES)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</p:nvPr>
        </p:nvGraphicFramePr>
        <p:xfrm>
          <a:off x="838200" y="1024569"/>
          <a:ext cx="10515600" cy="5152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893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4541838" y="3075057"/>
            <a:ext cx="31083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PRODUCCIÓN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8086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PRODUCCIÓN Y PRONÓSTICODE GAS NATURAL</a:t>
            </a:r>
          </a:p>
        </p:txBody>
      </p:sp>
      <p:graphicFrame>
        <p:nvGraphicFramePr>
          <p:cNvPr id="16" name="Gráfico 15"/>
          <p:cNvGraphicFramePr>
            <a:graphicFrameLocks/>
          </p:cNvGraphicFramePr>
          <p:nvPr/>
        </p:nvGraphicFramePr>
        <p:xfrm>
          <a:off x="299604" y="1265383"/>
          <a:ext cx="11592791" cy="487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Rectángulo 18"/>
          <p:cNvSpPr/>
          <p:nvPr/>
        </p:nvSpPr>
        <p:spPr>
          <a:xfrm>
            <a:off x="8515034" y="1422400"/>
            <a:ext cx="3280956" cy="4136901"/>
          </a:xfrm>
          <a:prstGeom prst="rect">
            <a:avLst/>
          </a:prstGeom>
          <a:solidFill>
            <a:srgbClr val="ED7D31">
              <a:alpha val="25098"/>
            </a:srgbClr>
          </a:solidFill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US" dirty="0"/>
          </a:p>
          <a:p>
            <a:pPr algn="ctr"/>
            <a:r>
              <a:rPr lang="es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PRONÓSTICO</a:t>
            </a:r>
            <a:endParaRPr lang="es-E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663680" y="6157881"/>
            <a:ext cx="385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s-US" sz="900" dirty="0"/>
              <a:t>Certificación de la Producción de Hidrocarburos  - YPFB</a:t>
            </a:r>
          </a:p>
          <a:p>
            <a:r>
              <a:rPr lang="es-US" sz="900" dirty="0"/>
              <a:t>                Pronostico VPACF/GATC-962 DDEX-272/2019 - YPFB</a:t>
            </a:r>
            <a:endParaRPr lang="es-ES" sz="900" dirty="0"/>
          </a:p>
        </p:txBody>
      </p:sp>
      <p:sp>
        <p:nvSpPr>
          <p:cNvPr id="2" name="CuadroTexto 1"/>
          <p:cNvSpPr txBox="1"/>
          <p:nvPr/>
        </p:nvSpPr>
        <p:spPr>
          <a:xfrm>
            <a:off x="8515035" y="691656"/>
            <a:ext cx="3168966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BO" dirty="0"/>
              <a:t>Proyección con base a reservas probadas y desarrolladas</a:t>
            </a:r>
          </a:p>
        </p:txBody>
      </p:sp>
    </p:spTree>
    <p:extLst>
      <p:ext uri="{BB962C8B-B14F-4D97-AF65-F5344CB8AC3E}">
        <p14:creationId xmlns:p14="http://schemas.microsoft.com/office/powerpoint/2010/main" val="6093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112629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¿NACIONALIZACIÓN?</a:t>
            </a:r>
          </a:p>
        </p:txBody>
      </p:sp>
      <p:graphicFrame>
        <p:nvGraphicFramePr>
          <p:cNvPr id="9" name="Diagrama 8"/>
          <p:cNvGraphicFramePr/>
          <p:nvPr/>
        </p:nvGraphicFramePr>
        <p:xfrm>
          <a:off x="308970" y="445851"/>
          <a:ext cx="11574060" cy="6200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16" name="Gráfico 15"/>
          <p:cNvGraphicFramePr>
            <a:graphicFrameLocks/>
          </p:cNvGraphicFramePr>
          <p:nvPr/>
        </p:nvGraphicFramePr>
        <p:xfrm>
          <a:off x="447675" y="1695450"/>
          <a:ext cx="11363325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9004871" y="5932431"/>
            <a:ext cx="3854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s-US" sz="900" dirty="0"/>
              <a:t>Certificación de la Producción de Hidrocarburos  - YPFB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39321982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¿NACIONALIZACIÓN?</a:t>
            </a:r>
          </a:p>
        </p:txBody>
      </p:sp>
      <p:graphicFrame>
        <p:nvGraphicFramePr>
          <p:cNvPr id="9" name="Diagrama 8"/>
          <p:cNvGraphicFramePr/>
          <p:nvPr/>
        </p:nvGraphicFramePr>
        <p:xfrm>
          <a:off x="308970" y="929979"/>
          <a:ext cx="11574060" cy="5060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12" name="Gráfico 11"/>
          <p:cNvGraphicFramePr>
            <a:graphicFrameLocks/>
          </p:cNvGraphicFramePr>
          <p:nvPr/>
        </p:nvGraphicFramePr>
        <p:xfrm>
          <a:off x="809625" y="2033170"/>
          <a:ext cx="10620375" cy="4052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7" name="9 CuadroTexto"/>
          <p:cNvSpPr txBox="1"/>
          <p:nvPr/>
        </p:nvSpPr>
        <p:spPr>
          <a:xfrm>
            <a:off x="9015107" y="5940148"/>
            <a:ext cx="3854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s-US" sz="900" dirty="0"/>
              <a:t>Certificación de la Producción de Hidrocarburos  - YPFB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16677971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4"/>
          <p:cNvSpPr/>
          <p:nvPr/>
        </p:nvSpPr>
        <p:spPr>
          <a:xfrm>
            <a:off x="-1" y="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PRODUCCIÓN Y PRONÓSTICO DE LÍQUIDOS</a:t>
            </a:r>
          </a:p>
        </p:txBody>
      </p:sp>
      <p:sp>
        <p:nvSpPr>
          <p:cNvPr id="13" name="9 CuadroTexto"/>
          <p:cNvSpPr txBox="1"/>
          <p:nvPr/>
        </p:nvSpPr>
        <p:spPr>
          <a:xfrm>
            <a:off x="9023899" y="6577484"/>
            <a:ext cx="3854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s-US" sz="900" dirty="0"/>
              <a:t>Certificación de la Producción de Hidrocarburos  - YPFB</a:t>
            </a:r>
          </a:p>
          <a:p>
            <a:r>
              <a:rPr lang="es-US" sz="900" dirty="0"/>
              <a:t>                Pronostico VPACF/GATC-962 DDEX-272/2019 - YPFB</a:t>
            </a:r>
            <a:endParaRPr lang="es-ES" sz="900" dirty="0"/>
          </a:p>
        </p:txBody>
      </p:sp>
      <p:graphicFrame>
        <p:nvGraphicFramePr>
          <p:cNvPr id="14" name="Gráfico 13"/>
          <p:cNvGraphicFramePr>
            <a:graphicFrameLocks/>
          </p:cNvGraphicFramePr>
          <p:nvPr/>
        </p:nvGraphicFramePr>
        <p:xfrm>
          <a:off x="341745" y="1293091"/>
          <a:ext cx="11499735" cy="4405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ángulo 14"/>
          <p:cNvSpPr/>
          <p:nvPr/>
        </p:nvSpPr>
        <p:spPr>
          <a:xfrm>
            <a:off x="8475565" y="1440873"/>
            <a:ext cx="3191256" cy="3676719"/>
          </a:xfrm>
          <a:prstGeom prst="rect">
            <a:avLst/>
          </a:prstGeom>
          <a:solidFill>
            <a:srgbClr val="ED7D31">
              <a:alpha val="25098"/>
            </a:srgbClr>
          </a:solidFill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US" dirty="0"/>
          </a:p>
          <a:p>
            <a:pPr algn="ctr"/>
            <a:r>
              <a:rPr lang="es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PRONÓSTICO</a:t>
            </a:r>
            <a:endParaRPr lang="es-E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515035" y="691656"/>
            <a:ext cx="3168966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BO" dirty="0"/>
              <a:t>Proyección con base a reservas probadas y desarrolladas</a:t>
            </a:r>
          </a:p>
        </p:txBody>
      </p:sp>
    </p:spTree>
    <p:extLst>
      <p:ext uri="{BB962C8B-B14F-4D97-AF65-F5344CB8AC3E}">
        <p14:creationId xmlns:p14="http://schemas.microsoft.com/office/powerpoint/2010/main" val="220018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¿NACIONALIZACIÓN?</a:t>
            </a:r>
          </a:p>
        </p:txBody>
      </p:sp>
      <p:graphicFrame>
        <p:nvGraphicFramePr>
          <p:cNvPr id="9" name="Diagrama 8"/>
          <p:cNvGraphicFramePr/>
          <p:nvPr/>
        </p:nvGraphicFramePr>
        <p:xfrm>
          <a:off x="308970" y="561975"/>
          <a:ext cx="11574060" cy="6083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481012" y="1478486"/>
          <a:ext cx="11229975" cy="445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7" name="9 CuadroTexto"/>
          <p:cNvSpPr txBox="1"/>
          <p:nvPr/>
        </p:nvSpPr>
        <p:spPr>
          <a:xfrm>
            <a:off x="9120615" y="5935626"/>
            <a:ext cx="3854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s-US" sz="900" dirty="0"/>
              <a:t>Certificación de la Producción de Hidrocarburos  - YPFB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40120822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EXPLOTACIÓN</a:t>
            </a:r>
          </a:p>
        </p:txBody>
      </p:sp>
      <p:graphicFrame>
        <p:nvGraphicFramePr>
          <p:cNvPr id="9" name="Diagrama 8"/>
          <p:cNvGraphicFramePr/>
          <p:nvPr/>
        </p:nvGraphicFramePr>
        <p:xfrm>
          <a:off x="308970" y="1024759"/>
          <a:ext cx="11574060" cy="493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1313379" y="1755648"/>
          <a:ext cx="9686853" cy="4105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7" name="9 CuadroTexto"/>
          <p:cNvSpPr txBox="1"/>
          <p:nvPr/>
        </p:nvSpPr>
        <p:spPr>
          <a:xfrm>
            <a:off x="8856845" y="5861507"/>
            <a:ext cx="3854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Fuente: </a:t>
            </a:r>
            <a:r>
              <a:rPr lang="es-US" sz="900" dirty="0"/>
              <a:t>Certificación de la Producción de Hidrocarburos  - YPFB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183859538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EXPLOTACIÓN</a:t>
            </a:r>
          </a:p>
        </p:txBody>
      </p:sp>
      <p:graphicFrame>
        <p:nvGraphicFramePr>
          <p:cNvPr id="9" name="Diagrama 8"/>
          <p:cNvGraphicFramePr/>
          <p:nvPr/>
        </p:nvGraphicFramePr>
        <p:xfrm>
          <a:off x="0" y="929979"/>
          <a:ext cx="12192000" cy="5060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508800" y="1771908"/>
          <a:ext cx="2412000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/>
        </p:nvGraphicFramePr>
        <p:xfrm>
          <a:off x="3429600" y="1758260"/>
          <a:ext cx="2412000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/>
        </p:nvGraphicFramePr>
        <p:xfrm>
          <a:off x="9271200" y="1778516"/>
          <a:ext cx="2412000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1" name="Gráfico 10"/>
          <p:cNvGraphicFramePr>
            <a:graphicFrameLocks/>
          </p:cNvGraphicFramePr>
          <p:nvPr/>
        </p:nvGraphicFramePr>
        <p:xfrm>
          <a:off x="6350400" y="1785424"/>
          <a:ext cx="2412000" cy="39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29884343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870918" y="3075057"/>
            <a:ext cx="6450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MERCADO DEL GAS NATURAL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2342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sp>
        <p:nvSpPr>
          <p:cNvPr id="6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600" b="1" dirty="0">
              <a:solidFill>
                <a:prstClr val="white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378526" y="0"/>
            <a:ext cx="9802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b="1" dirty="0">
                <a:solidFill>
                  <a:schemeClr val="bg1">
                    <a:lumMod val="95000"/>
                  </a:schemeClr>
                </a:solidFill>
              </a:rPr>
              <a:t>PARTICIPACIÓN PORCENTUAL MERCADO INTERNO Y EXTERNO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41"/>
          <a:stretch/>
        </p:blipFill>
        <p:spPr bwMode="auto">
          <a:xfrm>
            <a:off x="7610764" y="920080"/>
            <a:ext cx="4507345" cy="3042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91656"/>
            <a:ext cx="7523018" cy="542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2288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3852758" y="3075057"/>
            <a:ext cx="4486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MERCADO INTERNO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4351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940212" y="6413706"/>
            <a:ext cx="1543050" cy="273844"/>
          </a:xfrm>
        </p:spPr>
        <p:txBody>
          <a:bodyPr/>
          <a:lstStyle/>
          <a:p>
            <a:fld id="{BCBC12AB-E6AC-4CC3-8FBC-CADECD7AF80C}" type="slidenum">
              <a:rPr lang="es-ES" smtClean="0"/>
              <a:pPr/>
              <a:t>69</a:t>
            </a:fld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8697419" y="5832873"/>
            <a:ext cx="16834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sp>
        <p:nvSpPr>
          <p:cNvPr id="21" name="Rectángulo 20"/>
          <p:cNvSpPr/>
          <p:nvPr/>
        </p:nvSpPr>
        <p:spPr>
          <a:xfrm flipH="1">
            <a:off x="9857117" y="5660561"/>
            <a:ext cx="156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10013293" y="5883217"/>
            <a:ext cx="18888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graphicFrame>
        <p:nvGraphicFramePr>
          <p:cNvPr id="19" name="Gráfico 18"/>
          <p:cNvGraphicFramePr>
            <a:graphicFrameLocks/>
          </p:cNvGraphicFramePr>
          <p:nvPr/>
        </p:nvGraphicFramePr>
        <p:xfrm>
          <a:off x="1965344" y="2080471"/>
          <a:ext cx="6009790" cy="3366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3462" y="1207388"/>
            <a:ext cx="8131011" cy="49579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ángulo 13"/>
          <p:cNvSpPr/>
          <p:nvPr/>
        </p:nvSpPr>
        <p:spPr>
          <a:xfrm>
            <a:off x="2084139" y="6229040"/>
            <a:ext cx="1361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dirty="0"/>
              <a:t>Fuente:YPFB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7242412" y="1392073"/>
            <a:ext cx="2641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/>
              <a:t>TOTAL COMERCIALIZADO:</a:t>
            </a:r>
          </a:p>
          <a:p>
            <a:r>
              <a:rPr lang="es-PE" b="1" dirty="0"/>
              <a:t>12,10MMmcd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" y="1"/>
            <a:ext cx="12192000" cy="548680"/>
          </a:xfrm>
          <a:prstGeom prst="rect">
            <a:avLst/>
          </a:prstGeom>
          <a:solidFill>
            <a:srgbClr val="47B088"/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Aft>
                <a:spcPct val="0"/>
              </a:spcAft>
            </a:pPr>
            <a:r>
              <a:rPr lang="en-US" sz="3600" b="1" dirty="0"/>
              <a:t>BOLIVIA - MERCADO INTERNO 2018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04715" y="2238233"/>
            <a:ext cx="1879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dirty="0"/>
              <a:t>28% DEL GAS NATURAL COMERCIALIZADO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842426" y="1715238"/>
            <a:ext cx="992221" cy="4474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noFill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546525" y="4455268"/>
            <a:ext cx="18774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BO" dirty="0"/>
              <a:t>Gas combustible</a:t>
            </a:r>
          </a:p>
        </p:txBody>
      </p:sp>
    </p:spTree>
    <p:extLst>
      <p:ext uri="{BB962C8B-B14F-4D97-AF65-F5344CB8AC3E}">
        <p14:creationId xmlns:p14="http://schemas.microsoft.com/office/powerpoint/2010/main" val="269007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1656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</a:rPr>
              <a:t>EVOLUCIÓN DE LOS PRECIOS DEL GAS NATURAL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26504" y="6550223"/>
            <a:ext cx="7444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>
                <a:solidFill>
                  <a:prstClr val="black"/>
                </a:solidFill>
              </a:rPr>
              <a:t>Con base a datos: VMEEH-Ministerio de Hidrocarburos.  *Datos preliminares.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/>
        </p:nvGraphicFramePr>
        <p:xfrm>
          <a:off x="772391" y="761994"/>
          <a:ext cx="11171080" cy="471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267286" y="5399920"/>
          <a:ext cx="10691438" cy="958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4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 dirty="0">
                          <a:effectLst/>
                        </a:rPr>
                        <a:t> 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2001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2002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2019(*)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Argentina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1,0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0,6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1,0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2,5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4,2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8,5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7,3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9,3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10,4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6,2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4,8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6,7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Brasil (GSA)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2,0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2,6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3,8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4,1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5,0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7,7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9,2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9,0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8,3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5,4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5,6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M. Interno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0,9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850966" y="858129"/>
            <a:ext cx="64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10,9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865034" y="1406769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9,2</a:t>
            </a:r>
          </a:p>
        </p:txBody>
      </p:sp>
    </p:spTree>
    <p:extLst>
      <p:ext uri="{BB962C8B-B14F-4D97-AF65-F5344CB8AC3E}">
        <p14:creationId xmlns:p14="http://schemas.microsoft.com/office/powerpoint/2010/main" val="34744537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88" y="417828"/>
            <a:ext cx="10874672" cy="6250100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229932" y="2506894"/>
          <a:ext cx="9945383" cy="37297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1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9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50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CONCEPTO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PETROLEO </a:t>
                      </a:r>
                      <a:br>
                        <a:rPr lang="es-ES" sz="2800" u="none" strike="noStrike" dirty="0">
                          <a:effectLst/>
                        </a:rPr>
                      </a:br>
                      <a:r>
                        <a:rPr lang="es-ES" sz="2800" u="none" strike="noStrike" dirty="0">
                          <a:effectLst/>
                        </a:rPr>
                        <a:t>($US/</a:t>
                      </a:r>
                      <a:r>
                        <a:rPr lang="es-ES" sz="2800" u="none" strike="noStrike" dirty="0" err="1">
                          <a:effectLst/>
                        </a:rPr>
                        <a:t>Bbl</a:t>
                      </a:r>
                      <a:r>
                        <a:rPr lang="es-ES" sz="2800" u="none" strike="noStrike" dirty="0">
                          <a:effectLst/>
                        </a:rPr>
                        <a:t>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GLP </a:t>
                      </a:r>
                      <a:br>
                        <a:rPr lang="es-ES" sz="2800" u="none" strike="noStrike" dirty="0">
                          <a:effectLst/>
                        </a:rPr>
                      </a:br>
                      <a:r>
                        <a:rPr lang="es-ES" sz="2800" u="none" strike="noStrike" dirty="0">
                          <a:effectLst/>
                        </a:rPr>
                        <a:t>($US/TN)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GAS NATURAL </a:t>
                      </a:r>
                      <a:br>
                        <a:rPr lang="es-ES" sz="2800" u="none" strike="noStrike" dirty="0">
                          <a:effectLst/>
                        </a:rPr>
                      </a:br>
                      <a:r>
                        <a:rPr lang="es-ES" sz="2800" u="none" strike="noStrike" dirty="0">
                          <a:effectLst/>
                        </a:rPr>
                        <a:t>($</a:t>
                      </a:r>
                      <a:r>
                        <a:rPr lang="es-ES" sz="2800" u="none" strike="noStrike" dirty="0" err="1">
                          <a:effectLst/>
                        </a:rPr>
                        <a:t>us</a:t>
                      </a:r>
                      <a:r>
                        <a:rPr lang="es-ES" sz="2800" u="none" strike="noStrike" dirty="0">
                          <a:effectLst/>
                        </a:rPr>
                        <a:t>/MMBTU)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 dirty="0">
                          <a:effectLst/>
                        </a:rPr>
                        <a:t>MERCADO INTERNO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27, 11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232,3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1,05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 dirty="0">
                          <a:effectLst/>
                        </a:rPr>
                        <a:t>    Industrialización (PAU)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0,9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>
                          <a:effectLst/>
                        </a:rPr>
                        <a:t>MERCADO EXTERNO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57,03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297,8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 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>
                          <a:effectLst/>
                        </a:rPr>
                        <a:t>     Argentina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6,62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82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>
                          <a:effectLst/>
                        </a:rPr>
                        <a:t>     Brasil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 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 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5,63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6619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3581852" y="3075057"/>
            <a:ext cx="5028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MERCADOS EXTERNOS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7873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940212" y="6413706"/>
            <a:ext cx="1543050" cy="273844"/>
          </a:xfrm>
        </p:spPr>
        <p:txBody>
          <a:bodyPr/>
          <a:lstStyle/>
          <a:p>
            <a:fld id="{BCBC12AB-E6AC-4CC3-8FBC-CADECD7AF80C}" type="slidenum">
              <a:rPr lang="es-ES" smtClean="0"/>
              <a:pPr/>
              <a:t>73</a:t>
            </a:fld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8697419" y="5832873"/>
            <a:ext cx="16834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sp>
        <p:nvSpPr>
          <p:cNvPr id="21" name="Rectángulo 20"/>
          <p:cNvSpPr/>
          <p:nvPr/>
        </p:nvSpPr>
        <p:spPr>
          <a:xfrm flipH="1">
            <a:off x="9857117" y="5660561"/>
            <a:ext cx="156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10013293" y="5883217"/>
            <a:ext cx="18888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graphicFrame>
        <p:nvGraphicFramePr>
          <p:cNvPr id="19" name="Gráfico 18"/>
          <p:cNvGraphicFramePr>
            <a:graphicFrameLocks/>
          </p:cNvGraphicFramePr>
          <p:nvPr/>
        </p:nvGraphicFramePr>
        <p:xfrm>
          <a:off x="1965344" y="1609973"/>
          <a:ext cx="7573809" cy="3837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CuadroTexto 19"/>
          <p:cNvSpPr txBox="1"/>
          <p:nvPr/>
        </p:nvSpPr>
        <p:spPr>
          <a:xfrm>
            <a:off x="1844188" y="943866"/>
            <a:ext cx="2091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BO" sz="1600" dirty="0"/>
              <a:t>(Estimado en MMmcd)</a:t>
            </a:r>
          </a:p>
        </p:txBody>
      </p:sp>
      <p:graphicFrame>
        <p:nvGraphicFramePr>
          <p:cNvPr id="13" name="Gráfico 12"/>
          <p:cNvGraphicFramePr>
            <a:graphicFrameLocks/>
          </p:cNvGraphicFramePr>
          <p:nvPr/>
        </p:nvGraphicFramePr>
        <p:xfrm>
          <a:off x="804041" y="1282420"/>
          <a:ext cx="10531365" cy="4222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sp>
        <p:nvSpPr>
          <p:cNvPr id="12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600" b="1" dirty="0"/>
              <a:t>Demanda IEA S.A. (Argentina) 2020-2026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54842" y="5622880"/>
            <a:ext cx="1072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De acuerdo a Adenda de contrato firmada en 2018.</a:t>
            </a:r>
          </a:p>
        </p:txBody>
      </p:sp>
    </p:spTree>
    <p:extLst>
      <p:ext uri="{BB962C8B-B14F-4D97-AF65-F5344CB8AC3E}">
        <p14:creationId xmlns:p14="http://schemas.microsoft.com/office/powerpoint/2010/main" val="37391210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940212" y="6413706"/>
            <a:ext cx="1543050" cy="273844"/>
          </a:xfrm>
        </p:spPr>
        <p:txBody>
          <a:bodyPr/>
          <a:lstStyle/>
          <a:p>
            <a:fld id="{BCBC12AB-E6AC-4CC3-8FBC-CADECD7AF80C}" type="slidenum">
              <a:rPr lang="es-ES" smtClean="0"/>
              <a:pPr/>
              <a:t>74</a:t>
            </a:fld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9598187" y="5832873"/>
            <a:ext cx="16834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sp>
        <p:nvSpPr>
          <p:cNvPr id="21" name="Rectángulo 20"/>
          <p:cNvSpPr/>
          <p:nvPr/>
        </p:nvSpPr>
        <p:spPr>
          <a:xfrm flipH="1">
            <a:off x="10757885" y="5660561"/>
            <a:ext cx="156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10914061" y="5883217"/>
            <a:ext cx="18888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sp>
        <p:nvSpPr>
          <p:cNvPr id="6" name="CuadroTexto 5"/>
          <p:cNvSpPr txBox="1"/>
          <p:nvPr/>
        </p:nvSpPr>
        <p:spPr>
          <a:xfrm>
            <a:off x="9085000" y="1412776"/>
            <a:ext cx="1950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b="1" dirty="0"/>
              <a:t>Disponibles GSA:</a:t>
            </a:r>
          </a:p>
        </p:txBody>
      </p:sp>
      <p:graphicFrame>
        <p:nvGraphicFramePr>
          <p:cNvPr id="19" name="Gráfico 18"/>
          <p:cNvGraphicFramePr>
            <a:graphicFrameLocks/>
          </p:cNvGraphicFramePr>
          <p:nvPr/>
        </p:nvGraphicFramePr>
        <p:xfrm>
          <a:off x="395785" y="1091821"/>
          <a:ext cx="7735689" cy="4943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errar llave 2"/>
          <p:cNvSpPr/>
          <p:nvPr/>
        </p:nvSpPr>
        <p:spPr>
          <a:xfrm>
            <a:off x="1634362" y="1869744"/>
            <a:ext cx="232012" cy="1528546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851525" y="2475549"/>
            <a:ext cx="5950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400" b="1" i="1" dirty="0"/>
              <a:t>23.69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/>
        </p:nvGraphicFramePr>
        <p:xfrm>
          <a:off x="9233884" y="1875815"/>
          <a:ext cx="1524000" cy="2270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Año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saldo p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2020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23.69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2021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18.40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2022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11.94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'2023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7.97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'2024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2.91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'2025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-2.19</a:t>
                      </a:r>
                      <a:endParaRPr lang="es-PE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'2026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-5.95</a:t>
                      </a:r>
                      <a:endParaRPr lang="es-PE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9153994" y="5145474"/>
            <a:ext cx="277576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PE" sz="2400" dirty="0"/>
              <a:t>p: reservas probadas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084139" y="6229040"/>
            <a:ext cx="1361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dirty="0"/>
              <a:t>Fuente:YPFB</a:t>
            </a:r>
          </a:p>
        </p:txBody>
      </p:sp>
      <p:pic>
        <p:nvPicPr>
          <p:cNvPr id="1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sp>
        <p:nvSpPr>
          <p:cNvPr id="16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dirty="0"/>
              <a:t>Demanda del Gas Boliviano vs. Reservas probadas (en </a:t>
            </a:r>
            <a:r>
              <a:rPr lang="es-ES" sz="3200" b="1" dirty="0" err="1"/>
              <a:t>MMmcd</a:t>
            </a:r>
            <a:r>
              <a:rPr lang="es-ES" sz="32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416092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940212" y="6413706"/>
            <a:ext cx="1543050" cy="273844"/>
          </a:xfrm>
        </p:spPr>
        <p:txBody>
          <a:bodyPr/>
          <a:lstStyle/>
          <a:p>
            <a:fld id="{BCBC12AB-E6AC-4CC3-8FBC-CADECD7AF80C}" type="slidenum">
              <a:rPr lang="es-ES" smtClean="0"/>
              <a:pPr/>
              <a:t>75</a:t>
            </a:fld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9134155" y="5832873"/>
            <a:ext cx="16834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sp>
        <p:nvSpPr>
          <p:cNvPr id="21" name="Rectángulo 20"/>
          <p:cNvSpPr/>
          <p:nvPr/>
        </p:nvSpPr>
        <p:spPr>
          <a:xfrm flipH="1">
            <a:off x="10293853" y="5660561"/>
            <a:ext cx="15617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10450029" y="5883217"/>
            <a:ext cx="18888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s-BO" dirty="0"/>
          </a:p>
        </p:txBody>
      </p:sp>
      <p:sp>
        <p:nvSpPr>
          <p:cNvPr id="6" name="CuadroTexto 5"/>
          <p:cNvSpPr txBox="1"/>
          <p:nvPr/>
        </p:nvSpPr>
        <p:spPr>
          <a:xfrm>
            <a:off x="8593548" y="1509965"/>
            <a:ext cx="1950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1600" b="1" dirty="0"/>
              <a:t>Disponibles GSA: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781763" y="5571836"/>
            <a:ext cx="438825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PE" sz="2400" dirty="0"/>
              <a:t>pp:reservas probadas y probables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084139" y="6229040"/>
            <a:ext cx="1361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dirty="0"/>
              <a:t>Fuente:YPFB</a:t>
            </a:r>
          </a:p>
        </p:txBody>
      </p:sp>
      <p:graphicFrame>
        <p:nvGraphicFramePr>
          <p:cNvPr id="17" name="Gráfico 16">
            <a:hlinkClick r:id="" action="ppaction://noaction"/>
          </p:cNvPr>
          <p:cNvGraphicFramePr>
            <a:graphicFrameLocks/>
          </p:cNvGraphicFramePr>
          <p:nvPr/>
        </p:nvGraphicFramePr>
        <p:xfrm>
          <a:off x="232012" y="941696"/>
          <a:ext cx="7924800" cy="4994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errar llave 2"/>
          <p:cNvSpPr/>
          <p:nvPr/>
        </p:nvSpPr>
        <p:spPr>
          <a:xfrm>
            <a:off x="1483034" y="1509965"/>
            <a:ext cx="232012" cy="1806437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CuadroTexto 8"/>
          <p:cNvSpPr txBox="1"/>
          <p:nvPr/>
        </p:nvSpPr>
        <p:spPr>
          <a:xfrm>
            <a:off x="1687749" y="2257181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400" b="1" i="1" dirty="0"/>
              <a:t>26.35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8797140" y="1929485"/>
          <a:ext cx="1574800" cy="2270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Año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saldo 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2020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26.35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2021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25.09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2022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21.03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2023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18.41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2024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14.29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2025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>
                          <a:effectLst/>
                        </a:rPr>
                        <a:t>9.31</a:t>
                      </a:r>
                      <a:endParaRPr lang="es-P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2026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800" u="none" strike="noStrike" dirty="0">
                          <a:effectLst/>
                        </a:rPr>
                        <a:t>4.54</a:t>
                      </a:r>
                      <a:endParaRPr lang="es-P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sp>
        <p:nvSpPr>
          <p:cNvPr id="16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800" b="1" dirty="0"/>
              <a:t>Demanda del Gas Boliviano vs. Reservas probadas y probables (en </a:t>
            </a:r>
            <a:r>
              <a:rPr lang="es-ES" sz="2800" b="1" dirty="0" err="1"/>
              <a:t>MMmcd</a:t>
            </a:r>
            <a:r>
              <a:rPr lang="es-ES" sz="2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8573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COMERCIALIZACIÓN DE GAS NATURAL A BRASIL, ARGENTINA Y MERCADO INTERNO 2019</a:t>
            </a: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7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5765755"/>
              </p:ext>
            </p:extLst>
          </p:nvPr>
        </p:nvGraphicFramePr>
        <p:xfrm>
          <a:off x="258618" y="892366"/>
          <a:ext cx="11684000" cy="5133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353789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COMERCIALIZACIÓN DE GAS NATURAL A BRASIL, ARGENTINA Y MERCADO INTERNO</a:t>
            </a: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6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8030558"/>
              </p:ext>
            </p:extLst>
          </p:nvPr>
        </p:nvGraphicFramePr>
        <p:xfrm>
          <a:off x="834797" y="936851"/>
          <a:ext cx="10522405" cy="4984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938616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ANEXO	</a:t>
            </a: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1447" y="691656"/>
          <a:ext cx="9829800" cy="2514600"/>
        </p:xfrm>
        <a:graphic>
          <a:graphicData uri="http://schemas.openxmlformats.org/drawingml/2006/table">
            <a:tbl>
              <a:tblPr/>
              <a:tblGrid>
                <a:gridCol w="109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MTGas - FIRME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GSA Mutun - Brasil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GSA San Matias - Brasil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Interrumpible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EPE-Interrumpible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Argentina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Mercado Interno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(MMm</a:t>
                      </a:r>
                      <a:r>
                        <a:rPr lang="es-BO" sz="10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feb-19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52,23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abr-19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may-19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jun-19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44,35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jul-19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ago-19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sep-19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47,39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oct-19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nov-19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dic-19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4047015" y="3279368"/>
          <a:ext cx="7645401" cy="2849016"/>
        </p:xfrm>
        <a:graphic>
          <a:graphicData uri="http://schemas.openxmlformats.org/drawingml/2006/table">
            <a:tbl>
              <a:tblPr/>
              <a:tblGrid>
                <a:gridCol w="1086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31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31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31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441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s-B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PRECIO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591">
                <a:tc>
                  <a:txBody>
                    <a:bodyPr/>
                    <a:lstStyle/>
                    <a:p>
                      <a:pPr algn="l" fontAlgn="b"/>
                      <a:endParaRPr lang="es-BO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MTGas - FIRME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GSA Mutun - Brasil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GSA San Matias - Brasil CBA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Interrumpible Petrobras - Brasil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EPE- Interrumpible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ENARSA - Argentina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ene-19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feb-19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8,097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8,097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abr-19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may-19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jun-19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jul-19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ago-19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sep-19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3,553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oct-19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5,389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4,997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nov-19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5,837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6,518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6,270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85">
                <a:tc>
                  <a:txBody>
                    <a:bodyPr/>
                    <a:lstStyle/>
                    <a:p>
                      <a:pPr algn="r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dic-19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330736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51" y="234907"/>
            <a:ext cx="5793538" cy="42188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ANEXO	</a:t>
            </a: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384"/>
            <a:ext cx="12192000" cy="737616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539829" y="914399"/>
          <a:ext cx="10664322" cy="4759289"/>
        </p:xfrm>
        <a:graphic>
          <a:graphicData uri="http://schemas.openxmlformats.org/drawingml/2006/table">
            <a:tbl>
              <a:tblPr/>
              <a:tblGrid>
                <a:gridCol w="1297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31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3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3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73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51857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MTGas - FIRME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GSA Mutun - Brasil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GSA San Matias - Brasil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EPE-Interrumpible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Argentina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Mercado Interno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TOTAL (MMm</a:t>
                      </a:r>
                      <a:r>
                        <a:rPr lang="es-BO" sz="1000" b="1" i="0" u="none" strike="noStrike" baseline="30000">
                          <a:effectLst/>
                          <a:latin typeface="Arial"/>
                        </a:rPr>
                        <a:t>3</a:t>
                      </a:r>
                      <a:r>
                        <a:rPr lang="es-BO" sz="1000" b="1" i="0" u="none" strike="noStrike"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ene-19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17,06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11,64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41,22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feb-19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23,26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52,23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mar-19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9,97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35,55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abr-19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10,72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36,38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may-19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16,18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41,97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jun-19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17,90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44,35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jul-19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0,35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18,82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45,32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ago-19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2,04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17,30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46,54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sep-19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2,21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17,06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13,26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47,39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oct-19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20,41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8,22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11,93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54,31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nov-19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25,40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5,67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10,80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10,44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53,41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286">
                <a:tc>
                  <a:txBody>
                    <a:bodyPr/>
                    <a:lstStyle/>
                    <a:p>
                      <a:pPr algn="ctr" fontAlgn="b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dic-19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14,93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3,72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2,21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11,52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>
                          <a:effectLst/>
                          <a:latin typeface="Arial"/>
                        </a:rPr>
                        <a:t>12,23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000" b="0" i="0" u="none" strike="noStrike" dirty="0">
                          <a:effectLst/>
                          <a:latin typeface="Arial"/>
                        </a:rPr>
                        <a:t>44,62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2398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1053" y="841317"/>
            <a:ext cx="11480799" cy="4210974"/>
          </a:xfrm>
        </p:spPr>
        <p:txBody>
          <a:bodyPr>
            <a:noAutofit/>
          </a:bodyPr>
          <a:lstStyle/>
          <a:p>
            <a:pPr algn="just"/>
            <a:r>
              <a:rPr lang="es-BO" sz="3200" dirty="0"/>
              <a:t>Brasil asume una nueva política de liberalización de su mercado interno.</a:t>
            </a:r>
          </a:p>
          <a:p>
            <a:pPr algn="just"/>
            <a:r>
              <a:rPr lang="es-BO" sz="3200" dirty="0"/>
              <a:t>Se busca la participación de más actores privados en el mercado, con menor participación de Petrobras a mediano plazo (anula el monopolio de la empresa).</a:t>
            </a:r>
          </a:p>
          <a:p>
            <a:pPr algn="just"/>
            <a:r>
              <a:rPr lang="es-BO" sz="3200" dirty="0"/>
              <a:t>Petrobras firma acuerdo con el Órgano Antimonopolio de Brasil que permite la apertura del mercado del gas brasileño y la venta de gran parte de sus activos en el transporte y distribución de gas en el país hasta el 2021.</a:t>
            </a:r>
          </a:p>
        </p:txBody>
      </p:sp>
      <p:sp>
        <p:nvSpPr>
          <p:cNvPr id="4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800" b="1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1655"/>
          </a:xfrm>
        </p:spPr>
        <p:txBody>
          <a:bodyPr>
            <a:normAutofit/>
          </a:bodyPr>
          <a:lstStyle/>
          <a:p>
            <a:r>
              <a:rPr lang="es-BO" sz="30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NUEVAS POLÍTICAS EN EL MERCADO DE BRASIL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71053" y="5398765"/>
            <a:ext cx="1117600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s-BO" sz="3200" dirty="0">
                <a:solidFill>
                  <a:prstClr val="black"/>
                </a:solidFill>
              </a:rPr>
              <a:t>Nuevas condiciones de liberalización de mercados que exigen eficiencia y competitividad al gas natural procedente de Bolivia.</a:t>
            </a:r>
          </a:p>
        </p:txBody>
      </p:sp>
    </p:spTree>
    <p:extLst>
      <p:ext uri="{BB962C8B-B14F-4D97-AF65-F5344CB8AC3E}">
        <p14:creationId xmlns:p14="http://schemas.microsoft.com/office/powerpoint/2010/main" val="256228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052193" y="2967335"/>
            <a:ext cx="80876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5400" b="1" dirty="0">
                <a:solidFill>
                  <a:schemeClr val="bg1"/>
                </a:solidFill>
              </a:rPr>
              <a:t>III. CAUSAS DEL DETERIORO</a:t>
            </a: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7566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4224115" y="3075057"/>
            <a:ext cx="3743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RÉGIMEN FISCAL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1233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40361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3603"/>
            <a:ext cx="12192000" cy="688053"/>
          </a:xfrm>
        </p:spPr>
        <p:txBody>
          <a:bodyPr anchor="ctr">
            <a:normAutofit/>
          </a:bodyPr>
          <a:lstStyle/>
          <a:p>
            <a:r>
              <a:rPr lang="es-ES" sz="2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EXCESIVA CARGA FISCAL SOBRE LA PRODUCCIÓN DE HIDROCARBUROS.-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194430" y="1984075"/>
            <a:ext cx="3038036" cy="4123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0349414"/>
              </p:ext>
            </p:extLst>
          </p:nvPr>
        </p:nvGraphicFramePr>
        <p:xfrm>
          <a:off x="2356021" y="691656"/>
          <a:ext cx="8007179" cy="616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98763" y="6465455"/>
            <a:ext cx="2604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Gráfico y datos: YPFB 2007-2013</a:t>
            </a:r>
          </a:p>
        </p:txBody>
      </p:sp>
      <p:sp>
        <p:nvSpPr>
          <p:cNvPr id="17" name="16 Elipse"/>
          <p:cNvSpPr/>
          <p:nvPr/>
        </p:nvSpPr>
        <p:spPr>
          <a:xfrm>
            <a:off x="8627165" y="1648398"/>
            <a:ext cx="3399183" cy="10152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8" name="CuadroTexto 7"/>
          <p:cNvSpPr txBox="1"/>
          <p:nvPr/>
        </p:nvSpPr>
        <p:spPr>
          <a:xfrm>
            <a:off x="8285018" y="2953814"/>
            <a:ext cx="294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dirty="0"/>
              <a:t>11% Regalía Departamental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285018" y="4246718"/>
            <a:ext cx="2281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dirty="0"/>
              <a:t>6% Participación YPFB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8285018" y="3600145"/>
            <a:ext cx="3029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dirty="0"/>
              <a:t>1% Reg. Complementaria (Beni y Pando)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8275069" y="4892564"/>
            <a:ext cx="2456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dirty="0"/>
              <a:t>32% IDH</a:t>
            </a:r>
          </a:p>
        </p:txBody>
      </p:sp>
      <p:sp>
        <p:nvSpPr>
          <p:cNvPr id="13" name="Abrir llave 12"/>
          <p:cNvSpPr/>
          <p:nvPr/>
        </p:nvSpPr>
        <p:spPr>
          <a:xfrm>
            <a:off x="8026400" y="3020291"/>
            <a:ext cx="248669" cy="2241605"/>
          </a:xfrm>
          <a:prstGeom prst="leftBrace">
            <a:avLst>
              <a:gd name="adj1" fmla="val 8333"/>
              <a:gd name="adj2" fmla="val 4917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6" name="5 CuadroTexto"/>
          <p:cNvSpPr txBox="1"/>
          <p:nvPr/>
        </p:nvSpPr>
        <p:spPr>
          <a:xfrm>
            <a:off x="10929309" y="3877022"/>
            <a:ext cx="176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b="1" dirty="0"/>
              <a:t>Ley 3058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8388404" y="1710384"/>
            <a:ext cx="3991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2000" b="1" dirty="0"/>
              <a:t>D.S. </a:t>
            </a:r>
            <a:r>
              <a:rPr lang="es-BO" sz="2000" b="1" dirty="0" err="1"/>
              <a:t>Nac</a:t>
            </a:r>
            <a:r>
              <a:rPr lang="es-BO" sz="2000" b="1" dirty="0"/>
              <a:t>. 28701 </a:t>
            </a:r>
          </a:p>
          <a:p>
            <a:pPr algn="ctr"/>
            <a:r>
              <a:rPr lang="es-BO" sz="2000" b="1" dirty="0"/>
              <a:t>Favorece únicamente a YPFB</a:t>
            </a:r>
          </a:p>
        </p:txBody>
      </p:sp>
      <p:pic>
        <p:nvPicPr>
          <p:cNvPr id="16" name="15 Imagen" descr="00. DIAGNOSTICO.02.03.2020 (Completa).pdf - Adobe Reader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1269" y="1648398"/>
            <a:ext cx="3259309" cy="513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5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431789" y="2767281"/>
            <a:ext cx="113285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LEY 767 PROMOCIÓN A LA INVERSIÓN EN </a:t>
            </a:r>
          </a:p>
          <a:p>
            <a:pPr algn="ctr"/>
            <a:r>
              <a:rPr lang="es-BO" sz="4000" b="1" dirty="0">
                <a:solidFill>
                  <a:schemeClr val="bg1"/>
                </a:solidFill>
              </a:rPr>
              <a:t>EXPLORACIÓN  Y EXPLOTACIÓN HIDROCARBURÍFERA</a:t>
            </a:r>
          </a:p>
          <a:p>
            <a:pPr algn="ctr"/>
            <a:r>
              <a:rPr lang="es-BO" sz="4000" b="1" dirty="0">
                <a:solidFill>
                  <a:schemeClr val="bg1"/>
                </a:solidFill>
              </a:rPr>
              <a:t>(LEY DE INCENTIVOS)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1325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1369047"/>
            <a:ext cx="12192000" cy="4895567"/>
          </a:xfrm>
        </p:spPr>
        <p:txBody>
          <a:bodyPr>
            <a:normAutofit/>
          </a:bodyPr>
          <a:lstStyle/>
          <a:p>
            <a:r>
              <a:rPr lang="es-BO" dirty="0"/>
              <a:t>Ante la falta de inversiones en el sector, era necesario una nueva ley de hidrocarburos que establezca mejores condiciones fiscales y otras para atraer inversiones a las actividades de exploración y explotación. </a:t>
            </a:r>
          </a:p>
          <a:p>
            <a:pPr marL="0" indent="0">
              <a:buNone/>
            </a:pPr>
            <a:endParaRPr lang="es-BO" dirty="0"/>
          </a:p>
          <a:p>
            <a:r>
              <a:rPr lang="es-BO" dirty="0"/>
              <a:t>Los escenarios electorales fueron postergando la decisión sobre una ley para todo el sector.</a:t>
            </a:r>
          </a:p>
          <a:p>
            <a:pPr marL="0" indent="0">
              <a:buNone/>
            </a:pPr>
            <a:endParaRPr lang="es-BO" dirty="0"/>
          </a:p>
          <a:p>
            <a:r>
              <a:rPr lang="es-BO" dirty="0"/>
              <a:t>Para salvar esta situación, se promulgó una Ley de Incentivos a la inversión en E&amp;E que en los hechos devuelve a las empresas parte del 50% de las regalías pagadas, lamentablemente sin resultados positivos. Corresponde evaluar el diseño de la Ley, el reglamento, su aplicación y resultados.</a:t>
            </a:r>
          </a:p>
        </p:txBody>
      </p:sp>
      <p:sp>
        <p:nvSpPr>
          <p:cNvPr id="4" name="Rounded Rectangle 4"/>
          <p:cNvSpPr>
            <a:spLocks noGrp="1"/>
          </p:cNvSpPr>
          <p:nvPr>
            <p:ph type="title"/>
          </p:nvPr>
        </p:nvSpPr>
        <p:spPr>
          <a:xfrm>
            <a:off x="0" y="46085"/>
            <a:ext cx="12192000" cy="1071418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>
            <a:normAutofit fontScale="90000"/>
          </a:bodyPr>
          <a:lstStyle/>
          <a:p>
            <a:r>
              <a:rPr lang="es-BO" dirty="0"/>
              <a:t>POLÍTICA IMPLEMENTADA PARA AMORTIGUAR LA EXCESIVA CARGA FISCAL E INCENTIVAR INVERSIONES</a:t>
            </a:r>
          </a:p>
        </p:txBody>
      </p:sp>
    </p:spTree>
    <p:extLst>
      <p:ext uri="{BB962C8B-B14F-4D97-AF65-F5344CB8AC3E}">
        <p14:creationId xmlns:p14="http://schemas.microsoft.com/office/powerpoint/2010/main" val="2131778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05" y="0"/>
            <a:ext cx="12187592" cy="765321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795" tIns="121795" rIns="121795" bIns="121795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4000" b="1" dirty="0"/>
              <a:t>FINANCIAMIENTO DE LOS INCENTIVOS </a:t>
            </a:r>
            <a:r>
              <a:rPr lang="es-BO" sz="4000" b="1" dirty="0" err="1"/>
              <a:t>E&amp;E</a:t>
            </a:r>
            <a:r>
              <a:rPr lang="es-BO" sz="4000" b="1" dirty="0"/>
              <a:t> - LEY 767</a:t>
            </a:r>
          </a:p>
        </p:txBody>
      </p:sp>
      <p:sp>
        <p:nvSpPr>
          <p:cNvPr id="9" name="9 CuadroTexto"/>
          <p:cNvSpPr txBox="1"/>
          <p:nvPr/>
        </p:nvSpPr>
        <p:spPr>
          <a:xfrm>
            <a:off x="12158627" y="7914169"/>
            <a:ext cx="5137907" cy="307776"/>
          </a:xfrm>
          <a:prstGeom prst="rect">
            <a:avLst/>
          </a:prstGeom>
          <a:noFill/>
        </p:spPr>
        <p:txBody>
          <a:bodyPr wrap="square" lIns="121795" tIns="60897" rIns="121795" bIns="60897" rtlCol="0">
            <a:spAutoFit/>
          </a:bodyPr>
          <a:lstStyle/>
          <a:p>
            <a:r>
              <a:rPr lang="es-ES" sz="1200" dirty="0"/>
              <a:t>Fuente: </a:t>
            </a:r>
            <a:r>
              <a:rPr lang="es-US" sz="1200" dirty="0"/>
              <a:t>Certificación de la Producción de Hidrocarburos  - YPFB</a:t>
            </a:r>
            <a:endParaRPr lang="es-ES" sz="1200" dirty="0"/>
          </a:p>
        </p:txBody>
      </p:sp>
      <p:grpSp>
        <p:nvGrpSpPr>
          <p:cNvPr id="11" name="10 Grupo"/>
          <p:cNvGrpSpPr/>
          <p:nvPr/>
        </p:nvGrpSpPr>
        <p:grpSpPr>
          <a:xfrm>
            <a:off x="31449" y="1355838"/>
            <a:ext cx="9723077" cy="4844497"/>
            <a:chOff x="192710" y="1165338"/>
            <a:chExt cx="9723077" cy="4844497"/>
          </a:xfrm>
        </p:grpSpPr>
        <p:sp>
          <p:nvSpPr>
            <p:cNvPr id="14" name="13 CuadroTexto"/>
            <p:cNvSpPr txBox="1"/>
            <p:nvPr/>
          </p:nvSpPr>
          <p:spPr>
            <a:xfrm>
              <a:off x="6121168" y="3043544"/>
              <a:ext cx="3794619" cy="1323439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000" b="1" dirty="0"/>
                <a:t>Fondo de Promoción a la Inversión en Exploración y Explotación de Hidrocarburos (</a:t>
              </a:r>
              <a:r>
                <a:rPr lang="es-ES" sz="2000" b="1" dirty="0" err="1"/>
                <a:t>FPIEEH</a:t>
              </a:r>
              <a:r>
                <a:rPr lang="es-ES" sz="2000" b="1" dirty="0"/>
                <a:t>).</a:t>
              </a:r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6121166" y="4840284"/>
              <a:ext cx="3794621" cy="1169551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dirty="0"/>
                <a:t>Los recursos que se encuentren en la cuenta del </a:t>
              </a:r>
              <a:r>
                <a:rPr lang="es-ES" sz="1400" dirty="0" err="1"/>
                <a:t>FPIEEH</a:t>
              </a:r>
              <a:r>
                <a:rPr lang="es-ES" sz="1400" dirty="0"/>
                <a:t> deberán ser </a:t>
              </a:r>
              <a:r>
                <a:rPr lang="es-ES" sz="1400" b="1" dirty="0"/>
                <a:t>transferidos de forma automática a una cuenta específica de titularidad del Banco Central de Bolivia - </a:t>
              </a:r>
              <a:r>
                <a:rPr lang="es-ES" sz="1400" b="1" dirty="0" err="1"/>
                <a:t>BCB</a:t>
              </a:r>
              <a:r>
                <a:rPr lang="es-ES" sz="1400" dirty="0"/>
                <a:t>, para su custodia.</a:t>
              </a:r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6121165" y="1166198"/>
              <a:ext cx="3794622" cy="1384995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400" b="1" dirty="0"/>
                <a:t>El Artículo 11 de la Ley </a:t>
              </a:r>
              <a:r>
                <a:rPr lang="es-ES" sz="1400" dirty="0"/>
                <a:t>767 crea el </a:t>
              </a:r>
              <a:r>
                <a:rPr lang="es-ES" sz="1400" dirty="0" err="1"/>
                <a:t>FPIEEH</a:t>
              </a:r>
              <a:r>
                <a:rPr lang="es-ES" sz="1400" dirty="0"/>
                <a:t> con recursos provenientes del Impuesto Directo a los Hidrocarburos - </a:t>
              </a:r>
              <a:r>
                <a:rPr lang="es-ES" sz="1400" dirty="0" err="1"/>
                <a:t>IDH</a:t>
              </a:r>
              <a:r>
                <a:rPr lang="es-ES" sz="1400" dirty="0"/>
                <a:t>, para incentivar la exploración y explotación de los hidrocarburos.</a:t>
              </a:r>
            </a:p>
            <a:p>
              <a:pPr algn="just"/>
              <a:r>
                <a:rPr lang="es-ES" sz="1400" b="1" dirty="0"/>
                <a:t>Equivale al 12% del </a:t>
              </a:r>
              <a:r>
                <a:rPr lang="es-ES" sz="1400" b="1" dirty="0" err="1"/>
                <a:t>IDH</a:t>
              </a:r>
              <a:r>
                <a:rPr lang="es-ES" sz="1400" b="1" dirty="0"/>
                <a:t> </a:t>
              </a:r>
              <a:r>
                <a:rPr lang="es-ES" sz="1400" dirty="0"/>
                <a:t>(aproximadamente 3,8% del ingreso bruto por venta de hidrocarburos).</a:t>
              </a:r>
            </a:p>
          </p:txBody>
        </p:sp>
        <p:graphicFrame>
          <p:nvGraphicFramePr>
            <p:cNvPr id="27" name="26 Gráfico"/>
            <p:cNvGraphicFramePr>
              <a:graphicFrameLocks/>
            </p:cNvGraphicFramePr>
            <p:nvPr/>
          </p:nvGraphicFramePr>
          <p:xfrm>
            <a:off x="192710" y="1165338"/>
            <a:ext cx="5503415" cy="45210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5 Flecha derecha"/>
            <p:cNvSpPr/>
            <p:nvPr/>
          </p:nvSpPr>
          <p:spPr>
            <a:xfrm>
              <a:off x="4009938" y="3465085"/>
              <a:ext cx="2086060" cy="480356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1 CuadroTexto"/>
          <p:cNvSpPr txBox="1"/>
          <p:nvPr/>
        </p:nvSpPr>
        <p:spPr>
          <a:xfrm>
            <a:off x="9785975" y="2788644"/>
            <a:ext cx="2374576" cy="2169825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just"/>
            <a:r>
              <a:rPr lang="es-ES" sz="1500" dirty="0"/>
              <a:t>Al 31 de octubre de 2019, alcanza un valor de </a:t>
            </a:r>
            <a:r>
              <a:rPr lang="es-ES" sz="1500" b="1" dirty="0" err="1"/>
              <a:t>MMUSD</a:t>
            </a:r>
            <a:r>
              <a:rPr lang="es-ES" sz="1500" b="1" dirty="0"/>
              <a:t> 452,60</a:t>
            </a:r>
            <a:r>
              <a:rPr lang="es-ES" sz="1500" dirty="0"/>
              <a:t>, de los cuales </a:t>
            </a:r>
            <a:r>
              <a:rPr lang="es-ES" sz="1500" b="1" i="1" dirty="0" err="1"/>
              <a:t>MMUSD</a:t>
            </a:r>
            <a:r>
              <a:rPr lang="es-ES" sz="1500" b="1" i="1" dirty="0"/>
              <a:t> 444,71 </a:t>
            </a:r>
            <a:r>
              <a:rPr lang="es-ES" sz="1500" i="1" dirty="0"/>
              <a:t>corresponden al aporte del 12%</a:t>
            </a:r>
            <a:r>
              <a:rPr lang="es-ES" sz="1500" dirty="0"/>
              <a:t> </a:t>
            </a:r>
            <a:r>
              <a:rPr lang="es-ES" sz="1500" i="1" dirty="0"/>
              <a:t>del </a:t>
            </a:r>
            <a:r>
              <a:rPr lang="es-ES" sz="1500" i="1" dirty="0" err="1"/>
              <a:t>IDH</a:t>
            </a:r>
            <a:r>
              <a:rPr lang="es-ES" sz="1500" i="1" dirty="0"/>
              <a:t> </a:t>
            </a:r>
            <a:r>
              <a:rPr lang="es-ES" sz="1500" dirty="0"/>
              <a:t>y </a:t>
            </a:r>
            <a:r>
              <a:rPr lang="es-ES" sz="1500" b="1" i="1" dirty="0" err="1"/>
              <a:t>MMUSD</a:t>
            </a:r>
            <a:r>
              <a:rPr lang="es-ES" sz="1500" b="1" i="1" dirty="0"/>
              <a:t> 7,89 </a:t>
            </a:r>
            <a:r>
              <a:rPr lang="es-ES" sz="1500" i="1" dirty="0"/>
              <a:t>a la ganancia por el portafolio de inversiones realizado</a:t>
            </a:r>
            <a:r>
              <a:rPr lang="es-ES" sz="1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75503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05" y="0"/>
            <a:ext cx="12187592" cy="765321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795" tIns="121795" rIns="121795" bIns="121795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4799" b="1" dirty="0"/>
              <a:t>IMPACTO DE LA LEY DE INCENTIVOS</a:t>
            </a:r>
          </a:p>
        </p:txBody>
      </p:sp>
      <p:graphicFrame>
        <p:nvGraphicFramePr>
          <p:cNvPr id="20" name="19 Diagrama"/>
          <p:cNvGraphicFramePr/>
          <p:nvPr/>
        </p:nvGraphicFramePr>
        <p:xfrm>
          <a:off x="436228" y="939566"/>
          <a:ext cx="11563062" cy="145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Gráfico 5"/>
          <p:cNvGraphicFramePr>
            <a:graphicFrameLocks/>
          </p:cNvGraphicFramePr>
          <p:nvPr/>
        </p:nvGraphicFramePr>
        <p:xfrm>
          <a:off x="336661" y="3110899"/>
          <a:ext cx="11518677" cy="3282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2" name="1 Conector"/>
          <p:cNvSpPr/>
          <p:nvPr/>
        </p:nvSpPr>
        <p:spPr>
          <a:xfrm>
            <a:off x="2772212" y="4313343"/>
            <a:ext cx="1669409" cy="1058166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US" sz="1200" b="1" dirty="0">
                <a:solidFill>
                  <a:schemeClr val="bg1"/>
                </a:solidFill>
              </a:rPr>
              <a:t>PORCENTAJE DE EJECUCIÓN</a:t>
            </a:r>
          </a:p>
          <a:p>
            <a:pPr algn="ctr"/>
            <a:r>
              <a:rPr lang="es-US" sz="2800" b="1" dirty="0">
                <a:solidFill>
                  <a:schemeClr val="bg1"/>
                </a:solidFill>
              </a:rPr>
              <a:t>48%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23" name="1 Conector"/>
          <p:cNvSpPr/>
          <p:nvPr/>
        </p:nvSpPr>
        <p:spPr>
          <a:xfrm>
            <a:off x="8241294" y="4649161"/>
            <a:ext cx="1678943" cy="1058166"/>
          </a:xfrm>
          <a:prstGeom prst="flowChartConnec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US" sz="1200" b="1" dirty="0">
                <a:solidFill>
                  <a:schemeClr val="bg1"/>
                </a:solidFill>
              </a:rPr>
              <a:t>PORCENTAJE DE EJECUCIÓN</a:t>
            </a:r>
          </a:p>
          <a:p>
            <a:pPr algn="ctr"/>
            <a:r>
              <a:rPr lang="es-US" sz="2800" b="1" dirty="0">
                <a:solidFill>
                  <a:schemeClr val="bg1"/>
                </a:solidFill>
              </a:rPr>
              <a:t>14%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2155971" y="2644114"/>
            <a:ext cx="7558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Ejecución de las inversiones acumulada a octubre 2019</a:t>
            </a:r>
          </a:p>
        </p:txBody>
      </p:sp>
      <p:cxnSp>
        <p:nvCxnSpPr>
          <p:cNvPr id="3" name="2 Conector recto"/>
          <p:cNvCxnSpPr/>
          <p:nvPr/>
        </p:nvCxnSpPr>
        <p:spPr>
          <a:xfrm flipH="1" flipV="1">
            <a:off x="6333688" y="3466314"/>
            <a:ext cx="0" cy="27180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2948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05" y="0"/>
            <a:ext cx="12187592" cy="765321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795" tIns="121795" rIns="121795" bIns="121795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4400" b="1" dirty="0"/>
              <a:t>RELACIÓN DE PROGRAMACIÓN CON EL INCENTIVO</a:t>
            </a:r>
          </a:p>
        </p:txBody>
      </p:sp>
      <p:sp>
        <p:nvSpPr>
          <p:cNvPr id="9" name="9 CuadroTexto"/>
          <p:cNvSpPr txBox="1"/>
          <p:nvPr/>
        </p:nvSpPr>
        <p:spPr>
          <a:xfrm>
            <a:off x="12158627" y="7914169"/>
            <a:ext cx="5137907" cy="307776"/>
          </a:xfrm>
          <a:prstGeom prst="rect">
            <a:avLst/>
          </a:prstGeom>
          <a:noFill/>
        </p:spPr>
        <p:txBody>
          <a:bodyPr wrap="square" lIns="121795" tIns="60897" rIns="121795" bIns="60897" rtlCol="0">
            <a:spAutoFit/>
          </a:bodyPr>
          <a:lstStyle/>
          <a:p>
            <a:r>
              <a:rPr lang="es-ES" sz="1200" dirty="0"/>
              <a:t>Fuente: </a:t>
            </a:r>
            <a:r>
              <a:rPr lang="es-US" sz="1200" dirty="0"/>
              <a:t>Certificación de la Producción de Hidrocarburos  - YPFB</a:t>
            </a:r>
            <a:endParaRPr lang="es-ES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85763" y="5888504"/>
            <a:ext cx="1142047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00" dirty="0"/>
              <a:t>A la fecha se remitieron 22 Resoluciones Administrativas al Ministerio de Hidrocarburos para la autorización de pago de los montos aprobados a sus respectivos beneficiarios en el periodo comprendido entre diciembre 2017 a octubre 2019, sin embargo el </a:t>
            </a:r>
            <a:r>
              <a:rPr lang="es-ES" sz="1900" dirty="0" err="1"/>
              <a:t>VMEEH</a:t>
            </a:r>
            <a:r>
              <a:rPr lang="es-ES" sz="1900" dirty="0"/>
              <a:t> no emitió ninguna Resoluciones Administrativas de autorización.</a:t>
            </a:r>
          </a:p>
        </p:txBody>
      </p:sp>
      <p:graphicFrame>
        <p:nvGraphicFramePr>
          <p:cNvPr id="12" name="1 Gráfico"/>
          <p:cNvGraphicFramePr>
            <a:graphicFrameLocks/>
          </p:cNvGraphicFramePr>
          <p:nvPr/>
        </p:nvGraphicFramePr>
        <p:xfrm>
          <a:off x="198540" y="838899"/>
          <a:ext cx="11794920" cy="4904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1126651" y="1815298"/>
            <a:ext cx="461665" cy="124340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s-ES" dirty="0"/>
              <a:t>Exploración</a:t>
            </a:r>
          </a:p>
        </p:txBody>
      </p:sp>
      <p:sp>
        <p:nvSpPr>
          <p:cNvPr id="3" name="2 Abrir llave"/>
          <p:cNvSpPr/>
          <p:nvPr/>
        </p:nvSpPr>
        <p:spPr>
          <a:xfrm>
            <a:off x="1627464" y="1199626"/>
            <a:ext cx="176169" cy="2764712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1165799" y="3502673"/>
            <a:ext cx="461665" cy="124340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s-ES" dirty="0"/>
              <a:t>Desarrollo</a:t>
            </a:r>
          </a:p>
        </p:txBody>
      </p:sp>
      <p:sp>
        <p:nvSpPr>
          <p:cNvPr id="15" name="14 Abrir llave"/>
          <p:cNvSpPr/>
          <p:nvPr/>
        </p:nvSpPr>
        <p:spPr>
          <a:xfrm>
            <a:off x="1649961" y="4010025"/>
            <a:ext cx="127232" cy="1014352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2895600" y="4010025"/>
            <a:ext cx="1628775" cy="6477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Elipse"/>
          <p:cNvSpPr/>
          <p:nvPr/>
        </p:nvSpPr>
        <p:spPr>
          <a:xfrm>
            <a:off x="2895601" y="4446044"/>
            <a:ext cx="1495424" cy="600075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/>
              <a:t>38% de ejecución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2895601" y="3041008"/>
            <a:ext cx="4067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Al 2019, únicamente se ejecutó el 38% de las inversiones comprometidas por los operadores para el periodo 2016-2021.</a:t>
            </a:r>
          </a:p>
        </p:txBody>
      </p:sp>
    </p:spTree>
    <p:extLst>
      <p:ext uri="{BB962C8B-B14F-4D97-AF65-F5344CB8AC3E}">
        <p14:creationId xmlns:p14="http://schemas.microsoft.com/office/powerpoint/2010/main" val="28675272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05" y="0"/>
            <a:ext cx="12187592" cy="765321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795" tIns="121795" rIns="121795" bIns="121795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4799" b="1" dirty="0"/>
              <a:t>INCENTIVO APROBADO POR LA </a:t>
            </a:r>
            <a:r>
              <a:rPr lang="es-BO" sz="4799" b="1" dirty="0" err="1"/>
              <a:t>ANH</a:t>
            </a:r>
            <a:endParaRPr lang="es-BO" sz="4799" b="1" dirty="0"/>
          </a:p>
        </p:txBody>
      </p:sp>
      <p:sp>
        <p:nvSpPr>
          <p:cNvPr id="9" name="9 CuadroTexto"/>
          <p:cNvSpPr txBox="1"/>
          <p:nvPr/>
        </p:nvSpPr>
        <p:spPr>
          <a:xfrm>
            <a:off x="12158627" y="7914169"/>
            <a:ext cx="5137907" cy="307776"/>
          </a:xfrm>
          <a:prstGeom prst="rect">
            <a:avLst/>
          </a:prstGeom>
          <a:noFill/>
        </p:spPr>
        <p:txBody>
          <a:bodyPr wrap="square" lIns="121795" tIns="60897" rIns="121795" bIns="60897" rtlCol="0">
            <a:spAutoFit/>
          </a:bodyPr>
          <a:lstStyle/>
          <a:p>
            <a:r>
              <a:rPr lang="es-ES" sz="1200" dirty="0"/>
              <a:t>Fuente: </a:t>
            </a:r>
            <a:r>
              <a:rPr lang="es-US" sz="1200" dirty="0"/>
              <a:t>Certificación de la Producción de Hidrocarburos  - YPFB</a:t>
            </a:r>
            <a:endParaRPr lang="es-ES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1540778" y="5911618"/>
            <a:ext cx="9110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 la fecha se remitieron 22 Resoluciones Administrativas al Ministerio de Hidrocarburos para la autorización de pago de los montos aprobados a sus respectivos beneficiarios.</a:t>
            </a:r>
          </a:p>
        </p:txBody>
      </p:sp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207390" y="914400"/>
          <a:ext cx="8903054" cy="4862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Tabla 10"/>
          <p:cNvGraphicFramePr>
            <a:graphicFrameLocks noGrp="1"/>
          </p:cNvGraphicFramePr>
          <p:nvPr/>
        </p:nvGraphicFramePr>
        <p:xfrm>
          <a:off x="9423642" y="2692176"/>
          <a:ext cx="2455160" cy="191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sz="1100" b="0" dirty="0"/>
                        <a:t>AÑO</a:t>
                      </a:r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100" b="0" dirty="0"/>
                        <a:t>MONTO DE INCENTIVO [MM$US]</a:t>
                      </a:r>
                      <a:endParaRPr lang="es-E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sz="1100" b="0" dirty="0"/>
                        <a:t>2017</a:t>
                      </a:r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/>
                        <a:t>0,07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sz="1100" b="0" dirty="0"/>
                        <a:t>2018</a:t>
                      </a:r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/>
                        <a:t>10,16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sz="1100" b="0" dirty="0"/>
                        <a:t>@OCT 2019</a:t>
                      </a:r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/>
                        <a:t>8,78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US" sz="1100" b="1" dirty="0"/>
                        <a:t>TOTAL</a:t>
                      </a:r>
                      <a:endParaRPr lang="es-E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1100" b="1" dirty="0"/>
                        <a:t>19,01</a:t>
                      </a:r>
                      <a:endParaRPr lang="es-E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45289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FONDO DE PROMOCION A LA INVERSION EN EXPLORACION Y EXPLOTACION FPIEEH</a:t>
            </a:r>
          </a:p>
        </p:txBody>
      </p:sp>
      <p:graphicFrame>
        <p:nvGraphicFramePr>
          <p:cNvPr id="6" name="5 Gráfico"/>
          <p:cNvGraphicFramePr/>
          <p:nvPr/>
        </p:nvGraphicFramePr>
        <p:xfrm>
          <a:off x="288407" y="955343"/>
          <a:ext cx="11615186" cy="5745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355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3617923" y="3075057"/>
            <a:ext cx="49562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RÉGIMEN DE PRECIOS.</a:t>
            </a: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19826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0" y="-31126"/>
            <a:ext cx="12192000" cy="1157961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4000" b="1" dirty="0"/>
              <a:t>RÉGIMEN DE PRECIOS DEL GAS NATURAL</a:t>
            </a:r>
            <a:endParaRPr lang="es-BO" sz="40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3223490" y="2290618"/>
            <a:ext cx="616065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/>
              <a:t>Precios en el mercado interno:</a:t>
            </a:r>
          </a:p>
          <a:p>
            <a:endParaRPr lang="es-B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800" dirty="0"/>
              <a:t>Por debajo del precio de oportunidad</a:t>
            </a:r>
          </a:p>
          <a:p>
            <a:endParaRPr lang="es-B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800" dirty="0"/>
              <a:t>Precios congelados</a:t>
            </a:r>
          </a:p>
          <a:p>
            <a:endParaRPr lang="es-BO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800" dirty="0"/>
              <a:t>Subsidios cruzados insostenibles</a:t>
            </a:r>
          </a:p>
        </p:txBody>
      </p:sp>
    </p:spTree>
    <p:extLst>
      <p:ext uri="{BB962C8B-B14F-4D97-AF65-F5344CB8AC3E}">
        <p14:creationId xmlns:p14="http://schemas.microsoft.com/office/powerpoint/2010/main" val="18817694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6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>
              <a:solidFill>
                <a:prstClr val="white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91656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+mn-lt"/>
              </a:rPr>
              <a:t>EVOLUCIÓN DE LOS PRECIOS DEL GAS NATURAL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26504" y="6550223"/>
            <a:ext cx="74445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>
                <a:solidFill>
                  <a:prstClr val="black"/>
                </a:solidFill>
              </a:rPr>
              <a:t>Con base a datos: VMEEH-Ministerio de Hidrocarburos.  *Datos preliminares.</a:t>
            </a:r>
          </a:p>
        </p:txBody>
      </p:sp>
      <p:graphicFrame>
        <p:nvGraphicFramePr>
          <p:cNvPr id="11" name="Gráfico 10"/>
          <p:cNvGraphicFramePr>
            <a:graphicFrameLocks/>
          </p:cNvGraphicFramePr>
          <p:nvPr/>
        </p:nvGraphicFramePr>
        <p:xfrm>
          <a:off x="772391" y="761994"/>
          <a:ext cx="11171080" cy="471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/>
        </p:nvGraphicFramePr>
        <p:xfrm>
          <a:off x="267286" y="5399920"/>
          <a:ext cx="10691438" cy="9586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4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3457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 dirty="0">
                          <a:effectLst/>
                        </a:rPr>
                        <a:t> 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2001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2002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2009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>
                          <a:effectLst/>
                        </a:rPr>
                        <a:t>2018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2019(*)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Argentina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1,0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0,6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1,0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2,5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4,2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8,5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7,3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9,3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10,4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10,1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6,2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3,5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4,8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6,7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Brasil (GSA)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1,5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2,0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2,6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3,8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4,1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5,0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6,0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7,7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9,2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9,0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8,3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5,4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3,9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5,6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669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>
                          <a:effectLst/>
                        </a:rPr>
                        <a:t>M. Interno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1,1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1,0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>
                          <a:effectLst/>
                        </a:rPr>
                        <a:t>0,9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0,9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1,2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u="none" strike="noStrike" dirty="0">
                          <a:effectLst/>
                        </a:rPr>
                        <a:t>1,1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72" marR="6572" marT="65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850966" y="858129"/>
            <a:ext cx="64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10,9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865034" y="1406769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9,2</a:t>
            </a:r>
          </a:p>
        </p:txBody>
      </p:sp>
    </p:spTree>
    <p:extLst>
      <p:ext uri="{BB962C8B-B14F-4D97-AF65-F5344CB8AC3E}">
        <p14:creationId xmlns:p14="http://schemas.microsoft.com/office/powerpoint/2010/main" val="32450682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88" y="417828"/>
            <a:ext cx="10874672" cy="6250100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229932" y="2506894"/>
          <a:ext cx="9945383" cy="37297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91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9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850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CONCEPTO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PETROLEO </a:t>
                      </a:r>
                      <a:br>
                        <a:rPr lang="es-ES" sz="2800" u="none" strike="noStrike" dirty="0">
                          <a:effectLst/>
                        </a:rPr>
                      </a:br>
                      <a:r>
                        <a:rPr lang="es-ES" sz="2800" u="none" strike="noStrike" dirty="0">
                          <a:effectLst/>
                        </a:rPr>
                        <a:t>($US/</a:t>
                      </a:r>
                      <a:r>
                        <a:rPr lang="es-ES" sz="2800" u="none" strike="noStrike" dirty="0" err="1">
                          <a:effectLst/>
                        </a:rPr>
                        <a:t>Bbl</a:t>
                      </a:r>
                      <a:r>
                        <a:rPr lang="es-ES" sz="2800" u="none" strike="noStrike" dirty="0">
                          <a:effectLst/>
                        </a:rPr>
                        <a:t>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GLP </a:t>
                      </a:r>
                      <a:br>
                        <a:rPr lang="es-ES" sz="2800" u="none" strike="noStrike" dirty="0">
                          <a:effectLst/>
                        </a:rPr>
                      </a:br>
                      <a:r>
                        <a:rPr lang="es-ES" sz="2800" u="none" strike="noStrike" dirty="0">
                          <a:effectLst/>
                        </a:rPr>
                        <a:t>($US/TN)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GAS NATURAL </a:t>
                      </a:r>
                      <a:br>
                        <a:rPr lang="es-ES" sz="2800" u="none" strike="noStrike" dirty="0">
                          <a:effectLst/>
                        </a:rPr>
                      </a:br>
                      <a:r>
                        <a:rPr lang="es-ES" sz="2800" u="none" strike="noStrike" dirty="0">
                          <a:effectLst/>
                        </a:rPr>
                        <a:t>($</a:t>
                      </a:r>
                      <a:r>
                        <a:rPr lang="es-ES" sz="2800" u="none" strike="noStrike" dirty="0" err="1">
                          <a:effectLst/>
                        </a:rPr>
                        <a:t>us</a:t>
                      </a:r>
                      <a:r>
                        <a:rPr lang="es-ES" sz="2800" u="none" strike="noStrike" dirty="0">
                          <a:effectLst/>
                        </a:rPr>
                        <a:t>/MMBTU)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 dirty="0">
                          <a:effectLst/>
                        </a:rPr>
                        <a:t>MERCADO INTERNO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27, 11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232,3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1,05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 dirty="0">
                          <a:effectLst/>
                        </a:rPr>
                        <a:t>    Industrialización (PAU)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0,9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>
                          <a:effectLst/>
                        </a:rPr>
                        <a:t>MERCADO EXTERNO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57,03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297,8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 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125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>
                          <a:effectLst/>
                        </a:rPr>
                        <a:t>     Argentina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6,62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82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u="none" strike="noStrike">
                          <a:effectLst/>
                        </a:rPr>
                        <a:t>     Brasil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 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>
                          <a:effectLst/>
                        </a:rPr>
                        <a:t> </a:t>
                      </a:r>
                      <a:endParaRPr lang="es-E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u="none" strike="noStrike" dirty="0">
                          <a:effectLst/>
                        </a:rPr>
                        <a:t>5,63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81455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3275265" y="3075057"/>
            <a:ext cx="5641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RÉGIMEN CONTRACTUAL.</a:t>
            </a: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7687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695325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369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CONTRATOS FIRMADOS SEGÚN LEY VIGENTE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186520" y="1129577"/>
            <a:ext cx="11818961" cy="5252750"/>
          </a:xfrm>
        </p:spPr>
        <p:txBody>
          <a:bodyPr>
            <a:noAutofit/>
          </a:bodyPr>
          <a:lstStyle/>
          <a:p>
            <a:pPr algn="just"/>
            <a:r>
              <a:rPr lang="es-BO" dirty="0"/>
              <a:t>Contratos de Exploración y Explotación poco atractivos para el inversor. </a:t>
            </a:r>
          </a:p>
          <a:p>
            <a:pPr algn="just"/>
            <a:r>
              <a:rPr lang="es-BO" dirty="0"/>
              <a:t>La Ley de Hidrocarburos 3058 de mayo de 2005, actualmente vigente, establecía tres modalidades de contratos para las actividades de exploración y explotación:</a:t>
            </a:r>
          </a:p>
          <a:p>
            <a:pPr lvl="1" algn="just"/>
            <a:r>
              <a:rPr lang="es-BO" dirty="0"/>
              <a:t>Asociación, </a:t>
            </a:r>
          </a:p>
          <a:p>
            <a:pPr lvl="1" algn="just"/>
            <a:r>
              <a:rPr lang="es-BO" b="1" dirty="0"/>
              <a:t>Operación</a:t>
            </a:r>
            <a:r>
              <a:rPr lang="es-BO" dirty="0"/>
              <a:t> y </a:t>
            </a:r>
          </a:p>
          <a:p>
            <a:pPr lvl="1" algn="just"/>
            <a:r>
              <a:rPr lang="es-BO" dirty="0"/>
              <a:t>Producción Compartida, sin embargo </a:t>
            </a:r>
          </a:p>
          <a:p>
            <a:pPr algn="just"/>
            <a:r>
              <a:rPr lang="es-BO" dirty="0"/>
              <a:t>la CPE sólo reconoce el Contrato de Servicios que en lo esencial coincide con el Contrato de Operación de la Ley. </a:t>
            </a:r>
          </a:p>
          <a:p>
            <a:pPr algn="just"/>
            <a:r>
              <a:rPr lang="es-BO" dirty="0"/>
              <a:t>Bajo este régimen contractual, en mayo de 2007, se convirtieron los 43 contratos del régimen de concesión anterior a este nuevo régimen de Contratos de Servicios tipo Operación. </a:t>
            </a:r>
          </a:p>
        </p:txBody>
      </p:sp>
    </p:spTree>
    <p:extLst>
      <p:ext uri="{BB962C8B-B14F-4D97-AF65-F5344CB8AC3E}">
        <p14:creationId xmlns:p14="http://schemas.microsoft.com/office/powerpoint/2010/main" val="3474127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882756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286327" y="29369"/>
            <a:ext cx="11813309" cy="850212"/>
          </a:xfrm>
        </p:spPr>
        <p:txBody>
          <a:bodyPr>
            <a:normAutofit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CONTRATOS DE SERVICIOS TIPO SAM (2007-2016)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64836" y="879582"/>
            <a:ext cx="116239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BO" sz="2800" dirty="0">
                <a:solidFill>
                  <a:prstClr val="black"/>
                </a:solidFill>
              </a:rPr>
              <a:t>Posteriormente, el Ministerio de Hidrocarburos, aprobó la normativa para la suscripción de Contratos de Servicios tipo SAM que adicionalmente establecían la obligatoriedad de conformar una Sociedad Anónima Mixta (SAM) con YPFB (51% mínimo) una vez efectuada la declaratoria de comercialidad en caso de éxito.</a:t>
            </a:r>
            <a:endParaRPr lang="es-BO" sz="1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286327" y="5549242"/>
            <a:ext cx="11261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BO" sz="3200" dirty="0">
                <a:solidFill>
                  <a:prstClr val="black"/>
                </a:solidFill>
              </a:rPr>
              <a:t>Este régimen implica una menor ganancia para la empresa y una recuperación más lenta de los costos de exploración.</a:t>
            </a:r>
            <a:endParaRPr lang="es-BO" dirty="0"/>
          </a:p>
        </p:txBody>
      </p:sp>
      <p:sp>
        <p:nvSpPr>
          <p:cNvPr id="7" name="CuadroTexto 6"/>
          <p:cNvSpPr txBox="1"/>
          <p:nvPr/>
        </p:nvSpPr>
        <p:spPr>
          <a:xfrm>
            <a:off x="286327" y="3115042"/>
            <a:ext cx="115362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BO" sz="2800" dirty="0"/>
              <a:t>Bajo este régimen se suscribieron tan sólo cinco contratos (dos vigentes):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2800" dirty="0"/>
              <a:t>Dos contratos SAM para exploración y explotación con PDVSA (Venezuela) (Áreas devueltas)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BO" sz="2800" dirty="0"/>
              <a:t>Tres contratos SAM para explotación, de los cuáles solamente dos vigentes</a:t>
            </a:r>
          </a:p>
        </p:txBody>
      </p:sp>
    </p:spTree>
    <p:extLst>
      <p:ext uri="{BB962C8B-B14F-4D97-AF65-F5344CB8AC3E}">
        <p14:creationId xmlns:p14="http://schemas.microsoft.com/office/powerpoint/2010/main" val="34448978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04454" y="2028537"/>
            <a:ext cx="10515600" cy="4351338"/>
          </a:xfrm>
        </p:spPr>
        <p:txBody>
          <a:bodyPr/>
          <a:lstStyle/>
          <a:p>
            <a:r>
              <a:rPr lang="es-BO" dirty="0"/>
              <a:t>Mediante Resolución Ministerial N° 128 de 2016, después de casi una década de ausencia de contratos suscritos, el MH dispone la posibilidad de volver a la modalidad de contratos de servicios tipo operación.</a:t>
            </a:r>
          </a:p>
          <a:p>
            <a:pPr marL="0" indent="0">
              <a:buNone/>
            </a:pPr>
            <a:endParaRPr lang="es-BO" dirty="0"/>
          </a:p>
          <a:p>
            <a:r>
              <a:rPr lang="es-BO" dirty="0"/>
              <a:t>Se suscribieron 14 contratos bajo este régimen, la mayoría con las subsidiarias de YPFB (Chaco SA y Andina SA) y gran parte de los mismos para pequeños prospectos.</a:t>
            </a:r>
          </a:p>
        </p:txBody>
      </p:sp>
      <p:sp>
        <p:nvSpPr>
          <p:cNvPr id="4" name="Rounded Rectangle 4"/>
          <p:cNvSpPr/>
          <p:nvPr/>
        </p:nvSpPr>
        <p:spPr>
          <a:xfrm>
            <a:off x="0" y="0"/>
            <a:ext cx="12192000" cy="882756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03200" y="157097"/>
            <a:ext cx="11499273" cy="568561"/>
          </a:xfrm>
        </p:spPr>
        <p:txBody>
          <a:bodyPr>
            <a:normAutofit fontScale="90000"/>
          </a:bodyPr>
          <a:lstStyle/>
          <a:p>
            <a:pPr algn="ctr"/>
            <a:r>
              <a:rPr lang="es-BO" b="1" dirty="0">
                <a:solidFill>
                  <a:schemeClr val="bg1"/>
                </a:solidFill>
                <a:latin typeface="+mn-lt"/>
              </a:rPr>
              <a:t>FLEXIBILIZACIÓN DEL RÉGIMEN CONTRACTUAL</a:t>
            </a:r>
          </a:p>
        </p:txBody>
      </p:sp>
    </p:spTree>
    <p:extLst>
      <p:ext uri="{BB962C8B-B14F-4D97-AF65-F5344CB8AC3E}">
        <p14:creationId xmlns:p14="http://schemas.microsoft.com/office/powerpoint/2010/main" val="4604667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175"/>
            <a:ext cx="12192000" cy="1250084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>
              <a:defRPr/>
            </a:pPr>
            <a:endParaRPr lang="es-BO" sz="3000" b="1" dirty="0"/>
          </a:p>
        </p:txBody>
      </p:sp>
      <p:sp>
        <p:nvSpPr>
          <p:cNvPr id="32772" name="Título 2"/>
          <p:cNvSpPr>
            <a:spLocks noGrp="1"/>
          </p:cNvSpPr>
          <p:nvPr>
            <p:ph type="title"/>
          </p:nvPr>
        </p:nvSpPr>
        <p:spPr>
          <a:xfrm>
            <a:off x="838200" y="290476"/>
            <a:ext cx="10515600" cy="662782"/>
          </a:xfrm>
        </p:spPr>
        <p:txBody>
          <a:bodyPr>
            <a:noAutofit/>
          </a:bodyPr>
          <a:lstStyle/>
          <a:p>
            <a:r>
              <a:rPr lang="es-BO" b="1" dirty="0">
                <a:solidFill>
                  <a:schemeClr val="bg1"/>
                </a:solidFill>
                <a:latin typeface="+mn-lt"/>
              </a:rPr>
              <a:t>CONTRATOS FIRMADOS SEGÚN LEY VIGENTE</a:t>
            </a:r>
            <a:endParaRPr lang="es-ES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Marcador de contenido 3"/>
          <p:cNvGraphicFramePr>
            <a:graphicFrameLocks noGrp="1"/>
          </p:cNvGraphicFramePr>
          <p:nvPr>
            <p:ph idx="1"/>
          </p:nvPr>
        </p:nvGraphicFramePr>
        <p:xfrm>
          <a:off x="1892973" y="1879810"/>
          <a:ext cx="7815363" cy="2788891"/>
        </p:xfrm>
        <a:graphic>
          <a:graphicData uri="http://schemas.openxmlformats.org/drawingml/2006/table">
            <a:tbl>
              <a:tblPr firstRow="1" lastRow="1">
                <a:tableStyleId>{10A1B5D5-9B99-4C35-A422-299274C87663}</a:tableStyleId>
              </a:tblPr>
              <a:tblGrid>
                <a:gridCol w="2666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4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4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30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 de Contrato</a:t>
                      </a:r>
                      <a:endParaRPr lang="es-ES" sz="2400" b="0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Ley de Hidrocarburos</a:t>
                      </a:r>
                      <a:endParaRPr lang="es-ES" sz="2000" b="0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189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Ley 3058 </a:t>
                      </a:r>
                      <a:br>
                        <a:rPr lang="es-ES" sz="1800" u="none" strike="noStrike" dirty="0">
                          <a:effectLst/>
                        </a:rPr>
                      </a:br>
                      <a:r>
                        <a:rPr lang="es-ES" sz="1800" u="none" strike="noStrike" dirty="0">
                          <a:effectLst/>
                        </a:rPr>
                        <a:t>(17-05-2005)</a:t>
                      </a:r>
                      <a:endParaRPr lang="es-E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0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Contratos de Operación (Migración)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41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8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BO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Contratos Tipo SAM (E&amp;E)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u="none" strike="noStrike" dirty="0">
                          <a:effectLst/>
                        </a:rPr>
                        <a:t>2 (*)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8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Contratos de Servicios Petroleros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 SAM Explotación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u="none" strike="noStrike" dirty="0">
                          <a:effectLst/>
                        </a:rPr>
                        <a:t>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pPr algn="l" fontAlgn="ctr"/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BO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Tipo Operación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800" u="none" strike="noStrike" dirty="0">
                          <a:effectLst/>
                        </a:rPr>
                        <a:t>14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30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24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es-ES" sz="24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200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60</a:t>
                      </a:r>
                      <a:endParaRPr lang="es-ES" sz="2000" b="0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1 Rectángulo"/>
          <p:cNvSpPr/>
          <p:nvPr/>
        </p:nvSpPr>
        <p:spPr>
          <a:xfrm>
            <a:off x="2750089" y="5168668"/>
            <a:ext cx="4824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dirty="0"/>
              <a:t>(*) 12 Áreas para PETROANDINA (YPFB-PDVSA)</a:t>
            </a:r>
          </a:p>
        </p:txBody>
      </p:sp>
    </p:spTree>
    <p:extLst>
      <p:ext uri="{BB962C8B-B14F-4D97-AF65-F5344CB8AC3E}">
        <p14:creationId xmlns:p14="http://schemas.microsoft.com/office/powerpoint/2010/main" val="32380352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188536" y="2767281"/>
            <a:ext cx="115007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ORGANIZACIÓN INSTITUCIONAL Y CUMPLIMIENTO DE POLÍTICAS Y PLANES</a:t>
            </a: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35991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044359" y="2767281"/>
            <a:ext cx="81033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EVALUACIÓN DEL CUMPLIMIENTO </a:t>
            </a:r>
          </a:p>
          <a:p>
            <a:pPr algn="ctr"/>
            <a:r>
              <a:rPr lang="es-ES" sz="4000" b="1" dirty="0">
                <a:solidFill>
                  <a:schemeClr val="bg1"/>
                </a:solidFill>
              </a:rPr>
              <a:t>DE POLÍTICAS Y PLANES (2006-2019). </a:t>
            </a: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0381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Flecha derecha"/>
          <p:cNvSpPr/>
          <p:nvPr/>
        </p:nvSpPr>
        <p:spPr>
          <a:xfrm>
            <a:off x="308560" y="1502166"/>
            <a:ext cx="5436704" cy="362689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69209" y="1679906"/>
            <a:ext cx="5729843" cy="4433751"/>
            <a:chOff x="69209" y="1679906"/>
            <a:chExt cx="5729843" cy="4433751"/>
          </a:xfrm>
        </p:grpSpPr>
        <p:sp>
          <p:nvSpPr>
            <p:cNvPr id="4" name="Flecha derecha 3"/>
            <p:cNvSpPr/>
            <p:nvPr/>
          </p:nvSpPr>
          <p:spPr>
            <a:xfrm>
              <a:off x="69209" y="1842282"/>
              <a:ext cx="5729843" cy="4271375"/>
            </a:xfrm>
            <a:prstGeom prst="rightArrow">
              <a:avLst/>
            </a:prstGeom>
            <a:no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orma libre 5"/>
            <p:cNvSpPr/>
            <p:nvPr/>
          </p:nvSpPr>
          <p:spPr>
            <a:xfrm>
              <a:off x="3712708" y="2556761"/>
              <a:ext cx="1380702" cy="1587717"/>
            </a:xfrm>
            <a:custGeom>
              <a:avLst/>
              <a:gdLst>
                <a:gd name="connsiteX0" fmla="*/ 0 w 1380702"/>
                <a:gd name="connsiteY0" fmla="*/ 0 h 1587717"/>
                <a:gd name="connsiteX1" fmla="*/ 1380702 w 1380702"/>
                <a:gd name="connsiteY1" fmla="*/ 0 h 1587717"/>
                <a:gd name="connsiteX2" fmla="*/ 1380702 w 1380702"/>
                <a:gd name="connsiteY2" fmla="*/ 1587717 h 1587717"/>
                <a:gd name="connsiteX3" fmla="*/ 0 w 1380702"/>
                <a:gd name="connsiteY3" fmla="*/ 1587717 h 1587717"/>
                <a:gd name="connsiteX4" fmla="*/ 0 w 1380702"/>
                <a:gd name="connsiteY4" fmla="*/ 0 h 15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0702" h="1587717">
                  <a:moveTo>
                    <a:pt x="0" y="0"/>
                  </a:moveTo>
                  <a:lnTo>
                    <a:pt x="1380702" y="0"/>
                  </a:lnTo>
                  <a:lnTo>
                    <a:pt x="1380702" y="1587717"/>
                  </a:lnTo>
                  <a:lnTo>
                    <a:pt x="0" y="1587717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1920" rIns="0" bIns="1219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INCUMPLIMIENTO: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YPFB ROL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FISCALIZADOR Y OPERADOR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AUSENCIA DE LA ANH EN EL UPSTREAM</a:t>
              </a:r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62660" y="2483161"/>
              <a:ext cx="1380702" cy="1587717"/>
            </a:xfrm>
            <a:custGeom>
              <a:avLst/>
              <a:gdLst>
                <a:gd name="connsiteX0" fmla="*/ 0 w 1380702"/>
                <a:gd name="connsiteY0" fmla="*/ 0 h 1587717"/>
                <a:gd name="connsiteX1" fmla="*/ 1380702 w 1380702"/>
                <a:gd name="connsiteY1" fmla="*/ 0 h 1587717"/>
                <a:gd name="connsiteX2" fmla="*/ 1380702 w 1380702"/>
                <a:gd name="connsiteY2" fmla="*/ 1587717 h 1587717"/>
                <a:gd name="connsiteX3" fmla="*/ 0 w 1380702"/>
                <a:gd name="connsiteY3" fmla="*/ 1587717 h 1587717"/>
                <a:gd name="connsiteX4" fmla="*/ 0 w 1380702"/>
                <a:gd name="connsiteY4" fmla="*/ 0 h 15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0702" h="1587717">
                  <a:moveTo>
                    <a:pt x="0" y="0"/>
                  </a:moveTo>
                  <a:lnTo>
                    <a:pt x="1380702" y="0"/>
                  </a:lnTo>
                  <a:lnTo>
                    <a:pt x="1380702" y="1587717"/>
                  </a:lnTo>
                  <a:lnTo>
                    <a:pt x="0" y="1587717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MARCO INSTITUCIONAL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CPE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1400" b="1" kern="1200" dirty="0">
                  <a:solidFill>
                    <a:srgbClr val="000000"/>
                  </a:solidFill>
                  <a:latin typeface="+mn-lt"/>
                  <a:ea typeface="ＭＳ Ｐゴシック" pitchFamily="-112" charset="-128"/>
                  <a:cs typeface="ＭＳ Ｐゴシック" pitchFamily="-112" charset="-128"/>
                </a:rPr>
                <a:t>Art. 361 y 365</a:t>
              </a:r>
              <a:endParaRPr lang="es-ES" sz="1400" b="1" kern="1200" dirty="0"/>
            </a:p>
          </p:txBody>
        </p:sp>
        <p:sp>
          <p:nvSpPr>
            <p:cNvPr id="21" name="Forma libre 20"/>
            <p:cNvSpPr/>
            <p:nvPr/>
          </p:nvSpPr>
          <p:spPr>
            <a:xfrm>
              <a:off x="397508" y="1679906"/>
              <a:ext cx="1380702" cy="3362039"/>
            </a:xfrm>
            <a:custGeom>
              <a:avLst/>
              <a:gdLst>
                <a:gd name="connsiteX0" fmla="*/ 0 w 1380702"/>
                <a:gd name="connsiteY0" fmla="*/ 0 h 3362039"/>
                <a:gd name="connsiteX1" fmla="*/ 1380702 w 1380702"/>
                <a:gd name="connsiteY1" fmla="*/ 0 h 3362039"/>
                <a:gd name="connsiteX2" fmla="*/ 1380702 w 1380702"/>
                <a:gd name="connsiteY2" fmla="*/ 3362039 h 3362039"/>
                <a:gd name="connsiteX3" fmla="*/ 0 w 1380702"/>
                <a:gd name="connsiteY3" fmla="*/ 3362039 h 3362039"/>
                <a:gd name="connsiteX4" fmla="*/ 0 w 1380702"/>
                <a:gd name="connsiteY4" fmla="*/ 0 h 3362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0702" h="3362039">
                  <a:moveTo>
                    <a:pt x="0" y="0"/>
                  </a:moveTo>
                  <a:lnTo>
                    <a:pt x="1380702" y="0"/>
                  </a:lnTo>
                  <a:lnTo>
                    <a:pt x="1380702" y="3362039"/>
                  </a:lnTo>
                  <a:lnTo>
                    <a:pt x="0" y="3362039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400" b="1" kern="1200" dirty="0"/>
                <a:t>Establecer el marco institucional y desarrollar el potenciamiento de las instituciones del sector para asumir su nuevo rol</a:t>
              </a:r>
              <a:r>
                <a:rPr lang="es-CO" sz="1000" b="1" kern="1200" dirty="0"/>
                <a:t>. </a:t>
              </a:r>
              <a:endParaRPr lang="es-ES" sz="1000" kern="1200" dirty="0"/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0" y="911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PLAN DE DESARROLLO 2006 - LINEAMIENTOS INCUMPLIDOS EN RELACION A LA ORGANIZACIÓN INSTITUCIONAL DEL SECTOR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189951" y="933792"/>
            <a:ext cx="3343275" cy="74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marR="0" lvl="0" indent="-228600" algn="ctr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b="1" kern="0" dirty="0">
                <a:solidFill>
                  <a:srgbClr val="000000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Situación Actual </a:t>
            </a:r>
          </a:p>
          <a:p>
            <a:pPr marL="228600" marR="0" lvl="0" indent="-228600" algn="ctr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kern="0" dirty="0">
                <a:solidFill>
                  <a:srgbClr val="000000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(Ley # 3058 DS # 29894)</a:t>
            </a:r>
            <a:endParaRPr kumimoji="0" lang="es-ES_tradnl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invGray">
          <a:xfrm flipH="1" flipV="1">
            <a:off x="6791195" y="2693604"/>
            <a:ext cx="0" cy="50139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invGray">
          <a:xfrm flipH="1">
            <a:off x="6126777" y="3958152"/>
            <a:ext cx="263935" cy="905499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invGray">
          <a:xfrm flipH="1" flipV="1">
            <a:off x="7146099" y="3969988"/>
            <a:ext cx="393490" cy="907086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invGray">
          <a:xfrm>
            <a:off x="7058417" y="4844099"/>
            <a:ext cx="1163675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dirty="0">
                <a:solidFill>
                  <a:srgbClr val="0000FF"/>
                </a:solidFill>
                <a:latin typeface="Impact" pitchFamily="-112" charset="0"/>
              </a:rPr>
              <a:t>Operación</a:t>
            </a:r>
          </a:p>
          <a:p>
            <a:pPr algn="ctr"/>
            <a:r>
              <a:rPr lang="es-ES_tradnl" dirty="0">
                <a:solidFill>
                  <a:srgbClr val="000000"/>
                </a:solidFill>
                <a:latin typeface="Impact" pitchFamily="-112" charset="0"/>
              </a:rPr>
              <a:t>VPNO</a:t>
            </a: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invGray">
          <a:xfrm>
            <a:off x="5203589" y="4851126"/>
            <a:ext cx="1262973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s-ES_tradnl" dirty="0">
                <a:solidFill>
                  <a:srgbClr val="0000FF"/>
                </a:solidFill>
                <a:latin typeface="Impact" pitchFamily="-112" charset="0"/>
              </a:rPr>
              <a:t>Regulación</a:t>
            </a:r>
          </a:p>
          <a:p>
            <a:pPr algn="ctr"/>
            <a:r>
              <a:rPr lang="es-ES_tradnl" dirty="0">
                <a:solidFill>
                  <a:srgbClr val="000000"/>
                </a:solidFill>
                <a:latin typeface="Impact" pitchFamily="-112" charset="0"/>
              </a:rPr>
              <a:t>VPACF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2362" y="3350620"/>
            <a:ext cx="1383151" cy="731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8598059" y="933791"/>
            <a:ext cx="3443629" cy="75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marR="0" lvl="0" indent="-228600" algn="ctr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b="1" kern="0" dirty="0">
                <a:solidFill>
                  <a:srgbClr val="000000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Situación conforme a Norma</a:t>
            </a:r>
          </a:p>
          <a:p>
            <a:pPr marL="228600" marR="0" lvl="0" indent="-228600" algn="ctr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kern="0" dirty="0">
                <a:solidFill>
                  <a:srgbClr val="000000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(CPE, art. 361 y 365)</a:t>
            </a:r>
            <a:endParaRPr kumimoji="0" lang="es-ES_tradnl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invGray">
          <a:xfrm flipH="1">
            <a:off x="10359025" y="2748420"/>
            <a:ext cx="3843" cy="545926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invGray">
          <a:xfrm>
            <a:off x="10671384" y="4908114"/>
            <a:ext cx="1179376" cy="3714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s-ES_tradnl" dirty="0">
                <a:solidFill>
                  <a:srgbClr val="0000FF"/>
                </a:solidFill>
                <a:latin typeface="Impact" pitchFamily="-112" charset="0"/>
              </a:rPr>
              <a:t>Operación</a:t>
            </a: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invGray">
          <a:xfrm>
            <a:off x="8576430" y="4958218"/>
            <a:ext cx="1280014" cy="3714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s-ES_tradnl" dirty="0">
                <a:solidFill>
                  <a:srgbClr val="0000FF"/>
                </a:solidFill>
                <a:latin typeface="Impact" pitchFamily="-112" charset="0"/>
              </a:rPr>
              <a:t>Regulación</a:t>
            </a: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invGray">
          <a:xfrm>
            <a:off x="9882246" y="1629427"/>
            <a:ext cx="921326" cy="3714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s-ES_tradnl" dirty="0">
                <a:solidFill>
                  <a:srgbClr val="0000FF"/>
                </a:solidFill>
                <a:latin typeface="Impact" pitchFamily="-112" charset="0"/>
              </a:rPr>
              <a:t>Política</a:t>
            </a:r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6660" y="3986407"/>
            <a:ext cx="1489767" cy="787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Line 9"/>
          <p:cNvSpPr>
            <a:spLocks noChangeShapeType="1"/>
          </p:cNvSpPr>
          <p:nvPr/>
        </p:nvSpPr>
        <p:spPr bwMode="invGray">
          <a:xfrm flipH="1" flipV="1">
            <a:off x="10361990" y="3306108"/>
            <a:ext cx="498075" cy="72727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invGray">
          <a:xfrm flipV="1">
            <a:off x="9845458" y="3323571"/>
            <a:ext cx="529936" cy="7473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arrow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13"/>
          <p:cNvSpPr/>
          <p:nvPr/>
        </p:nvSpPr>
        <p:spPr>
          <a:xfrm>
            <a:off x="7841293" y="5239399"/>
            <a:ext cx="24725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i="1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Art.365: “Una institución … será responsable de </a:t>
            </a:r>
            <a:r>
              <a:rPr lang="es-CO" sz="1200" b="1" i="1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regular</a:t>
            </a:r>
            <a:r>
              <a:rPr lang="es-CO" sz="1200" i="1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, controlar, supervisar y fiscalizar </a:t>
            </a:r>
            <a:r>
              <a:rPr lang="es-CO" sz="1200" b="1" i="1" u="sng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toda</a:t>
            </a:r>
            <a:r>
              <a:rPr lang="es-CO" sz="1200" i="1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 la cadena productiva…”</a:t>
            </a:r>
            <a:endParaRPr lang="es-CO" sz="1200" i="1" dirty="0"/>
          </a:p>
        </p:txBody>
      </p:sp>
      <p:sp>
        <p:nvSpPr>
          <p:cNvPr id="27" name="Rectangle 12"/>
          <p:cNvSpPr/>
          <p:nvPr/>
        </p:nvSpPr>
        <p:spPr>
          <a:xfrm>
            <a:off x="10510693" y="5239869"/>
            <a:ext cx="1681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200" i="1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Art.361: “YPFB … como brazo </a:t>
            </a:r>
            <a:r>
              <a:rPr lang="es-CO" sz="1200" b="1" i="1" u="sng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operativo</a:t>
            </a:r>
            <a:r>
              <a:rPr lang="es-CO" sz="1200" i="1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 de Estado…”</a:t>
            </a:r>
            <a:endParaRPr lang="es-CO" sz="1200" i="1" dirty="0"/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invGray">
          <a:xfrm>
            <a:off x="6289363" y="1656566"/>
            <a:ext cx="921326" cy="3714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s-ES_tradnl" dirty="0">
                <a:solidFill>
                  <a:srgbClr val="0000FF"/>
                </a:solidFill>
                <a:latin typeface="Impact" pitchFamily="-112" charset="0"/>
              </a:rPr>
              <a:t>Política</a:t>
            </a:r>
          </a:p>
        </p:txBody>
      </p:sp>
      <p:sp>
        <p:nvSpPr>
          <p:cNvPr id="44036" name="AutoShape 4" descr="Resultado de imagen de logo ministerio de hidrocarburos"/>
          <p:cNvSpPr>
            <a:spLocks noChangeAspect="1" noChangeArrowheads="1"/>
          </p:cNvSpPr>
          <p:nvPr/>
        </p:nvSpPr>
        <p:spPr bwMode="auto">
          <a:xfrm>
            <a:off x="63500" y="-487363"/>
            <a:ext cx="2000250" cy="1019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" name="Picture 2" descr="Ministerio de Hidrocarburos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1537" y="1866378"/>
            <a:ext cx="2796131" cy="1002082"/>
          </a:xfrm>
          <a:prstGeom prst="rect">
            <a:avLst/>
          </a:prstGeom>
          <a:noFill/>
        </p:spPr>
      </p:pic>
      <p:pic>
        <p:nvPicPr>
          <p:cNvPr id="31" name="Picture 2" descr="Ministerio de Hidrocarburos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7805" y="1728593"/>
            <a:ext cx="3291795" cy="1179719"/>
          </a:xfrm>
          <a:prstGeom prst="rect">
            <a:avLst/>
          </a:prstGeom>
          <a:noFill/>
        </p:spPr>
      </p:pic>
      <p:pic>
        <p:nvPicPr>
          <p:cNvPr id="1026" name="Picture 2" descr="C:\Users\pzuniga\Desktop\228-130705140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7668" y="4053193"/>
            <a:ext cx="1805901" cy="81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281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Flecha derecha"/>
          <p:cNvSpPr/>
          <p:nvPr/>
        </p:nvSpPr>
        <p:spPr>
          <a:xfrm>
            <a:off x="0" y="1950995"/>
            <a:ext cx="5436704" cy="362689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" name="Rounded Rectangle 4"/>
          <p:cNvSpPr/>
          <p:nvPr/>
        </p:nvSpPr>
        <p:spPr>
          <a:xfrm>
            <a:off x="0" y="911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PLAN DE DESARROLLO 2006 – MECANISMOS DE CONTROL EN LA PRODUCCION Y COMERCIALIZACION DE LOS RECURSOS HIDROCARBURIFEROS 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-71992" y="1687448"/>
            <a:ext cx="5735444" cy="4264889"/>
            <a:chOff x="-71992" y="1687448"/>
            <a:chExt cx="5735444" cy="4264889"/>
          </a:xfrm>
        </p:grpSpPr>
        <p:sp>
          <p:nvSpPr>
            <p:cNvPr id="3" name="Flecha derecha 2"/>
            <p:cNvSpPr/>
            <p:nvPr/>
          </p:nvSpPr>
          <p:spPr>
            <a:xfrm>
              <a:off x="-71992" y="1687448"/>
              <a:ext cx="5735444" cy="4264889"/>
            </a:xfrm>
            <a:prstGeom prst="rightArrow">
              <a:avLst/>
            </a:pr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Forma libre 3"/>
            <p:cNvSpPr/>
            <p:nvPr/>
          </p:nvSpPr>
          <p:spPr>
            <a:xfrm>
              <a:off x="3463549" y="3376665"/>
              <a:ext cx="1382051" cy="590238"/>
            </a:xfrm>
            <a:custGeom>
              <a:avLst/>
              <a:gdLst>
                <a:gd name="connsiteX0" fmla="*/ 0 w 1382051"/>
                <a:gd name="connsiteY0" fmla="*/ 0 h 590238"/>
                <a:gd name="connsiteX1" fmla="*/ 1382051 w 1382051"/>
                <a:gd name="connsiteY1" fmla="*/ 0 h 590238"/>
                <a:gd name="connsiteX2" fmla="*/ 1382051 w 1382051"/>
                <a:gd name="connsiteY2" fmla="*/ 590238 h 590238"/>
                <a:gd name="connsiteX3" fmla="*/ 0 w 1382051"/>
                <a:gd name="connsiteY3" fmla="*/ 590238 h 590238"/>
                <a:gd name="connsiteX4" fmla="*/ 0 w 1382051"/>
                <a:gd name="connsiteY4" fmla="*/ 0 h 59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2051" h="590238">
                  <a:moveTo>
                    <a:pt x="0" y="0"/>
                  </a:moveTo>
                  <a:lnTo>
                    <a:pt x="1382051" y="0"/>
                  </a:lnTo>
                  <a:lnTo>
                    <a:pt x="1382051" y="590238"/>
                  </a:lnTo>
                  <a:lnTo>
                    <a:pt x="0" y="5902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1920" rIns="0" bIns="1219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INCUMPLIMIENTO: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YPFB JUEZ Y PARTE 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INSUFICIENTE PARTICIPACION DE LA ANH EN LAS ACTIVIDADES E&amp;E</a:t>
              </a:r>
            </a:p>
          </p:txBody>
        </p:sp>
        <p:sp>
          <p:nvSpPr>
            <p:cNvPr id="6" name="Forma libre 5"/>
            <p:cNvSpPr/>
            <p:nvPr/>
          </p:nvSpPr>
          <p:spPr>
            <a:xfrm>
              <a:off x="1906678" y="3357130"/>
              <a:ext cx="1382051" cy="590238"/>
            </a:xfrm>
            <a:custGeom>
              <a:avLst/>
              <a:gdLst>
                <a:gd name="connsiteX0" fmla="*/ 0 w 1382051"/>
                <a:gd name="connsiteY0" fmla="*/ 0 h 590238"/>
                <a:gd name="connsiteX1" fmla="*/ 1382051 w 1382051"/>
                <a:gd name="connsiteY1" fmla="*/ 0 h 590238"/>
                <a:gd name="connsiteX2" fmla="*/ 1382051 w 1382051"/>
                <a:gd name="connsiteY2" fmla="*/ 590238 h 590238"/>
                <a:gd name="connsiteX3" fmla="*/ 0 w 1382051"/>
                <a:gd name="connsiteY3" fmla="*/ 590238 h 590238"/>
                <a:gd name="connsiteX4" fmla="*/ 0 w 1382051"/>
                <a:gd name="connsiteY4" fmla="*/ 0 h 59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2051" h="590238">
                  <a:moveTo>
                    <a:pt x="0" y="0"/>
                  </a:moveTo>
                  <a:lnTo>
                    <a:pt x="1382051" y="0"/>
                  </a:lnTo>
                  <a:lnTo>
                    <a:pt x="1382051" y="590238"/>
                  </a:lnTo>
                  <a:lnTo>
                    <a:pt x="0" y="5902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MARCO INSTITUCIONAL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CPE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1400" b="1" kern="1200" dirty="0">
                  <a:solidFill>
                    <a:srgbClr val="000000"/>
                  </a:solidFill>
                  <a:latin typeface="+mn-lt"/>
                  <a:ea typeface="ＭＳ Ｐゴシック" pitchFamily="-112" charset="-128"/>
                  <a:cs typeface="ＭＳ Ｐゴシック" pitchFamily="-112" charset="-128"/>
                </a:rPr>
                <a:t>Art. 361 y 365</a:t>
              </a:r>
              <a:endParaRPr lang="es-ES" sz="1400" b="1" kern="1200" dirty="0"/>
            </a:p>
          </p:txBody>
        </p:sp>
        <p:sp>
          <p:nvSpPr>
            <p:cNvPr id="8" name="Forma libre 7"/>
            <p:cNvSpPr/>
            <p:nvPr/>
          </p:nvSpPr>
          <p:spPr>
            <a:xfrm>
              <a:off x="177739" y="3469325"/>
              <a:ext cx="1382051" cy="590238"/>
            </a:xfrm>
            <a:custGeom>
              <a:avLst/>
              <a:gdLst>
                <a:gd name="connsiteX0" fmla="*/ 0 w 1382051"/>
                <a:gd name="connsiteY0" fmla="*/ 0 h 590238"/>
                <a:gd name="connsiteX1" fmla="*/ 1382051 w 1382051"/>
                <a:gd name="connsiteY1" fmla="*/ 0 h 590238"/>
                <a:gd name="connsiteX2" fmla="*/ 1382051 w 1382051"/>
                <a:gd name="connsiteY2" fmla="*/ 590238 h 590238"/>
                <a:gd name="connsiteX3" fmla="*/ 0 w 1382051"/>
                <a:gd name="connsiteY3" fmla="*/ 590238 h 590238"/>
                <a:gd name="connsiteX4" fmla="*/ 0 w 1382051"/>
                <a:gd name="connsiteY4" fmla="*/ 0 h 59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2051" h="590238">
                  <a:moveTo>
                    <a:pt x="0" y="0"/>
                  </a:moveTo>
                  <a:lnTo>
                    <a:pt x="1382051" y="0"/>
                  </a:lnTo>
                  <a:lnTo>
                    <a:pt x="1382051" y="590238"/>
                  </a:lnTo>
                  <a:lnTo>
                    <a:pt x="0" y="59023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400" b="1" kern="1200" dirty="0"/>
                <a:t>Establecer sistemas y mecanismos de control en la producción y comercialización de los recursos hidrocarburíferos. </a:t>
              </a:r>
              <a:endParaRPr lang="es-ES" sz="1000" kern="1200" dirty="0"/>
            </a:p>
          </p:txBody>
        </p:sp>
      </p:grp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2362" y="1308878"/>
            <a:ext cx="1383151" cy="731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8598059" y="670745"/>
            <a:ext cx="3443629" cy="75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lvl="0" indent="-228600" algn="ctr" eaLnBrk="0" fontAlgn="base" hangingPunct="0"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b="1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Situación conforme a Norma</a:t>
            </a:r>
          </a:p>
          <a:p>
            <a:pPr marL="228600" lvl="0" indent="-228600" algn="ctr" eaLnBrk="0" fontAlgn="base" hangingPunct="0"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kern="0" dirty="0">
                <a:solidFill>
                  <a:srgbClr val="000000"/>
                </a:solidFill>
                <a:ea typeface="ＭＳ Ｐゴシック" pitchFamily="-112" charset="-128"/>
                <a:cs typeface="ＭＳ Ｐゴシック" pitchFamily="-112" charset="-128"/>
              </a:rPr>
              <a:t>(CPE, art. 361 y 365)</a:t>
            </a:r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7729" y="3553389"/>
            <a:ext cx="1489767" cy="787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036" name="AutoShape 4" descr="Resultado de imagen de logo ministerio de hidrocarburos"/>
          <p:cNvSpPr>
            <a:spLocks noChangeAspect="1" noChangeArrowheads="1"/>
          </p:cNvSpPr>
          <p:nvPr/>
        </p:nvSpPr>
        <p:spPr bwMode="auto">
          <a:xfrm>
            <a:off x="63500" y="-487363"/>
            <a:ext cx="2000250" cy="1019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2" name="Text Box 86"/>
          <p:cNvSpPr txBox="1">
            <a:spLocks noChangeArrowheads="1"/>
          </p:cNvSpPr>
          <p:nvPr/>
        </p:nvSpPr>
        <p:spPr bwMode="auto">
          <a:xfrm>
            <a:off x="5636546" y="2054740"/>
            <a:ext cx="251789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33363" indent="-233363" eaLnBrk="1" hangingPunct="1">
              <a:lnSpc>
                <a:spcPct val="80000"/>
              </a:lnSpc>
            </a:pPr>
            <a:r>
              <a:rPr lang="es-CO" sz="1300" b="1" dirty="0"/>
              <a:t>    Administración de Recursos </a:t>
            </a:r>
          </a:p>
          <a:p>
            <a:pPr marL="285750" indent="-285750" eaLnBrk="1" hangingPunct="1">
              <a:lnSpc>
                <a:spcPct val="80000"/>
              </a:lnSpc>
            </a:pPr>
            <a:r>
              <a:rPr lang="es-CO" sz="1300" b="1" dirty="0"/>
              <a:t>	</a:t>
            </a:r>
            <a:r>
              <a:rPr lang="es-CO" sz="1300" i="1" dirty="0"/>
              <a:t>(Ley3058, art.22f)</a:t>
            </a:r>
            <a:r>
              <a:rPr lang="es-CO" sz="1300" b="1" dirty="0"/>
              <a:t>:</a:t>
            </a:r>
          </a:p>
          <a:p>
            <a:pPr marL="285750" indent="-285750" eaLnBrk="1" hangingPunct="1">
              <a:lnSpc>
                <a:spcPct val="80000"/>
              </a:lnSpc>
            </a:pPr>
            <a:r>
              <a:rPr lang="es-CO" sz="1300" b="1" dirty="0"/>
              <a:t>VPACF - </a:t>
            </a:r>
            <a:r>
              <a:rPr lang="es-CO" sz="1200" b="1" dirty="0"/>
              <a:t>C</a:t>
            </a:r>
            <a:r>
              <a:rPr lang="es-CO" sz="1200" dirty="0"/>
              <a:t>entro </a:t>
            </a:r>
            <a:r>
              <a:rPr lang="es-CO" sz="1200" b="1" dirty="0"/>
              <a:t>N</a:t>
            </a:r>
            <a:r>
              <a:rPr lang="es-CO" sz="1200" dirty="0"/>
              <a:t>acional de </a:t>
            </a:r>
          </a:p>
          <a:p>
            <a:pPr>
              <a:lnSpc>
                <a:spcPct val="80000"/>
              </a:lnSpc>
            </a:pPr>
            <a:r>
              <a:rPr lang="es-CO" sz="1200" b="1" dirty="0"/>
              <a:t>I</a:t>
            </a:r>
            <a:r>
              <a:rPr lang="es-CO" sz="1200" dirty="0"/>
              <a:t>nformación </a:t>
            </a:r>
            <a:r>
              <a:rPr lang="es-CO" sz="1200" b="1" dirty="0" err="1"/>
              <a:t>H</a:t>
            </a:r>
            <a:r>
              <a:rPr lang="es-CO" sz="1200" dirty="0" err="1"/>
              <a:t>idrocarburífera</a:t>
            </a:r>
            <a:endParaRPr lang="es-CO" sz="1200" dirty="0"/>
          </a:p>
          <a:p>
            <a:pPr marL="285750" indent="-285750" eaLnBrk="1" hangingPunct="1">
              <a:lnSpc>
                <a:spcPct val="80000"/>
              </a:lnSpc>
            </a:pPr>
            <a:endParaRPr lang="es-CO" sz="1300" b="1" dirty="0"/>
          </a:p>
          <a:p>
            <a:pPr marL="285750" indent="-285750" eaLnBrk="1" hangingPunct="1">
              <a:lnSpc>
                <a:spcPct val="80000"/>
              </a:lnSpc>
            </a:pPr>
            <a:endParaRPr lang="es-CO" sz="1300" b="1" dirty="0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5177425" y="670746"/>
            <a:ext cx="3343275" cy="746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marR="0" lvl="0" indent="-228600" algn="ctr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b="1" kern="0" dirty="0">
                <a:solidFill>
                  <a:srgbClr val="000000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Situación Actual </a:t>
            </a:r>
          </a:p>
          <a:p>
            <a:pPr marL="228600" marR="0" lvl="0" indent="-228600" algn="ctr" defTabSz="914400" rtl="0" eaLnBrk="0" fontAlgn="base" latinLnBrk="0" hangingPunct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90000"/>
              <a:tabLst>
                <a:tab pos="2290763" algn="l"/>
              </a:tabLst>
              <a:defRPr/>
            </a:pPr>
            <a:r>
              <a:rPr lang="es-ES_tradnl" kern="0" dirty="0">
                <a:solidFill>
                  <a:srgbClr val="000000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(Ley # 3058 DS # 29894)</a:t>
            </a:r>
            <a:endParaRPr kumimoji="0" lang="es-ES_tradnl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5755300" y="2881078"/>
            <a:ext cx="24993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300" b="1" dirty="0"/>
              <a:t>Identificación de Oportunidades</a:t>
            </a:r>
          </a:p>
          <a:p>
            <a:r>
              <a:rPr lang="es-CO" sz="1300" b="1" dirty="0"/>
              <a:t>VPNO - </a:t>
            </a:r>
            <a:r>
              <a:rPr lang="es-CO" sz="1300" dirty="0"/>
              <a:t>Interpretar información</a:t>
            </a:r>
          </a:p>
          <a:p>
            <a:r>
              <a:rPr lang="es-CO" sz="1300" dirty="0"/>
              <a:t>Data </a:t>
            </a:r>
            <a:r>
              <a:rPr lang="es-CO" sz="1300" dirty="0" err="1"/>
              <a:t>Room</a:t>
            </a:r>
            <a:r>
              <a:rPr lang="es-CO" sz="1300" dirty="0"/>
              <a:t> </a:t>
            </a:r>
            <a:endParaRPr lang="es-ES" sz="1300" dirty="0"/>
          </a:p>
        </p:txBody>
      </p:sp>
      <p:sp>
        <p:nvSpPr>
          <p:cNvPr id="35" name="Text Box 86"/>
          <p:cNvSpPr txBox="1">
            <a:spLocks noChangeArrowheads="1"/>
          </p:cNvSpPr>
          <p:nvPr/>
        </p:nvSpPr>
        <p:spPr bwMode="auto">
          <a:xfrm>
            <a:off x="5749283" y="3632851"/>
            <a:ext cx="2016854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CO" sz="1300" b="1" dirty="0"/>
              <a:t> Promoción &amp;</a:t>
            </a:r>
          </a:p>
          <a:p>
            <a:pPr indent="-233363">
              <a:lnSpc>
                <a:spcPct val="80000"/>
              </a:lnSpc>
              <a:defRPr/>
            </a:pPr>
            <a:r>
              <a:rPr lang="es-CO" sz="1300" b="1" dirty="0"/>
              <a:t>Negociación</a:t>
            </a:r>
          </a:p>
          <a:p>
            <a:pPr marL="233363" indent="-233363" eaLnBrk="1" hangingPunct="1">
              <a:lnSpc>
                <a:spcPct val="80000"/>
              </a:lnSpc>
              <a:defRPr/>
            </a:pPr>
            <a:r>
              <a:rPr lang="es-CO" sz="1300" i="1" dirty="0"/>
              <a:t>(Ley3058, art.22a):</a:t>
            </a:r>
          </a:p>
          <a:p>
            <a:pPr marL="233363" indent="-233363" eaLnBrk="1" hangingPunct="1">
              <a:lnSpc>
                <a:spcPct val="80000"/>
              </a:lnSpc>
              <a:defRPr/>
            </a:pPr>
            <a:r>
              <a:rPr lang="es-CO" sz="1300" b="1" dirty="0"/>
              <a:t>VPACF </a:t>
            </a:r>
            <a:r>
              <a:rPr lang="es-CO" sz="1300" dirty="0"/>
              <a:t> - Contratos E&amp;E</a:t>
            </a:r>
          </a:p>
        </p:txBody>
      </p:sp>
      <p:sp>
        <p:nvSpPr>
          <p:cNvPr id="36" name="Text Box 86"/>
          <p:cNvSpPr txBox="1">
            <a:spLocks noChangeArrowheads="1"/>
          </p:cNvSpPr>
          <p:nvPr/>
        </p:nvSpPr>
        <p:spPr bwMode="auto">
          <a:xfrm>
            <a:off x="4847408" y="4341347"/>
            <a:ext cx="1766334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33363" indent="-233363" eaLnBrk="1" hangingPunct="1">
              <a:lnSpc>
                <a:spcPct val="80000"/>
              </a:lnSpc>
            </a:pPr>
            <a:r>
              <a:rPr lang="es-CO" sz="1300" b="1" dirty="0"/>
              <a:t>Regulación*</a:t>
            </a:r>
          </a:p>
          <a:p>
            <a:pPr marL="233363" indent="-233363" eaLnBrk="1" hangingPunct="1">
              <a:lnSpc>
                <a:spcPct val="80000"/>
              </a:lnSpc>
            </a:pPr>
            <a:r>
              <a:rPr lang="es-CO" sz="1300" i="1" dirty="0"/>
              <a:t>(Ley3058 art.22b,c,d)</a:t>
            </a:r>
            <a:r>
              <a:rPr lang="es-CO" sz="1300" b="1" i="1" dirty="0"/>
              <a:t>:</a:t>
            </a:r>
          </a:p>
          <a:p>
            <a:pPr marL="233363" indent="-233363" eaLnBrk="1" hangingPunct="1">
              <a:lnSpc>
                <a:spcPct val="80000"/>
              </a:lnSpc>
            </a:pPr>
            <a:r>
              <a:rPr lang="es-CO" sz="1300" b="1" i="1" dirty="0"/>
              <a:t>VPACF – </a:t>
            </a:r>
            <a:r>
              <a:rPr lang="es-CO" sz="1300" dirty="0"/>
              <a:t>actividades de la cadena </a:t>
            </a:r>
            <a:endParaRPr lang="es-CO" sz="1300" b="1" i="1" dirty="0"/>
          </a:p>
        </p:txBody>
      </p:sp>
      <p:sp>
        <p:nvSpPr>
          <p:cNvPr id="37" name="Text Box 86"/>
          <p:cNvSpPr txBox="1">
            <a:spLocks noChangeArrowheads="1"/>
          </p:cNvSpPr>
          <p:nvPr/>
        </p:nvSpPr>
        <p:spPr bwMode="auto">
          <a:xfrm>
            <a:off x="4895568" y="5007476"/>
            <a:ext cx="1805856" cy="41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33363" indent="-233363" eaLnBrk="1" hangingPunct="1">
              <a:lnSpc>
                <a:spcPct val="80000"/>
              </a:lnSpc>
            </a:pPr>
            <a:r>
              <a:rPr lang="es-CO" sz="1300" b="1" dirty="0"/>
              <a:t>Operación:</a:t>
            </a:r>
          </a:p>
          <a:p>
            <a:pPr marL="233363" indent="-233363" eaLnBrk="1" hangingPunct="1">
              <a:lnSpc>
                <a:spcPct val="80000"/>
              </a:lnSpc>
            </a:pPr>
            <a:r>
              <a:rPr lang="es-CO" sz="1300" b="1" dirty="0"/>
              <a:t>VPNO y Subsidiarias:</a:t>
            </a:r>
          </a:p>
        </p:txBody>
      </p:sp>
      <p:sp>
        <p:nvSpPr>
          <p:cNvPr id="38" name="AutoShape 10"/>
          <p:cNvSpPr>
            <a:spLocks noChangeArrowheads="1"/>
          </p:cNvSpPr>
          <p:nvPr/>
        </p:nvSpPr>
        <p:spPr bwMode="auto">
          <a:xfrm>
            <a:off x="6912347" y="5357908"/>
            <a:ext cx="1022171" cy="444102"/>
          </a:xfrm>
          <a:prstGeom prst="chevron">
            <a:avLst>
              <a:gd name="adj" fmla="val 4930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0"/>
          <p:cNvSpPr>
            <a:spLocks noChangeArrowheads="1"/>
          </p:cNvSpPr>
          <p:nvPr/>
        </p:nvSpPr>
        <p:spPr bwMode="auto">
          <a:xfrm>
            <a:off x="6000894" y="5357911"/>
            <a:ext cx="1089404" cy="444102"/>
          </a:xfrm>
          <a:prstGeom prst="chevron">
            <a:avLst>
              <a:gd name="adj" fmla="val 4930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0"/>
          <p:cNvSpPr>
            <a:spLocks noChangeArrowheads="1"/>
          </p:cNvSpPr>
          <p:nvPr/>
        </p:nvSpPr>
        <p:spPr bwMode="auto">
          <a:xfrm>
            <a:off x="5093247" y="5357909"/>
            <a:ext cx="1089404" cy="444102"/>
          </a:xfrm>
          <a:prstGeom prst="chevron">
            <a:avLst>
              <a:gd name="adj" fmla="val 4930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0"/>
          <p:cNvSpPr>
            <a:spLocks noChangeArrowheads="1"/>
          </p:cNvSpPr>
          <p:nvPr/>
        </p:nvSpPr>
        <p:spPr bwMode="auto">
          <a:xfrm>
            <a:off x="4182913" y="5355115"/>
            <a:ext cx="1089404" cy="444102"/>
          </a:xfrm>
          <a:prstGeom prst="chevron">
            <a:avLst>
              <a:gd name="adj" fmla="val 49307"/>
            </a:avLst>
          </a:prstGeom>
          <a:solidFill>
            <a:srgbClr val="83F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13"/>
          <p:cNvSpPr>
            <a:spLocks noChangeArrowheads="1"/>
          </p:cNvSpPr>
          <p:nvPr/>
        </p:nvSpPr>
        <p:spPr bwMode="auto">
          <a:xfrm>
            <a:off x="4282047" y="5435657"/>
            <a:ext cx="9887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s-CO" sz="1200" dirty="0">
                <a:solidFill>
                  <a:srgbClr val="000000"/>
                </a:solidFill>
              </a:rPr>
              <a:t>Exploración</a:t>
            </a:r>
          </a:p>
        </p:txBody>
      </p:sp>
      <p:sp>
        <p:nvSpPr>
          <p:cNvPr id="43" name="Rectangle 14"/>
          <p:cNvSpPr>
            <a:spLocks noChangeArrowheads="1"/>
          </p:cNvSpPr>
          <p:nvPr/>
        </p:nvSpPr>
        <p:spPr bwMode="auto">
          <a:xfrm>
            <a:off x="5220476" y="5435657"/>
            <a:ext cx="8859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s-CO" sz="1200" dirty="0">
                <a:solidFill>
                  <a:srgbClr val="000000"/>
                </a:solidFill>
              </a:rPr>
              <a:t>Desarrollo</a:t>
            </a:r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6104478" y="5435657"/>
            <a:ext cx="9545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s-CO" sz="1200" dirty="0">
                <a:solidFill>
                  <a:srgbClr val="000000"/>
                </a:solidFill>
              </a:rPr>
              <a:t>Producción</a:t>
            </a:r>
          </a:p>
        </p:txBody>
      </p:sp>
      <p:sp>
        <p:nvSpPr>
          <p:cNvPr id="45" name="Rectangle 16"/>
          <p:cNvSpPr>
            <a:spLocks noChangeArrowheads="1"/>
          </p:cNvSpPr>
          <p:nvPr/>
        </p:nvSpPr>
        <p:spPr bwMode="auto">
          <a:xfrm>
            <a:off x="7018636" y="5435657"/>
            <a:ext cx="8992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s-CO" sz="1200" dirty="0">
                <a:solidFill>
                  <a:srgbClr val="000000"/>
                </a:solidFill>
              </a:rPr>
              <a:t>Abandono</a:t>
            </a:r>
          </a:p>
        </p:txBody>
      </p:sp>
      <p:sp>
        <p:nvSpPr>
          <p:cNvPr id="46" name="Text Box 86"/>
          <p:cNvSpPr txBox="1">
            <a:spLocks noChangeArrowheads="1"/>
          </p:cNvSpPr>
          <p:nvPr/>
        </p:nvSpPr>
        <p:spPr bwMode="auto">
          <a:xfrm>
            <a:off x="4137504" y="5887766"/>
            <a:ext cx="3528425" cy="57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33363" indent="-233363" eaLnBrk="1" hangingPunct="1">
              <a:lnSpc>
                <a:spcPct val="80000"/>
              </a:lnSpc>
            </a:pPr>
            <a:r>
              <a:rPr lang="es-CO" sz="1300" i="1" dirty="0"/>
              <a:t>El DS # 29894 de 2009, art.59d, h, i </a:t>
            </a:r>
          </a:p>
          <a:p>
            <a:pPr marL="233363" indent="-233363" eaLnBrk="1" hangingPunct="1">
              <a:lnSpc>
                <a:spcPct val="80000"/>
              </a:lnSpc>
            </a:pPr>
            <a:r>
              <a:rPr lang="es-CO" sz="1300" i="1" dirty="0"/>
              <a:t>le asigna al ViceMinisterio de Exploración y</a:t>
            </a:r>
          </a:p>
          <a:p>
            <a:pPr marL="233363" indent="-233363" eaLnBrk="1" hangingPunct="1">
              <a:lnSpc>
                <a:spcPct val="80000"/>
              </a:lnSpc>
            </a:pPr>
            <a:r>
              <a:rPr lang="es-CO" sz="1300" i="1" dirty="0"/>
              <a:t> Explotación funciones similares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8501331" y="2126713"/>
            <a:ext cx="3690669" cy="132593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>
              <a:spcAft>
                <a:spcPts val="900"/>
              </a:spcAft>
              <a:buClr>
                <a:schemeClr val="folHlink"/>
              </a:buClr>
              <a:buSzPct val="90000"/>
              <a:buFont typeface="Arial"/>
              <a:buChar char="•"/>
              <a:defRPr/>
            </a:pPr>
            <a:endParaRPr lang="es-ES_tradnl" sz="1000" b="1" dirty="0">
              <a:solidFill>
                <a:schemeClr val="tx2">
                  <a:lumMod val="50000"/>
                </a:schemeClr>
              </a:solidFill>
              <a:cs typeface="Arial" charset="0"/>
            </a:endParaRPr>
          </a:p>
          <a:p>
            <a:pPr algn="just"/>
            <a:r>
              <a:rPr lang="es-BO" sz="1000" b="1" dirty="0"/>
              <a:t>Artículo 365. </a:t>
            </a:r>
            <a:r>
              <a:rPr lang="es-BO" sz="1000" dirty="0"/>
              <a:t>Una institución autárquica de derecho público,</a:t>
            </a:r>
          </a:p>
          <a:p>
            <a:pPr algn="just"/>
            <a:r>
              <a:rPr lang="es-BO" sz="1000" dirty="0"/>
              <a:t>con autonomía de gestión administrativa, técnica y económica, bajo</a:t>
            </a:r>
          </a:p>
          <a:p>
            <a:pPr algn="just"/>
            <a:r>
              <a:rPr lang="es-BO" sz="1000" dirty="0"/>
              <a:t>la tuición del Ministerio del ramo, será responsable de regular, controlar, supervisar y fiscalizar las actividades de toda la cadena productiva hasta la industrialización, en el marco de la política estatal de hidrocarburos conforme con la ley.</a:t>
            </a:r>
            <a:endParaRPr lang="es-ES_tradnl" sz="1000" b="1" dirty="0">
              <a:solidFill>
                <a:schemeClr val="tx2">
                  <a:lumMod val="50000"/>
                </a:schemeClr>
              </a:solidFill>
              <a:latin typeface="Arial" charset="0"/>
              <a:ea typeface="ＭＳ Ｐゴシック" pitchFamily="-65" charset="-128"/>
              <a:cs typeface="Arial" charset="0"/>
            </a:endParaRPr>
          </a:p>
          <a:p>
            <a:pPr marL="228600" indent="-228600" algn="just" eaLnBrk="1" hangingPunct="1">
              <a:spcAft>
                <a:spcPts val="900"/>
              </a:spcAft>
              <a:buClr>
                <a:schemeClr val="folHlink"/>
              </a:buClr>
              <a:buSzPct val="90000"/>
              <a:buFont typeface="Arial"/>
              <a:buChar char="•"/>
              <a:defRPr/>
            </a:pPr>
            <a:endParaRPr lang="es-ES_tradnl" sz="1000" b="1" kern="0" dirty="0">
              <a:solidFill>
                <a:schemeClr val="tx2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7934518" y="4357112"/>
            <a:ext cx="4257483" cy="14421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defPPr>
              <a:defRPr lang="es-ES_tradnl"/>
            </a:defPPr>
            <a:lvl1pPr marL="228600" indent="-228600">
              <a:spcAft>
                <a:spcPts val="900"/>
              </a:spcAft>
              <a:buClr>
                <a:schemeClr val="folHlink"/>
              </a:buClr>
              <a:buSzPct val="90000"/>
              <a:buFont typeface="Arial"/>
              <a:buChar char="•"/>
              <a:defRPr sz="1400" b="1">
                <a:solidFill>
                  <a:schemeClr val="tx2">
                    <a:lumMod val="50000"/>
                  </a:schemeClr>
                </a:solidFill>
                <a:cs typeface="Arial" charset="0"/>
              </a:defRPr>
            </a:lvl1pPr>
          </a:lstStyle>
          <a:p>
            <a:pPr algn="just"/>
            <a:r>
              <a:rPr lang="es-BO" sz="1100" dirty="0"/>
              <a:t>Artículo 361. </a:t>
            </a:r>
            <a:r>
              <a:rPr lang="es-BO" sz="1100" b="0" dirty="0"/>
              <a:t>I. YPFB, bajo tuición del Ministerio del ramo y como brazo operativo del Estado, es la única facultada para realizar las actividades de la cadena productiva de hidrocarburos y su comercialización.</a:t>
            </a:r>
          </a:p>
          <a:p>
            <a:pPr algn="just"/>
            <a:r>
              <a:rPr lang="es-BO" sz="1100" dirty="0"/>
              <a:t>Artículo 362. </a:t>
            </a:r>
            <a:r>
              <a:rPr lang="es-BO" sz="1100" b="0" dirty="0"/>
              <a:t>I. Se autoriza a YPFB suscribir se realicen determinadas actividades de la cadena productiva a cambio de una retribución o pago por sus servicios.</a:t>
            </a:r>
            <a:endParaRPr lang="es-ES_tradnl" dirty="0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154443" y="6098325"/>
            <a:ext cx="3924822" cy="7238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lvl="0" indent="-228600" eaLnBrk="0" hangingPunct="0">
              <a:spcAft>
                <a:spcPts val="900"/>
              </a:spcAft>
              <a:buClr>
                <a:schemeClr val="folHlink"/>
              </a:buClr>
              <a:buSzPct val="90000"/>
              <a:buFont typeface="Arial"/>
              <a:buChar char="•"/>
              <a:tabLst>
                <a:tab pos="2290763" algn="l"/>
              </a:tabLst>
              <a:defRPr/>
            </a:pPr>
            <a:r>
              <a:rPr lang="es-ES_tradnl" sz="11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Se evitan los conflictos de interés de YPFB (juez y parte)</a:t>
            </a:r>
          </a:p>
          <a:p>
            <a:pPr marL="228600" lvl="0" indent="-228600" eaLnBrk="0" hangingPunct="0">
              <a:spcAft>
                <a:spcPts val="900"/>
              </a:spcAft>
              <a:buClr>
                <a:schemeClr val="folHlink"/>
              </a:buClr>
              <a:buSzPct val="90000"/>
              <a:buFont typeface="Arial"/>
              <a:buChar char="•"/>
              <a:tabLst>
                <a:tab pos="2290763" algn="l"/>
              </a:tabLst>
              <a:defRPr/>
            </a:pPr>
            <a:r>
              <a:rPr lang="es-ES_tradnl" sz="1100" b="1" dirty="0">
                <a:solidFill>
                  <a:schemeClr val="tx2">
                    <a:lumMod val="50000"/>
                  </a:schemeClr>
                </a:solidFill>
                <a:cs typeface="Arial" charset="0"/>
              </a:rPr>
              <a:t>Claridad de roles permite asignar y monitorear metas con mayor contundencia</a:t>
            </a:r>
          </a:p>
        </p:txBody>
      </p:sp>
      <p:pic>
        <p:nvPicPr>
          <p:cNvPr id="27" name="Picture 2" descr="C:\Users\pzuniga\Desktop\228-130705140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6922" y="1312539"/>
            <a:ext cx="1805901" cy="81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2770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Flecha derecha"/>
          <p:cNvSpPr/>
          <p:nvPr/>
        </p:nvSpPr>
        <p:spPr>
          <a:xfrm>
            <a:off x="183784" y="1703232"/>
            <a:ext cx="5436704" cy="362689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" name="Rounded Rectangle 4"/>
          <p:cNvSpPr/>
          <p:nvPr/>
        </p:nvSpPr>
        <p:spPr>
          <a:xfrm>
            <a:off x="0" y="911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PLAN DE DESARROLLO 2006 – OBJETIVOS EN RELACION AL INCREMENTO DE LAS RESERVAS</a:t>
            </a:r>
          </a:p>
        </p:txBody>
      </p:sp>
      <p:sp>
        <p:nvSpPr>
          <p:cNvPr id="8" name="7 Flecha derecha"/>
          <p:cNvSpPr/>
          <p:nvPr/>
        </p:nvSpPr>
        <p:spPr>
          <a:xfrm>
            <a:off x="0" y="1474939"/>
            <a:ext cx="5735444" cy="4083485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9 Rectángulo"/>
          <p:cNvSpPr/>
          <p:nvPr/>
        </p:nvSpPr>
        <p:spPr>
          <a:xfrm>
            <a:off x="331932" y="2779177"/>
            <a:ext cx="1382051" cy="114933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11 Grupo"/>
          <p:cNvGrpSpPr/>
          <p:nvPr/>
        </p:nvGrpSpPr>
        <p:grpSpPr>
          <a:xfrm>
            <a:off x="1885160" y="2829282"/>
            <a:ext cx="1597076" cy="1149332"/>
            <a:chOff x="2126318" y="1532370"/>
            <a:chExt cx="1597076" cy="1149332"/>
          </a:xfrm>
        </p:grpSpPr>
        <p:sp>
          <p:nvSpPr>
            <p:cNvPr id="13" name="12 Rectángulo"/>
            <p:cNvSpPr/>
            <p:nvPr/>
          </p:nvSpPr>
          <p:spPr>
            <a:xfrm>
              <a:off x="2126318" y="1532370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13 Rectángulo"/>
            <p:cNvSpPr/>
            <p:nvPr/>
          </p:nvSpPr>
          <p:spPr>
            <a:xfrm>
              <a:off x="2126318" y="1532370"/>
              <a:ext cx="1597076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MARCO INSTITUCIONAL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dirty="0"/>
                <a:t>Ley 3740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dirty="0"/>
                <a:t>Desarrollo Sostenible</a:t>
              </a:r>
              <a:r>
                <a:rPr lang="es-ES" sz="1400" b="1" kern="1200" dirty="0"/>
                <a:t>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1400" b="1" kern="1200" dirty="0">
                  <a:solidFill>
                    <a:srgbClr val="000000"/>
                  </a:solidFill>
                  <a:latin typeface="+mn-lt"/>
                  <a:ea typeface="ＭＳ Ｐゴシック" pitchFamily="-112" charset="-128"/>
                  <a:cs typeface="ＭＳ Ｐゴシック" pitchFamily="-112" charset="-128"/>
                </a:rPr>
                <a:t>Art.7 </a:t>
              </a:r>
              <a:endParaRPr lang="es-ES" sz="1400" b="1" kern="1200" dirty="0"/>
            </a:p>
          </p:txBody>
        </p:sp>
      </p:grpSp>
      <p:grpSp>
        <p:nvGrpSpPr>
          <p:cNvPr id="15" name="14 Grupo"/>
          <p:cNvGrpSpPr/>
          <p:nvPr/>
        </p:nvGrpSpPr>
        <p:grpSpPr>
          <a:xfrm>
            <a:off x="3576174" y="2866860"/>
            <a:ext cx="1382051" cy="1149332"/>
            <a:chOff x="3547261" y="1474881"/>
            <a:chExt cx="1382051" cy="1149332"/>
          </a:xfrm>
        </p:grpSpPr>
        <p:sp>
          <p:nvSpPr>
            <p:cNvPr id="16" name="15 Rectángulo"/>
            <p:cNvSpPr/>
            <p:nvPr/>
          </p:nvSpPr>
          <p:spPr>
            <a:xfrm>
              <a:off x="3547261" y="1474881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3547261" y="1474881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1920" rIns="0" bIns="1219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INCUMPLIMIENTO: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DURANTE 9 AÑOS YPFB EFECTUO UNICAMENTE 3 CERTIFICACIONES </a:t>
              </a:r>
              <a:r>
                <a:rPr lang="es-ES" sz="1200" b="1" dirty="0"/>
                <a:t> </a:t>
              </a:r>
              <a:endParaRPr lang="es-ES" sz="1200" b="1" kern="1200" dirty="0"/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331933" y="2743200"/>
            <a:ext cx="1382051" cy="1373200"/>
            <a:chOff x="381022" y="1500166"/>
            <a:chExt cx="1382051" cy="1149332"/>
          </a:xfrm>
        </p:grpSpPr>
        <p:sp>
          <p:nvSpPr>
            <p:cNvPr id="19" name="18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400" b="1" kern="1200" dirty="0"/>
                <a:t> </a:t>
              </a:r>
              <a:endParaRPr lang="es-ES" sz="1000" kern="1200" dirty="0"/>
            </a:p>
          </p:txBody>
        </p:sp>
      </p:grpSp>
      <p:grpSp>
        <p:nvGrpSpPr>
          <p:cNvPr id="21" name="20 Grupo"/>
          <p:cNvGrpSpPr/>
          <p:nvPr/>
        </p:nvGrpSpPr>
        <p:grpSpPr>
          <a:xfrm>
            <a:off x="369511" y="2866860"/>
            <a:ext cx="1382051" cy="1149332"/>
            <a:chOff x="381022" y="1500166"/>
            <a:chExt cx="1382051" cy="1149332"/>
          </a:xfrm>
        </p:grpSpPr>
        <p:sp>
          <p:nvSpPr>
            <p:cNvPr id="22" name="21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22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400" b="1" dirty="0"/>
                <a:t>Desarrollar, incrementar y cuantificar las reservas </a:t>
              </a:r>
              <a:r>
                <a:rPr lang="es-CO" sz="1400" b="1" dirty="0" err="1"/>
                <a:t>hidrocarburíferas</a:t>
              </a:r>
              <a:r>
                <a:rPr lang="es-CO" sz="1400" b="1" dirty="0"/>
                <a:t>.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000" kern="1200" dirty="0"/>
            </a:p>
          </p:txBody>
        </p:sp>
      </p:grpSp>
      <p:graphicFrame>
        <p:nvGraphicFramePr>
          <p:cNvPr id="25" name="Marcador de contenido 5"/>
          <p:cNvGraphicFramePr>
            <a:graphicFrameLocks noGrp="1"/>
          </p:cNvGraphicFramePr>
          <p:nvPr>
            <p:ph idx="1"/>
          </p:nvPr>
        </p:nvGraphicFramePr>
        <p:xfrm>
          <a:off x="5849654" y="1402916"/>
          <a:ext cx="6025020" cy="4334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CuadroTexto 9"/>
          <p:cNvSpPr txBox="1"/>
          <p:nvPr/>
        </p:nvSpPr>
        <p:spPr>
          <a:xfrm>
            <a:off x="5620488" y="5775469"/>
            <a:ext cx="58157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1100" dirty="0"/>
              <a:t>INMINENTE DISMINUCIÓN DE RESERVAS TOTALES (P1+P2+P3) </a:t>
            </a:r>
          </a:p>
          <a:p>
            <a:r>
              <a:rPr lang="es-US" sz="1100" dirty="0"/>
              <a:t>REPOSICIÓN: RECATEGORIZACIÓN (RECURSOS CONTINGENTES A RESERVAS), </a:t>
            </a:r>
          </a:p>
          <a:p>
            <a:r>
              <a:rPr lang="es-US" sz="1100" dirty="0"/>
              <a:t>MOVILIZACIÓN (RESERVAS DE MENOR CATEGORÍA)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213785148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Flecha derecha"/>
          <p:cNvSpPr/>
          <p:nvPr/>
        </p:nvSpPr>
        <p:spPr>
          <a:xfrm>
            <a:off x="215898" y="1603025"/>
            <a:ext cx="5436704" cy="362689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" name="Rounded Rectangle 4"/>
          <p:cNvSpPr/>
          <p:nvPr/>
        </p:nvSpPr>
        <p:spPr>
          <a:xfrm>
            <a:off x="0" y="911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PLAN DE DESARROLLO 2006 – NIVELES DE PRODUCCION </a:t>
            </a:r>
          </a:p>
        </p:txBody>
      </p:sp>
      <p:sp>
        <p:nvSpPr>
          <p:cNvPr id="8" name="7 Flecha derecha"/>
          <p:cNvSpPr/>
          <p:nvPr/>
        </p:nvSpPr>
        <p:spPr>
          <a:xfrm>
            <a:off x="0" y="1474939"/>
            <a:ext cx="5735444" cy="4083485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9 Rectángulo"/>
          <p:cNvSpPr/>
          <p:nvPr/>
        </p:nvSpPr>
        <p:spPr>
          <a:xfrm>
            <a:off x="331932" y="2779177"/>
            <a:ext cx="1382051" cy="114933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" name="11 Grupo"/>
          <p:cNvGrpSpPr/>
          <p:nvPr/>
        </p:nvGrpSpPr>
        <p:grpSpPr>
          <a:xfrm>
            <a:off x="1885160" y="2829282"/>
            <a:ext cx="1597076" cy="1149332"/>
            <a:chOff x="2126318" y="1532370"/>
            <a:chExt cx="1597076" cy="1149332"/>
          </a:xfrm>
        </p:grpSpPr>
        <p:sp>
          <p:nvSpPr>
            <p:cNvPr id="13" name="12 Rectángulo"/>
            <p:cNvSpPr/>
            <p:nvPr/>
          </p:nvSpPr>
          <p:spPr>
            <a:xfrm>
              <a:off x="2126318" y="1532370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13 Rectángulo"/>
            <p:cNvSpPr/>
            <p:nvPr/>
          </p:nvSpPr>
          <p:spPr>
            <a:xfrm>
              <a:off x="2126318" y="1532370"/>
              <a:ext cx="1597076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dirty="0"/>
                <a:t>ESTRATEGIA DE HIDROCARBUROS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2008</a:t>
              </a:r>
            </a:p>
          </p:txBody>
        </p:sp>
      </p:grpSp>
      <p:grpSp>
        <p:nvGrpSpPr>
          <p:cNvPr id="3" name="14 Grupo"/>
          <p:cNvGrpSpPr/>
          <p:nvPr/>
        </p:nvGrpSpPr>
        <p:grpSpPr>
          <a:xfrm>
            <a:off x="3538596" y="2841808"/>
            <a:ext cx="1419629" cy="1174384"/>
            <a:chOff x="3509683" y="1449829"/>
            <a:chExt cx="1419629" cy="1174384"/>
          </a:xfrm>
        </p:grpSpPr>
        <p:sp>
          <p:nvSpPr>
            <p:cNvPr id="16" name="15 Rectángulo"/>
            <p:cNvSpPr/>
            <p:nvPr/>
          </p:nvSpPr>
          <p:spPr>
            <a:xfrm>
              <a:off x="3547261" y="1474881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3509683" y="1449829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1920" rIns="0" bIns="1219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INCUMPLIMIENTO:</a:t>
              </a:r>
            </a:p>
            <a:p>
              <a:pPr algn="ctr"/>
              <a:r>
                <a:rPr lang="es-ES" sz="1200" dirty="0"/>
                <a:t>Desde el 2008 se han tenido desviaciones en relación a lo planificado, no hubo ningún desarrollo nuevo</a:t>
              </a:r>
              <a:endParaRPr lang="es-ES" sz="1200" b="1" kern="1200" dirty="0"/>
            </a:p>
          </p:txBody>
        </p:sp>
      </p:grpSp>
      <p:grpSp>
        <p:nvGrpSpPr>
          <p:cNvPr id="4" name="17 Grupo"/>
          <p:cNvGrpSpPr/>
          <p:nvPr/>
        </p:nvGrpSpPr>
        <p:grpSpPr>
          <a:xfrm>
            <a:off x="331933" y="2743200"/>
            <a:ext cx="1382051" cy="1373200"/>
            <a:chOff x="381022" y="1500166"/>
            <a:chExt cx="1382051" cy="1149332"/>
          </a:xfrm>
        </p:grpSpPr>
        <p:sp>
          <p:nvSpPr>
            <p:cNvPr id="19" name="18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400" b="1" kern="1200" dirty="0"/>
                <a:t> </a:t>
              </a:r>
              <a:endParaRPr lang="es-ES" sz="1000" kern="1200" dirty="0"/>
            </a:p>
          </p:txBody>
        </p:sp>
      </p:grpSp>
      <p:grpSp>
        <p:nvGrpSpPr>
          <p:cNvPr id="6" name="20 Grupo"/>
          <p:cNvGrpSpPr/>
          <p:nvPr/>
        </p:nvGrpSpPr>
        <p:grpSpPr>
          <a:xfrm>
            <a:off x="369511" y="2866860"/>
            <a:ext cx="1382051" cy="1149332"/>
            <a:chOff x="381022" y="1500166"/>
            <a:chExt cx="1382051" cy="1149332"/>
          </a:xfrm>
        </p:grpSpPr>
        <p:sp>
          <p:nvSpPr>
            <p:cNvPr id="22" name="21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22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400" b="1" dirty="0"/>
                <a:t>Desarrollar nuevos campos hidrocarburíferos para incrementar la producción.</a:t>
              </a:r>
              <a:endParaRPr lang="es-ES" sz="1000" kern="1200" dirty="0"/>
            </a:p>
          </p:txBody>
        </p:sp>
      </p:grpSp>
      <p:sp>
        <p:nvSpPr>
          <p:cNvPr id="26" name="25 Rectángulo"/>
          <p:cNvSpPr/>
          <p:nvPr/>
        </p:nvSpPr>
        <p:spPr>
          <a:xfrm>
            <a:off x="5898751" y="1922682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En  14 años, en cuanto a nuevos campos en desarrollar y aportes de producción:</a:t>
            </a:r>
          </a:p>
          <a:p>
            <a:endParaRPr lang="es-ES" dirty="0"/>
          </a:p>
          <a:p>
            <a:r>
              <a:rPr lang="es-ES" dirty="0"/>
              <a:t> 1.  ITAU: comenzó su producción el año 2015, con cerca de 2 </a:t>
            </a:r>
            <a:r>
              <a:rPr lang="es-ES" dirty="0" err="1"/>
              <a:t>MMmc</a:t>
            </a:r>
            <a:r>
              <a:rPr lang="es-ES" dirty="0"/>
              <a:t>/d en promedio al año, el 2016 disminuye su producción promedio anual a 1,98 </a:t>
            </a:r>
            <a:r>
              <a:rPr lang="es-ES" dirty="0" err="1"/>
              <a:t>MMmc</a:t>
            </a:r>
            <a:r>
              <a:rPr lang="es-ES" dirty="0"/>
              <a:t>/d.</a:t>
            </a:r>
          </a:p>
          <a:p>
            <a:endParaRPr lang="es-ES" dirty="0"/>
          </a:p>
          <a:p>
            <a:r>
              <a:rPr lang="es-ES" dirty="0"/>
              <a:t>2. </a:t>
            </a:r>
            <a:r>
              <a:rPr lang="es-ES" dirty="0" err="1"/>
              <a:t>Incahuasi</a:t>
            </a:r>
            <a:r>
              <a:rPr lang="es-ES" dirty="0"/>
              <a:t>, la producción se inició el 2016 y el promedio anual de producción se situó en 4,23 </a:t>
            </a:r>
            <a:r>
              <a:rPr lang="es-ES" dirty="0" err="1"/>
              <a:t>MMmc</a:t>
            </a:r>
            <a:r>
              <a:rPr lang="es-ES" dirty="0"/>
              <a:t>/d.</a:t>
            </a:r>
          </a:p>
          <a:p>
            <a:endParaRPr lang="es-ES" dirty="0"/>
          </a:p>
          <a:p>
            <a:r>
              <a:rPr lang="es-ES" dirty="0"/>
              <a:t>Según las proyecciones establecidas en planes y políticas, las producciones reales de los campos </a:t>
            </a:r>
            <a:r>
              <a:rPr lang="es-ES" dirty="0" err="1"/>
              <a:t>Itaú</a:t>
            </a:r>
            <a:r>
              <a:rPr lang="es-ES" dirty="0"/>
              <a:t> e </a:t>
            </a:r>
            <a:r>
              <a:rPr lang="es-ES" dirty="0" err="1"/>
              <a:t>Incahuasi</a:t>
            </a:r>
            <a:r>
              <a:rPr lang="es-ES" dirty="0"/>
              <a:t> (campos prometedores)  son muy distantes, el aporte a la producción de dichos campos a partir del 2015 debió ser de 14 </a:t>
            </a:r>
            <a:r>
              <a:rPr lang="es-ES" dirty="0" err="1"/>
              <a:t>MMmc</a:t>
            </a:r>
            <a:r>
              <a:rPr lang="es-ES" dirty="0"/>
              <a:t>/d y</a:t>
            </a:r>
          </a:p>
          <a:p>
            <a:r>
              <a:rPr lang="es-ES" dirty="0"/>
              <a:t>sólo fue de 5,57 </a:t>
            </a:r>
            <a:r>
              <a:rPr lang="es-ES" dirty="0" err="1"/>
              <a:t>MMmc</a:t>
            </a:r>
            <a:r>
              <a:rPr lang="es-ES" dirty="0"/>
              <a:t>/d.</a:t>
            </a:r>
          </a:p>
        </p:txBody>
      </p:sp>
    </p:spTree>
    <p:extLst>
      <p:ext uri="{BB962C8B-B14F-4D97-AF65-F5344CB8AC3E}">
        <p14:creationId xmlns:p14="http://schemas.microsoft.com/office/powerpoint/2010/main" val="345063120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Flecha derecha"/>
          <p:cNvSpPr/>
          <p:nvPr/>
        </p:nvSpPr>
        <p:spPr>
          <a:xfrm>
            <a:off x="218661" y="1628077"/>
            <a:ext cx="5436704" cy="3626898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5" name="Rounded Rectangle 4"/>
          <p:cNvSpPr/>
          <p:nvPr/>
        </p:nvSpPr>
        <p:spPr>
          <a:xfrm>
            <a:off x="0" y="911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2400" b="1" dirty="0"/>
              <a:t>PLAN DE DESARROLLO 2006 – INDUSTRIALIZACION </a:t>
            </a:r>
          </a:p>
        </p:txBody>
      </p:sp>
      <p:sp>
        <p:nvSpPr>
          <p:cNvPr id="8" name="7 Flecha derecha"/>
          <p:cNvSpPr/>
          <p:nvPr/>
        </p:nvSpPr>
        <p:spPr>
          <a:xfrm>
            <a:off x="0" y="1474939"/>
            <a:ext cx="5735444" cy="4083485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9 Rectángulo"/>
          <p:cNvSpPr/>
          <p:nvPr/>
        </p:nvSpPr>
        <p:spPr>
          <a:xfrm>
            <a:off x="331932" y="2779177"/>
            <a:ext cx="1382051" cy="114933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12 Rectángulo"/>
          <p:cNvSpPr/>
          <p:nvPr/>
        </p:nvSpPr>
        <p:spPr>
          <a:xfrm>
            <a:off x="1885160" y="2829282"/>
            <a:ext cx="1382051" cy="114933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" name="14 Grupo"/>
          <p:cNvGrpSpPr/>
          <p:nvPr/>
        </p:nvGrpSpPr>
        <p:grpSpPr>
          <a:xfrm>
            <a:off x="3538596" y="2841807"/>
            <a:ext cx="1419629" cy="1354411"/>
            <a:chOff x="3509683" y="1449828"/>
            <a:chExt cx="1419629" cy="1354411"/>
          </a:xfrm>
        </p:grpSpPr>
        <p:sp>
          <p:nvSpPr>
            <p:cNvPr id="16" name="15 Rectángulo"/>
            <p:cNvSpPr/>
            <p:nvPr/>
          </p:nvSpPr>
          <p:spPr>
            <a:xfrm>
              <a:off x="3547261" y="1474881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16 Rectángulo"/>
            <p:cNvSpPr/>
            <p:nvPr/>
          </p:nvSpPr>
          <p:spPr>
            <a:xfrm>
              <a:off x="3509683" y="1449828"/>
              <a:ext cx="1382051" cy="13544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1920" rIns="0" bIns="1219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INCUMPLIMIENTO:</a:t>
              </a:r>
            </a:p>
            <a:p>
              <a:pPr algn="ctr"/>
              <a:r>
                <a:rPr lang="es-ES" sz="1200" dirty="0"/>
                <a:t>No hubo desarrollo efectivo de la Industrialización del gas, los grandes proyectos no responden al desarrollo   </a:t>
              </a:r>
              <a:endParaRPr lang="es-ES" sz="1200" b="1" kern="1200" dirty="0"/>
            </a:p>
          </p:txBody>
        </p:sp>
      </p:grpSp>
      <p:grpSp>
        <p:nvGrpSpPr>
          <p:cNvPr id="4" name="17 Grupo"/>
          <p:cNvGrpSpPr/>
          <p:nvPr/>
        </p:nvGrpSpPr>
        <p:grpSpPr>
          <a:xfrm>
            <a:off x="331933" y="2743200"/>
            <a:ext cx="1382051" cy="1373200"/>
            <a:chOff x="381022" y="1500166"/>
            <a:chExt cx="1382051" cy="1149332"/>
          </a:xfrm>
        </p:grpSpPr>
        <p:sp>
          <p:nvSpPr>
            <p:cNvPr id="19" name="18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19 Rectángulo"/>
            <p:cNvSpPr/>
            <p:nvPr/>
          </p:nvSpPr>
          <p:spPr>
            <a:xfrm>
              <a:off x="381022" y="1500166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1400" b="1" kern="1200" dirty="0"/>
                <a:t> </a:t>
              </a:r>
              <a:endParaRPr lang="es-ES" sz="1000" kern="1200" dirty="0"/>
            </a:p>
          </p:txBody>
        </p:sp>
      </p:grpSp>
      <p:sp>
        <p:nvSpPr>
          <p:cNvPr id="22" name="21 Rectángulo"/>
          <p:cNvSpPr/>
          <p:nvPr/>
        </p:nvSpPr>
        <p:spPr>
          <a:xfrm>
            <a:off x="369511" y="2866860"/>
            <a:ext cx="1382051" cy="114933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17 CuadroTexto"/>
          <p:cNvSpPr txBox="1"/>
          <p:nvPr/>
        </p:nvSpPr>
        <p:spPr>
          <a:xfrm>
            <a:off x="0" y="2592888"/>
            <a:ext cx="23047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/>
              <a:t>Industrializar los recursos hidrocarburíferos, principalmente el gas natural, para generar valor agregado.</a:t>
            </a:r>
          </a:p>
          <a:p>
            <a:pPr algn="ctr"/>
            <a:endParaRPr lang="es-ES" sz="1600" dirty="0"/>
          </a:p>
        </p:txBody>
      </p:sp>
      <p:grpSp>
        <p:nvGrpSpPr>
          <p:cNvPr id="21" name="20 Grupo"/>
          <p:cNvGrpSpPr/>
          <p:nvPr/>
        </p:nvGrpSpPr>
        <p:grpSpPr>
          <a:xfrm>
            <a:off x="2160733" y="2879386"/>
            <a:ext cx="1382051" cy="1149332"/>
            <a:chOff x="2126318" y="1532370"/>
            <a:chExt cx="1382051" cy="1149332"/>
          </a:xfrm>
        </p:grpSpPr>
        <p:sp>
          <p:nvSpPr>
            <p:cNvPr id="24" name="23 Rectángulo"/>
            <p:cNvSpPr/>
            <p:nvPr/>
          </p:nvSpPr>
          <p:spPr>
            <a:xfrm>
              <a:off x="2126318" y="1532370"/>
              <a:ext cx="1382051" cy="114933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24 Rectángulo"/>
            <p:cNvSpPr/>
            <p:nvPr/>
          </p:nvSpPr>
          <p:spPr>
            <a:xfrm>
              <a:off x="2126318" y="1532370"/>
              <a:ext cx="1382051" cy="11493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42240" rIns="0" bIns="1422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MARCO INSTITUCIONAL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b="1" kern="1200" dirty="0"/>
                <a:t>CPE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400" b="1" kern="1200" dirty="0"/>
            </a:p>
          </p:txBody>
        </p:sp>
      </p:grpSp>
      <p:sp>
        <p:nvSpPr>
          <p:cNvPr id="26" name="25 Llamada rectangular"/>
          <p:cNvSpPr/>
          <p:nvPr/>
        </p:nvSpPr>
        <p:spPr>
          <a:xfrm>
            <a:off x="6428096" y="704182"/>
            <a:ext cx="4857856" cy="1628383"/>
          </a:xfrm>
          <a:prstGeom prst="wedgeRectCallou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La CPE 2009 establece que la industrialización del gas como petroquímica sea efectuada por la EBIH.</a:t>
            </a:r>
          </a:p>
        </p:txBody>
      </p:sp>
      <p:sp>
        <p:nvSpPr>
          <p:cNvPr id="27" name="26 Llamada rectangular"/>
          <p:cNvSpPr/>
          <p:nvPr/>
        </p:nvSpPr>
        <p:spPr>
          <a:xfrm>
            <a:off x="6428096" y="2606536"/>
            <a:ext cx="4939430" cy="1878904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</a:rPr>
              <a:t>Por Decreto Supremo decide que YPFB efectúe la petroquímica de base y replegó a la EBIH a la petroquímica de segunda transformación</a:t>
            </a:r>
            <a:r>
              <a:rPr lang="es-ES" dirty="0"/>
              <a:t>.</a:t>
            </a:r>
          </a:p>
        </p:txBody>
      </p:sp>
      <p:sp>
        <p:nvSpPr>
          <p:cNvPr id="23" name="22 Llamada rectangular"/>
          <p:cNvSpPr/>
          <p:nvPr/>
        </p:nvSpPr>
        <p:spPr>
          <a:xfrm>
            <a:off x="6428096" y="4788027"/>
            <a:ext cx="4939430" cy="1878904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dirty="0">
                <a:solidFill>
                  <a:schemeClr val="tx1"/>
                </a:solidFill>
              </a:rPr>
              <a:t>El único proyecto realizado corresponde a la Planta de Amoniaco y Urea fue interrumpida su operación debido a los problemas económicos y técnicos, sujetos a auditoria.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54182" y="5837382"/>
            <a:ext cx="4655127" cy="5911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dirty="0">
                <a:solidFill>
                  <a:schemeClr val="tx1"/>
                </a:solidFill>
              </a:rPr>
              <a:t>Resoluciones contrarias a la CPE y las Leyes</a:t>
            </a:r>
          </a:p>
        </p:txBody>
      </p:sp>
    </p:spTree>
    <p:extLst>
      <p:ext uri="{BB962C8B-B14F-4D97-AF65-F5344CB8AC3E}">
        <p14:creationId xmlns:p14="http://schemas.microsoft.com/office/powerpoint/2010/main" val="162247871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1869816" y="2767281"/>
            <a:ext cx="8452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IV. INDUSTRIALIZACIÓN Y REFINACIÓN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82787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-3412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BO" sz="3000" b="1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99790" y="69166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La “industrialización”  le costó al Estado boliviano </a:t>
            </a:r>
            <a:r>
              <a:rPr lang="es-ES" dirty="0">
                <a:solidFill>
                  <a:srgbClr val="FF0000"/>
                </a:solidFill>
              </a:rPr>
              <a:t>$</a:t>
            </a:r>
            <a:r>
              <a:rPr lang="es-ES" dirty="0" err="1">
                <a:solidFill>
                  <a:srgbClr val="FF0000"/>
                </a:solidFill>
              </a:rPr>
              <a:t>us</a:t>
            </a:r>
            <a:r>
              <a:rPr lang="es-ES" dirty="0">
                <a:solidFill>
                  <a:srgbClr val="FF0000"/>
                </a:solidFill>
              </a:rPr>
              <a:t> 2.156 </a:t>
            </a:r>
            <a:r>
              <a:rPr lang="es-ES" dirty="0"/>
              <a:t>millones: entre industrialización y la construcción de los proyectos de separación </a:t>
            </a:r>
          </a:p>
          <a:p>
            <a:r>
              <a:rPr lang="es-ES" sz="2400" dirty="0"/>
              <a:t>$</a:t>
            </a:r>
            <a:r>
              <a:rPr lang="es-ES" sz="2400" dirty="0" err="1"/>
              <a:t>us</a:t>
            </a:r>
            <a:r>
              <a:rPr lang="es-ES" sz="2400" dirty="0"/>
              <a:t>.- 976 millones en la planta de urea y amoniaco con un precio de gas subvencionado a precios de mercado interno con el riesgo de desabastecer el mercado de exportación e incurrir en penalidades</a:t>
            </a:r>
          </a:p>
          <a:p>
            <a:r>
              <a:rPr lang="es-ES" sz="2400" dirty="0"/>
              <a:t>Se mal llamó industrialización a las Plantas de Separación de Líquidos cuyo objetivo es refinar el hidrocarburo y separar los licuables, NO existe transformación de materia prima a productos  terminados.</a:t>
            </a:r>
          </a:p>
          <a:p>
            <a:pPr marL="0" indent="0">
              <a:buNone/>
            </a:pPr>
            <a:r>
              <a:rPr lang="es-ES" dirty="0"/>
              <a:t>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731874" y="-31865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  <a:latin typeface="+mn-lt"/>
              </a:rPr>
              <a:t>INDUSTRIALIZACIÓN</a:t>
            </a:r>
            <a:endParaRPr lang="es-ES" sz="40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802105" y="4062841"/>
          <a:ext cx="10587789" cy="252083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1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1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BO" dirty="0"/>
                        <a:t>PROYECTO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/>
                        <a:t>Inversión en </a:t>
                      </a:r>
                      <a:r>
                        <a:rPr lang="es-BO" dirty="0" err="1"/>
                        <a:t>MM$us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/>
                        <a:t>Año</a:t>
                      </a:r>
                      <a:r>
                        <a:rPr lang="es-BO" baseline="0" dirty="0"/>
                        <a:t> de Inicio de Operación</a:t>
                      </a:r>
                      <a:endParaRPr lang="es-B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dirty="0"/>
                        <a:t>Estado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0759">
                <a:tc>
                  <a:txBody>
                    <a:bodyPr/>
                    <a:lstStyle/>
                    <a:p>
                      <a:r>
                        <a:rPr lang="es-BO" dirty="0"/>
                        <a:t>Planta Separadora de Líquidos Río Grande</a:t>
                      </a:r>
                    </a:p>
                    <a:p>
                      <a:r>
                        <a:rPr lang="es-BO" dirty="0"/>
                        <a:t>Planta Separadora de Líquidos Gran Chaco (CV)</a:t>
                      </a:r>
                    </a:p>
                    <a:p>
                      <a:r>
                        <a:rPr lang="es-BO" dirty="0"/>
                        <a:t>Proyecto GNL</a:t>
                      </a:r>
                    </a:p>
                    <a:p>
                      <a:r>
                        <a:rPr lang="es-BO" dirty="0"/>
                        <a:t>Planta</a:t>
                      </a:r>
                      <a:r>
                        <a:rPr lang="es-BO" baseline="0" dirty="0"/>
                        <a:t> de Amoniaco y Urea </a:t>
                      </a:r>
                    </a:p>
                    <a:p>
                      <a:r>
                        <a:rPr lang="es-BO" baseline="0" dirty="0"/>
                        <a:t>Planta de tuberías y Accesorios</a:t>
                      </a:r>
                    </a:p>
                    <a:p>
                      <a:r>
                        <a:rPr lang="es-BO" dirty="0"/>
                        <a:t>Planta de </a:t>
                      </a:r>
                      <a:r>
                        <a:rPr lang="es-BO" dirty="0" err="1"/>
                        <a:t>Propileno</a:t>
                      </a:r>
                      <a:r>
                        <a:rPr lang="es-BO" dirty="0"/>
                        <a:t> y Polipropileno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191</a:t>
                      </a:r>
                    </a:p>
                    <a:p>
                      <a:r>
                        <a:rPr lang="es-BO" dirty="0"/>
                        <a:t>695</a:t>
                      </a:r>
                    </a:p>
                    <a:p>
                      <a:r>
                        <a:rPr lang="es-BO" dirty="0"/>
                        <a:t>258</a:t>
                      </a:r>
                    </a:p>
                    <a:p>
                      <a:r>
                        <a:rPr lang="es-BO" dirty="0"/>
                        <a:t>976</a:t>
                      </a:r>
                    </a:p>
                    <a:p>
                      <a:r>
                        <a:rPr lang="es-BO" dirty="0"/>
                        <a:t>13</a:t>
                      </a:r>
                    </a:p>
                    <a:p>
                      <a:r>
                        <a:rPr lang="es-BO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2013</a:t>
                      </a:r>
                    </a:p>
                    <a:p>
                      <a:r>
                        <a:rPr lang="es-BO" dirty="0"/>
                        <a:t>2015</a:t>
                      </a:r>
                    </a:p>
                    <a:p>
                      <a:r>
                        <a:rPr lang="es-BO" dirty="0"/>
                        <a:t>2016</a:t>
                      </a:r>
                    </a:p>
                    <a:p>
                      <a:r>
                        <a:rPr lang="es-BO" dirty="0"/>
                        <a:t>2017</a:t>
                      </a:r>
                    </a:p>
                    <a:p>
                      <a:r>
                        <a:rPr lang="es-BO" dirty="0"/>
                        <a:t>2018</a:t>
                      </a:r>
                    </a:p>
                    <a:p>
                      <a:r>
                        <a:rPr lang="es-BO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BO" dirty="0"/>
                        <a:t>En operación – full capacidad</a:t>
                      </a:r>
                    </a:p>
                    <a:p>
                      <a:r>
                        <a:rPr lang="es-BO" dirty="0"/>
                        <a:t>En </a:t>
                      </a:r>
                      <a:r>
                        <a:rPr lang="es-BO" dirty="0" err="1"/>
                        <a:t>ope</a:t>
                      </a:r>
                      <a:r>
                        <a:rPr lang="es-BO" dirty="0"/>
                        <a:t> -</a:t>
                      </a:r>
                      <a:r>
                        <a:rPr lang="es-BO" baseline="0" dirty="0"/>
                        <a:t> 30% de capacidad</a:t>
                      </a:r>
                    </a:p>
                    <a:p>
                      <a:r>
                        <a:rPr lang="es-BO" baseline="0" dirty="0"/>
                        <a:t>En </a:t>
                      </a:r>
                      <a:r>
                        <a:rPr lang="es-BO" baseline="0" dirty="0" err="1"/>
                        <a:t>ope</a:t>
                      </a:r>
                      <a:r>
                        <a:rPr lang="es-BO" baseline="0" dirty="0"/>
                        <a:t> - 10% de capacidad</a:t>
                      </a:r>
                    </a:p>
                    <a:p>
                      <a:r>
                        <a:rPr lang="es-BO" baseline="0" dirty="0"/>
                        <a:t>Parada – sólo mantenimiento</a:t>
                      </a:r>
                    </a:p>
                    <a:p>
                      <a:r>
                        <a:rPr lang="es-BO" baseline="0" dirty="0"/>
                        <a:t>En operación - EBIH</a:t>
                      </a:r>
                    </a:p>
                    <a:p>
                      <a:r>
                        <a:rPr lang="es-BO" baseline="0" dirty="0"/>
                        <a:t>Ingeniería básica</a:t>
                      </a:r>
                      <a:endParaRPr lang="es-B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78117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/>
        </p:nvGraphicFramePr>
        <p:xfrm>
          <a:off x="214604" y="1092280"/>
          <a:ext cx="6892366" cy="5018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ounded Rectangle 4"/>
          <p:cNvSpPr/>
          <p:nvPr/>
        </p:nvSpPr>
        <p:spPr>
          <a:xfrm>
            <a:off x="0" y="-4007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800" b="1" dirty="0"/>
              <a:t>INVERSIONES -YPFB EN INDUSTRIALIZACIÓN Y PLANTAS DE SEPARACIÓN</a:t>
            </a:r>
          </a:p>
        </p:txBody>
      </p:sp>
      <p:pic>
        <p:nvPicPr>
          <p:cNvPr id="8" name="7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5890" y="2101756"/>
            <a:ext cx="5136109" cy="292062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7331119" y="5377218"/>
            <a:ext cx="4365012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BO" sz="2400" b="1" dirty="0"/>
              <a:t>TOTAL INVERTIDO 2.052 MM$US</a:t>
            </a:r>
          </a:p>
        </p:txBody>
      </p:sp>
    </p:spTree>
    <p:extLst>
      <p:ext uri="{BB962C8B-B14F-4D97-AF65-F5344CB8AC3E}">
        <p14:creationId xmlns:p14="http://schemas.microsoft.com/office/powerpoint/2010/main" val="17814067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683258" y="3075057"/>
            <a:ext cx="6825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PLANTA DE AMONIACO Y UREA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24597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0" y="-4007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CARACTERÍSTICAS – PLANTA DE AMONIACO Y UREA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979700" y="949823"/>
          <a:ext cx="5281400" cy="3939676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2346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4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Nombre de Proyecto: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Planta de Amoniaco –Urea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Ubicación: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Departamento de Cochabamba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8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Capacidad de Proceso: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1,2 Millones de metros cúbicos día </a:t>
                      </a:r>
                      <a:r>
                        <a:rPr lang="es-ES" sz="1400" dirty="0" err="1">
                          <a:effectLst/>
                        </a:rPr>
                        <a:t>GN</a:t>
                      </a:r>
                      <a:r>
                        <a:rPr lang="es-ES" sz="1400" dirty="0">
                          <a:effectLst/>
                        </a:rPr>
                        <a:t> (MMmcd)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Producción: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Amoniaco: 1200 TMD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Urea: 2100 TMD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5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Monto del Contrato: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976 Millones de $</a:t>
                      </a:r>
                      <a:r>
                        <a:rPr lang="es-ES" sz="1400" dirty="0" err="1">
                          <a:effectLst/>
                        </a:rPr>
                        <a:t>us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8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Inicio de operación</a:t>
                      </a:r>
                      <a:endParaRPr lang="es-ES" sz="1400" i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Mayo/2017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85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Fuente: Elaboración con base a datos de YPFB.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6350000" y="977730"/>
            <a:ext cx="5562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BO" sz="2000" dirty="0"/>
              <a:t>Construcción a inicios del 2012  a cargo de la empresa  Surcoreana Samsung  </a:t>
            </a:r>
            <a:r>
              <a:rPr lang="es-BO" sz="2000" dirty="0" err="1"/>
              <a:t>Engineering</a:t>
            </a:r>
            <a:r>
              <a:rPr lang="es-BO" sz="2000" dirty="0"/>
              <a:t>  Co. Ltd.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BO" sz="2000" dirty="0"/>
              <a:t>Financiamiento provisto por un crédito del BCB a 20 años plazo (5 años de gracia) a una tasa de 0,96%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BO" sz="2000" dirty="0"/>
              <a:t>Precio promedio de exportación 252 $</a:t>
            </a:r>
            <a:r>
              <a:rPr lang="es-BO" sz="2000" dirty="0" err="1"/>
              <a:t>us</a:t>
            </a:r>
            <a:r>
              <a:rPr lang="es-BO" sz="2000" dirty="0"/>
              <a:t>/TM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BO" sz="2000" dirty="0"/>
              <a:t>Precio de venta con el que se planificó 800$us/TM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BO" sz="2000" dirty="0"/>
              <a:t>Precio del GN 1,31 $</a:t>
            </a:r>
            <a:r>
              <a:rPr lang="es-BO" sz="2000" dirty="0" err="1"/>
              <a:t>us</a:t>
            </a:r>
            <a:r>
              <a:rPr lang="es-BO" sz="2000" dirty="0"/>
              <a:t>/MPC (0,90 + 0,41 de transporte)</a:t>
            </a:r>
          </a:p>
          <a:p>
            <a:endParaRPr lang="es-BO" sz="2000" dirty="0"/>
          </a:p>
        </p:txBody>
      </p:sp>
      <p:graphicFrame>
        <p:nvGraphicFramePr>
          <p:cNvPr id="55" name="Tabla 4"/>
          <p:cNvGraphicFramePr>
            <a:graphicFrameLocks noGrp="1"/>
          </p:cNvGraphicFramePr>
          <p:nvPr/>
        </p:nvGraphicFramePr>
        <p:xfrm>
          <a:off x="1435100" y="5370422"/>
          <a:ext cx="3711764" cy="684824"/>
        </p:xfrm>
        <a:graphic>
          <a:graphicData uri="http://schemas.openxmlformats.org/drawingml/2006/table">
            <a:tbl>
              <a:tblPr firstRow="1" firstCol="1" bandRow="1"/>
              <a:tblGrid>
                <a:gridCol w="2306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BO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Gas de Proceso</a:t>
                      </a:r>
                      <a:endParaRPr lang="es-B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BO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s-BO" sz="16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MMm3d</a:t>
                      </a:r>
                      <a:endParaRPr lang="es-B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4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BO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Gas combustible</a:t>
                      </a:r>
                      <a:endParaRPr lang="es-B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BO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0,45</a:t>
                      </a:r>
                      <a:r>
                        <a:rPr lang="es-BO" sz="16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MMm3d</a:t>
                      </a:r>
                      <a:endParaRPr lang="es-B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9149" y="4423735"/>
            <a:ext cx="3097213" cy="2147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042195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0" y="-4007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CARACTERÍSTICAS - PLANTA DE AMONIACO Y UREA</a:t>
            </a:r>
          </a:p>
        </p:txBody>
      </p:sp>
      <p:pic>
        <p:nvPicPr>
          <p:cNvPr id="2050" name="Picture 2" descr="C:\Users\ichopitea\Desktop\DE\Mapa evacuación ure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1180" y="888221"/>
            <a:ext cx="7393837" cy="574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139"/>
          <p:cNvSpPr/>
          <p:nvPr/>
        </p:nvSpPr>
        <p:spPr>
          <a:xfrm>
            <a:off x="8815016" y="1391892"/>
            <a:ext cx="3257713" cy="107721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</a:rPr>
              <a:t>PUNTOS DE INTERES:</a:t>
            </a:r>
          </a:p>
          <a:p>
            <a:r>
              <a:rPr lang="es-ES" sz="1600" dirty="0">
                <a:solidFill>
                  <a:schemeClr val="bg1"/>
                </a:solidFill>
              </a:rPr>
              <a:t>Principales Ciudades</a:t>
            </a:r>
          </a:p>
          <a:p>
            <a:r>
              <a:rPr lang="es-ES" sz="1600" dirty="0">
                <a:solidFill>
                  <a:schemeClr val="bg1"/>
                </a:solidFill>
              </a:rPr>
              <a:t>Planta de Amoniaco y Urea Bulo </a:t>
            </a:r>
            <a:r>
              <a:rPr lang="es-ES" sz="1600" dirty="0" err="1">
                <a:solidFill>
                  <a:schemeClr val="bg1"/>
                </a:solidFill>
              </a:rPr>
              <a:t>Bulo</a:t>
            </a:r>
            <a:endParaRPr lang="es-ES" sz="1600" dirty="0">
              <a:solidFill>
                <a:schemeClr val="bg1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Pasos fronterizos</a:t>
            </a:r>
          </a:p>
        </p:txBody>
      </p:sp>
      <p:sp>
        <p:nvSpPr>
          <p:cNvPr id="9" name="Rectángulo 144"/>
          <p:cNvSpPr/>
          <p:nvPr/>
        </p:nvSpPr>
        <p:spPr>
          <a:xfrm>
            <a:off x="8815017" y="2681982"/>
            <a:ext cx="3257713" cy="107721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</a:rPr>
              <a:t>TIPO DE TRANSPORTE:</a:t>
            </a:r>
          </a:p>
          <a:p>
            <a:r>
              <a:rPr lang="es-ES" sz="1600" dirty="0">
                <a:solidFill>
                  <a:schemeClr val="bg1"/>
                </a:solidFill>
              </a:rPr>
              <a:t>Transporte Férreo </a:t>
            </a:r>
          </a:p>
          <a:p>
            <a:r>
              <a:rPr lang="es-ES" sz="1600" dirty="0">
                <a:solidFill>
                  <a:schemeClr val="bg1"/>
                </a:solidFill>
              </a:rPr>
              <a:t>Transporte Férreo en construcción</a:t>
            </a:r>
          </a:p>
          <a:p>
            <a:r>
              <a:rPr lang="es-ES" sz="1600" dirty="0">
                <a:solidFill>
                  <a:schemeClr val="bg1"/>
                </a:solidFill>
              </a:rPr>
              <a:t>Transporte Terrestre Camión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01240" y="688660"/>
            <a:ext cx="4813659" cy="346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BO" b="1" dirty="0"/>
              <a:t>Logística Interna de Evacuación de Urea 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7599645" y="6114534"/>
            <a:ext cx="4176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Fuente: YPFB Gerencia de Industrialización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17637029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0" y="-4007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PROBLEMAS  – PLANTA DE AMONIACO Y UREA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62156" y="691065"/>
            <a:ext cx="107392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/>
              <a:t>UBICACIÓN</a:t>
            </a:r>
            <a:r>
              <a:rPr lang="es-BO" sz="2000" dirty="0"/>
              <a:t>: en la región del Chapare, lejos de los mercados de exportación y sin contar con las vías de comunicación  para el transporte masivo de su producción.  Localización con problemas de clima y calidad de suelos, aspectos que encarecen la inversión inicial y ponen en riego la calidad del producto y las instalaciones </a:t>
            </a:r>
          </a:p>
          <a:p>
            <a:pPr algn="just"/>
            <a:r>
              <a:rPr lang="es-BO" sz="2000" b="1" dirty="0"/>
              <a:t>TRANSPORTE</a:t>
            </a:r>
            <a:r>
              <a:rPr lang="es-BO" sz="2000" dirty="0"/>
              <a:t>: concebido como servicio de transporte Bimodal - Carretero y Transporte Ferroviario - consistente en transportar la carga desde Bulo </a:t>
            </a:r>
            <a:r>
              <a:rPr lang="es-BO" sz="2000" dirty="0" err="1"/>
              <a:t>Bulo</a:t>
            </a:r>
            <a:r>
              <a:rPr lang="es-BO" sz="2000" dirty="0"/>
              <a:t> hasta Montero en camiones, realizar trasbordo de la carga de Camiones a Vagones Planos Ferroviarios y una vez trasbordada la carga continuar desde Montero hasta Puerto </a:t>
            </a:r>
            <a:r>
              <a:rPr lang="es-BO" sz="2000" dirty="0" err="1"/>
              <a:t>Quijarro</a:t>
            </a:r>
            <a:r>
              <a:rPr lang="es-BO" sz="2000" dirty="0"/>
              <a:t> por transporte Ferroviario hasta la entrega en Puntos Fronterizos.  La realidad es que NO se desarrolló  la infraestructura planificada, por lo que se envía la UREA vía carreteras </a:t>
            </a:r>
          </a:p>
          <a:p>
            <a:endParaRPr lang="es-BO" sz="2000" dirty="0"/>
          </a:p>
        </p:txBody>
      </p:sp>
      <p:pic>
        <p:nvPicPr>
          <p:cNvPr id="56" name="Imagen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60977" y="3883491"/>
            <a:ext cx="4056323" cy="2599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89156" y="3935153"/>
            <a:ext cx="63831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BO" sz="2000" b="1" dirty="0"/>
              <a:t>LOGÍSTICA Y EVACUACIÓN</a:t>
            </a:r>
            <a:r>
              <a:rPr lang="es-BO" sz="2000" dirty="0"/>
              <a:t>:  </a:t>
            </a:r>
            <a:r>
              <a:rPr lang="es-ES" sz="2000" dirty="0"/>
              <a:t>actualmente la Urea es evacuada en vagones (construidos por la empresa Carlos Caballero) y transportada vía carretera (camiones) y vía férrea (empresa Ferroviaria Oriental S.A.). Una auditoría integral técnica y económica deberá determinar el estado y cantidad del producto que sale de la planta y llega al mercado de destino.</a:t>
            </a:r>
          </a:p>
        </p:txBody>
      </p:sp>
    </p:spTree>
    <p:extLst>
      <p:ext uri="{BB962C8B-B14F-4D97-AF65-F5344CB8AC3E}">
        <p14:creationId xmlns:p14="http://schemas.microsoft.com/office/powerpoint/2010/main" val="33539963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0" y="-4007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dirty="0"/>
              <a:t>  OTROS PROBLEMAS  – PLANTA DE AMONIACO Y UREA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78056" y="971670"/>
            <a:ext cx="72213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PROBLEMAS OPERATIVOS:  </a:t>
            </a:r>
          </a:p>
          <a:p>
            <a:endParaRPr lang="es-E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Almacenaje</a:t>
            </a:r>
            <a:r>
              <a:rPr lang="es-ES" sz="2000" dirty="0">
                <a:ea typeface="Calibri" panose="020F0502020204030204" pitchFamily="34" charset="0"/>
                <a:cs typeface="Times New Roman" panose="02020603050405020304" pitchFamily="18" charset="0"/>
              </a:rPr>
              <a:t>: la ANH evidencia degradación de producto dentro de las estaciones destinadas al almacenaje dentro de la Planta (Bulo Bulo) y puntos intermedios de despacho (Puerto </a:t>
            </a:r>
            <a:r>
              <a:rPr lang="es-E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Quijarro</a:t>
            </a:r>
            <a:r>
              <a:rPr lang="es-ES" sz="2000" dirty="0">
                <a:ea typeface="Calibri" panose="020F0502020204030204" pitchFamily="34" charset="0"/>
                <a:cs typeface="Times New Roman" panose="02020603050405020304" pitchFamily="18" charset="0"/>
              </a:rPr>
              <a:t>).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E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Operación y Mantenimiento: </a:t>
            </a:r>
            <a:r>
              <a:rPr lang="es-ES" sz="2000" dirty="0">
                <a:ea typeface="Calibri" panose="020F0502020204030204" pitchFamily="34" charset="0"/>
                <a:cs typeface="Times New Roman" panose="02020603050405020304" pitchFamily="18" charset="0"/>
              </a:rPr>
              <a:t>la ANH evidencia afectación a la integridad del tanque de almacenamiento de amoniaco (construido por la empresa Carlos Caballero) y la exposición a gases corrosivos del puente de regulación y medición KP16 que alimenta con gas de proceso a la planta de urea.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ES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BO" sz="20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Puente de Regulación y Medición (KP-16) </a:t>
            </a:r>
            <a:r>
              <a:rPr lang="es-BO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no cumple con las normas de diseño y construcción, al estar ubicado en área clasificada  está expuesta a gas corrosivo (amoniaco) en caso fuga proveniente del tanque de almacenamiento.</a:t>
            </a:r>
            <a:endParaRPr lang="es-BO" sz="2000" dirty="0"/>
          </a:p>
          <a:p>
            <a:endParaRPr lang="es-BO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BO" sz="20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Deficiente Gestión de Mantenimiento</a:t>
            </a:r>
            <a:endParaRPr lang="es-BO" sz="2000" dirty="0"/>
          </a:p>
        </p:txBody>
      </p:sp>
      <p:pic>
        <p:nvPicPr>
          <p:cNvPr id="5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5399" y="691065"/>
            <a:ext cx="2823999" cy="2118000"/>
          </a:xfrm>
          <a:prstGeom prst="rect">
            <a:avLst/>
          </a:prstGeom>
        </p:spPr>
      </p:pic>
      <p:pic>
        <p:nvPicPr>
          <p:cNvPr id="6" name="Imagen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5400" y="2754033"/>
            <a:ext cx="2823999" cy="2117999"/>
          </a:xfrm>
          <a:prstGeom prst="rect">
            <a:avLst/>
          </a:prstGeom>
        </p:spPr>
      </p:pic>
      <p:pic>
        <p:nvPicPr>
          <p:cNvPr id="8" name="Imagen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5400" y="4709650"/>
            <a:ext cx="2823998" cy="211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6167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1839635" y="3075057"/>
            <a:ext cx="85128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PLANTAS DE SEPARACIÓN DE LÍQUIDOS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55305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-8300" y="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dirty="0"/>
              <a:t>  PLANTA DE SEPARACIÓN DE LÍQUIDOS – RÍO GRANDE</a:t>
            </a:r>
          </a:p>
        </p:txBody>
      </p:sp>
      <p:pic>
        <p:nvPicPr>
          <p:cNvPr id="5" name="Imagen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6495" y="4688800"/>
            <a:ext cx="2880000" cy="2160000"/>
          </a:xfrm>
          <a:prstGeom prst="rect">
            <a:avLst/>
          </a:prstGeom>
        </p:spPr>
      </p:pic>
      <p:pic>
        <p:nvPicPr>
          <p:cNvPr id="6" name="Imagen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1000" y="4688800"/>
            <a:ext cx="3840000" cy="2160000"/>
          </a:xfrm>
          <a:prstGeom prst="rect">
            <a:avLst/>
          </a:prstGeom>
        </p:spPr>
      </p:pic>
      <p:pic>
        <p:nvPicPr>
          <p:cNvPr id="8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5" y="4688800"/>
            <a:ext cx="3840000" cy="2160000"/>
          </a:xfrm>
          <a:prstGeom prst="rect">
            <a:avLst/>
          </a:prstGeom>
        </p:spPr>
      </p:pic>
      <p:pic>
        <p:nvPicPr>
          <p:cNvPr id="9" name="Imagen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54095" y="4958800"/>
            <a:ext cx="2160000" cy="1620000"/>
          </a:xfrm>
          <a:prstGeom prst="rect">
            <a:avLst/>
          </a:prstGeom>
        </p:spPr>
      </p:pic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383994" y="1066799"/>
          <a:ext cx="4406005" cy="3296500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747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8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Nombre de Proyecto: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Planta de Separación de Líquidos Rio Grande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Ubicación:</a:t>
                      </a:r>
                      <a:endParaRPr lang="es-ES" sz="1400" i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Departamento de Santa Cruz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Empresa Contratista:</a:t>
                      </a:r>
                      <a:endParaRPr lang="es-ES" sz="1400" i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Astra Evangelista Sociedad Anónima </a:t>
                      </a:r>
                      <a:r>
                        <a:rPr lang="es-ES" sz="1400" dirty="0" err="1">
                          <a:effectLst/>
                        </a:rPr>
                        <a:t>AESA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Capacidad de Proceso:</a:t>
                      </a:r>
                      <a:endParaRPr lang="es-ES" sz="1400" i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5,6 Millones de metros cúbicos día (MMmcd)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50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Producción:</a:t>
                      </a:r>
                      <a:endParaRPr lang="es-ES" sz="1400" i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GLP: 361 TMD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Gasolina Natural: 350 BPD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Isopentano: 195 BPD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Monto del Contrato:</a:t>
                      </a:r>
                      <a:endParaRPr lang="es-ES" sz="1400" i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159,4 Millones de Dólares Americanos (</a:t>
                      </a:r>
                      <a:r>
                        <a:rPr lang="es-ES" sz="1400" dirty="0" err="1">
                          <a:effectLst/>
                        </a:rPr>
                        <a:t>MM$us</a:t>
                      </a:r>
                      <a:r>
                        <a:rPr lang="es-ES" sz="1400" dirty="0">
                          <a:effectLst/>
                        </a:rPr>
                        <a:t>)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Inicio de operación</a:t>
                      </a:r>
                      <a:endParaRPr lang="es-ES" sz="1400" i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Julio/2013</a:t>
                      </a:r>
                      <a:endParaRPr lang="es-E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358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Fuente: Elaboración con base a datos de YPFB.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Rectángulo 1"/>
          <p:cNvSpPr/>
          <p:nvPr/>
        </p:nvSpPr>
        <p:spPr>
          <a:xfrm>
            <a:off x="5556343" y="1087275"/>
            <a:ext cx="6038755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BO" sz="2400" dirty="0"/>
              <a:t>Objetivo: </a:t>
            </a:r>
            <a:r>
              <a:rPr lang="es-BO" sz="2400" i="1" dirty="0"/>
              <a:t>recuperación de líquidos</a:t>
            </a:r>
            <a:r>
              <a:rPr lang="es-BO" sz="2400" dirty="0"/>
              <a:t> -  </a:t>
            </a:r>
          </a:p>
          <a:p>
            <a:pPr algn="just"/>
            <a:endParaRPr lang="es-BO" sz="2400" dirty="0"/>
          </a:p>
          <a:p>
            <a:pPr algn="just"/>
            <a:r>
              <a:rPr lang="es-BO" sz="2400" dirty="0"/>
              <a:t>	GLP (Propano 70% y Butano 30%)</a:t>
            </a:r>
          </a:p>
          <a:p>
            <a:pPr algn="just"/>
            <a:r>
              <a:rPr lang="es-BO" sz="2400" dirty="0"/>
              <a:t>	Gasolina estabilizada y </a:t>
            </a:r>
          </a:p>
          <a:p>
            <a:pPr algn="just"/>
            <a:r>
              <a:rPr lang="es-BO" sz="2400" dirty="0"/>
              <a:t>	Gasolina rica en </a:t>
            </a:r>
            <a:r>
              <a:rPr lang="es-BO" sz="2400" dirty="0" err="1"/>
              <a:t>Isopentano</a:t>
            </a:r>
            <a:r>
              <a:rPr lang="es-BO" sz="2400" dirty="0"/>
              <a:t>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09946" y="691065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latin typeface="Impact" panose="020B0806030902050204" pitchFamily="34" charset="0"/>
              </a:rPr>
              <a:t>Características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5176825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0" y="-4007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  PROBLEMAS  – PLANTA RÍO GRANDE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78056" y="971670"/>
            <a:ext cx="541794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ASPECTOS TECNICOS:  </a:t>
            </a:r>
          </a:p>
          <a:p>
            <a:endParaRPr lang="es-ES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BO" dirty="0"/>
              <a:t>Contaminación de mercurio en las corrientes de entrada</a:t>
            </a:r>
          </a:p>
          <a:p>
            <a:r>
              <a:rPr lang="es-BO" dirty="0"/>
              <a:t>El intercambiador de placas y separador de frio constituidos en su totalidad por aluminio, material que es vulnerable a la </a:t>
            </a:r>
            <a:r>
              <a:rPr lang="es-BO" dirty="0" err="1"/>
              <a:t>fragilización</a:t>
            </a:r>
            <a:r>
              <a:rPr lang="es-BO" dirty="0"/>
              <a:t> por Metal Líquido (LME - </a:t>
            </a:r>
            <a:r>
              <a:rPr lang="es-BO" dirty="0" err="1"/>
              <a:t>Liquid</a:t>
            </a:r>
            <a:r>
              <a:rPr lang="es-BO" dirty="0"/>
              <a:t> Metal </a:t>
            </a:r>
            <a:r>
              <a:rPr lang="es-BO" dirty="0" err="1"/>
              <a:t>Embrittlement</a:t>
            </a:r>
            <a:r>
              <a:rPr lang="es-BO" dirty="0"/>
              <a:t>) (fallo detectado por YPFB en un paro programado de planta)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BO" dirty="0">
              <a:solidFill>
                <a:srgbClr val="FF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BO" dirty="0"/>
              <a:t>Turbina y compresor </a:t>
            </a:r>
          </a:p>
          <a:p>
            <a:pPr algn="just"/>
            <a:r>
              <a:rPr lang="es-BO" dirty="0"/>
              <a:t>Falta de una Turbina Solar adicional (alternativo) origina paros de planta.</a:t>
            </a:r>
          </a:p>
        </p:txBody>
      </p:sp>
      <p:pic>
        <p:nvPicPr>
          <p:cNvPr id="5" name="Picture 2" descr="C:\Users\usr\Desktop\Pasantias YPFB- Yacimiento- Planta de Gas separadora de liquido\fotos PSLRG\DSC0270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0564" y="888847"/>
            <a:ext cx="3825417" cy="2880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 redondeado"/>
          <p:cNvSpPr/>
          <p:nvPr/>
        </p:nvSpPr>
        <p:spPr>
          <a:xfrm>
            <a:off x="9027135" y="741700"/>
            <a:ext cx="704275" cy="28849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9768705" y="1430837"/>
            <a:ext cx="483443" cy="14392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7382570" y="1627236"/>
            <a:ext cx="1622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dirty="0">
                <a:solidFill>
                  <a:srgbClr val="FF0000"/>
                </a:solidFill>
              </a:rPr>
              <a:t>INTERCAMBIADOR </a:t>
            </a:r>
          </a:p>
          <a:p>
            <a:r>
              <a:rPr lang="es-AR" sz="1400" b="1" dirty="0">
                <a:solidFill>
                  <a:srgbClr val="FF0000"/>
                </a:solidFill>
              </a:rPr>
              <a:t>     DE PLACAS</a:t>
            </a:r>
            <a:endParaRPr lang="es-ES" sz="1400" b="1" dirty="0">
              <a:solidFill>
                <a:srgbClr val="FF0000"/>
              </a:solidFill>
            </a:endParaRPr>
          </a:p>
        </p:txBody>
      </p:sp>
      <p:grpSp>
        <p:nvGrpSpPr>
          <p:cNvPr id="16" name="Grupo 1"/>
          <p:cNvGrpSpPr>
            <a:grpSpLocks noChangeAspect="1"/>
          </p:cNvGrpSpPr>
          <p:nvPr/>
        </p:nvGrpSpPr>
        <p:grpSpPr>
          <a:xfrm>
            <a:off x="7536148" y="3730822"/>
            <a:ext cx="3414247" cy="2874470"/>
            <a:chOff x="1524000" y="1"/>
            <a:chExt cx="9144000" cy="7489235"/>
          </a:xfrm>
        </p:grpSpPr>
        <p:pic>
          <p:nvPicPr>
            <p:cNvPr id="17" name="Picture 2" descr="C:\Users\usr\Desktop\Pasantias YPFB- Yacimiento- Planta de Gas separadora de liquido\fotos PSLRG\DSC02868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1"/>
              <a:ext cx="9144000" cy="685799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17 Rectángulo redondeado"/>
            <p:cNvSpPr/>
            <p:nvPr/>
          </p:nvSpPr>
          <p:spPr>
            <a:xfrm>
              <a:off x="1703512" y="3573016"/>
              <a:ext cx="2952328" cy="2232248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Rectángulo redondeado"/>
            <p:cNvSpPr/>
            <p:nvPr/>
          </p:nvSpPr>
          <p:spPr>
            <a:xfrm>
              <a:off x="1847528" y="1700808"/>
              <a:ext cx="3456384" cy="1440160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Rectángulo redondeado"/>
            <p:cNvSpPr/>
            <p:nvPr/>
          </p:nvSpPr>
          <p:spPr>
            <a:xfrm>
              <a:off x="5591944" y="3140968"/>
              <a:ext cx="3600400" cy="2448272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6793263" y="5620598"/>
              <a:ext cx="106150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s-AR" b="1" dirty="0">
                  <a:solidFill>
                    <a:srgbClr val="FF0000"/>
                  </a:solidFill>
                </a:rPr>
                <a:t>TURBINA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1706612" y="5805265"/>
              <a:ext cx="2946131" cy="168397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s-AR" b="1" dirty="0">
                  <a:solidFill>
                    <a:srgbClr val="FF0000"/>
                  </a:solidFill>
                </a:rPr>
                <a:t>FILTRO E  </a:t>
              </a:r>
            </a:p>
            <a:p>
              <a:pPr algn="ctr"/>
              <a:r>
                <a:rPr lang="es-AR" b="1" dirty="0">
                  <a:solidFill>
                    <a:srgbClr val="FF0000"/>
                  </a:solidFill>
                </a:rPr>
                <a:t>ACEITE</a:t>
              </a:r>
              <a:endParaRPr lang="es-ES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3055312" y="1054478"/>
              <a:ext cx="12459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AR" b="1" dirty="0">
                  <a:solidFill>
                    <a:schemeClr val="bg1"/>
                  </a:solidFill>
                </a:rPr>
                <a:t>FILTRO DE  </a:t>
              </a:r>
            </a:p>
            <a:p>
              <a:pPr algn="ctr"/>
              <a:r>
                <a:rPr lang="es-AR" b="1" dirty="0">
                  <a:solidFill>
                    <a:schemeClr val="bg1"/>
                  </a:solidFill>
                </a:rPr>
                <a:t>AIRE</a:t>
              </a:r>
              <a:endParaRPr lang="es-E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26661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-8300" y="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200" b="1" dirty="0"/>
              <a:t>  PLANTA DE SEPARACIÓN DE LÍQUIDOS – GRAN CHACO</a:t>
            </a:r>
          </a:p>
        </p:txBody>
      </p:sp>
      <p:sp>
        <p:nvSpPr>
          <p:cNvPr id="11" name="Rectángulo 1"/>
          <p:cNvSpPr/>
          <p:nvPr/>
        </p:nvSpPr>
        <p:spPr>
          <a:xfrm>
            <a:off x="5556343" y="1087275"/>
            <a:ext cx="6038755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BO" sz="2400" dirty="0"/>
              <a:t>Objetivo: </a:t>
            </a:r>
            <a:r>
              <a:rPr lang="es-BO" sz="2400" i="1" dirty="0"/>
              <a:t>recuperación de líquidos de la corriente de gas natural de exportación a la Argentina</a:t>
            </a:r>
            <a:r>
              <a:rPr lang="es-BO" sz="2400" dirty="0"/>
              <a:t> -  </a:t>
            </a:r>
          </a:p>
          <a:p>
            <a:pPr algn="just"/>
            <a:r>
              <a:rPr lang="es-BO" sz="2400" dirty="0"/>
              <a:t>	GLP</a:t>
            </a:r>
          </a:p>
          <a:p>
            <a:pPr algn="just"/>
            <a:r>
              <a:rPr lang="es-BO" sz="2400" dirty="0"/>
              <a:t>	Gasolina estabilizada y </a:t>
            </a:r>
          </a:p>
          <a:p>
            <a:pPr algn="just"/>
            <a:r>
              <a:rPr lang="es-BO" sz="2400" dirty="0"/>
              <a:t>	Gasolina rica en </a:t>
            </a:r>
            <a:r>
              <a:rPr lang="es-BO" sz="2400" dirty="0" err="1"/>
              <a:t>Isopentano</a:t>
            </a:r>
            <a:r>
              <a:rPr lang="es-BO" sz="2400" dirty="0"/>
              <a:t> y </a:t>
            </a:r>
            <a:r>
              <a:rPr lang="es-BO" sz="2400" i="1" dirty="0"/>
              <a:t>Etano</a:t>
            </a:r>
            <a:endParaRPr lang="es-BO" sz="2400" dirty="0"/>
          </a:p>
          <a:p>
            <a:pPr algn="just"/>
            <a:r>
              <a:rPr lang="es-BO" sz="2400" dirty="0"/>
              <a:t>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09946" y="691065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latin typeface="Impact" panose="020B0806030902050204" pitchFamily="34" charset="0"/>
              </a:rPr>
              <a:t>Características 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667492" y="3441765"/>
            <a:ext cx="6346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/>
              <a:t>Inversión a través de un préstamo del BCB, actualmente operada por YPFB Chaco S.A. (Contrato de Prestación de Servicios).</a:t>
            </a:r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426795" y="1093572"/>
          <a:ext cx="4927600" cy="3428824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954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3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Nombre de Proyecto: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400" u="none" strike="noStrike" dirty="0">
                          <a:effectLst/>
                        </a:rPr>
                        <a:t>Planta de Separación</a:t>
                      </a:r>
                      <a:r>
                        <a:rPr lang="es-BO" sz="1400" u="none" strike="noStrike" baseline="0" dirty="0">
                          <a:effectLst/>
                        </a:rPr>
                        <a:t> de Líquidos  Gran Chaco (CV)</a:t>
                      </a:r>
                      <a:endParaRPr lang="es-BO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270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Ubicación: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u="none" strike="noStrike" kern="1200" dirty="0">
                          <a:effectLst/>
                        </a:rPr>
                        <a:t>Municipio de Yacuiba, Provincia Gran Chaco del Departamento de Tarija</a:t>
                      </a:r>
                      <a:endParaRPr lang="es-E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270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Capacidad de Proceso: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u="none" strike="noStrike" kern="1200" dirty="0">
                          <a:effectLst/>
                        </a:rPr>
                        <a:t>32,2 millones de metros cúbicos día (</a:t>
                      </a:r>
                      <a:r>
                        <a:rPr lang="es-BO" sz="1400" u="none" strike="noStrike" kern="1200" dirty="0" err="1">
                          <a:effectLst/>
                        </a:rPr>
                        <a:t>MMmcd</a:t>
                      </a:r>
                      <a:r>
                        <a:rPr lang="es-BO" sz="1400" u="none" strike="noStrike" kern="1200" dirty="0">
                          <a:effectLst/>
                        </a:rPr>
                        <a:t>)</a:t>
                      </a:r>
                      <a:endParaRPr lang="es-BO" sz="1400" u="none" strike="noStrike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</a:t>
                      </a:r>
                      <a:r>
                        <a:rPr lang="es-BO" sz="14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capacidad utilizada actual</a:t>
                      </a:r>
                      <a:endParaRPr lang="es-BO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270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Producción: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u="none" strike="noStrike" kern="1200" dirty="0">
                          <a:effectLst/>
                        </a:rPr>
                        <a:t>GLP: 2247 TMD</a:t>
                      </a:r>
                      <a:endParaRPr lang="es-ES" sz="1400" u="none" strike="noStrike" dirty="0">
                        <a:effectLst/>
                      </a:endParaRPr>
                    </a:p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u="none" strike="noStrike" kern="1200" dirty="0">
                          <a:effectLst/>
                        </a:rPr>
                        <a:t>Gasolina Estabilizada: 1658 BPD</a:t>
                      </a:r>
                      <a:endParaRPr lang="es-ES" sz="1400" u="none" strike="noStrike" dirty="0">
                        <a:effectLst/>
                      </a:endParaRPr>
                    </a:p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u="none" strike="noStrike" kern="1200" dirty="0">
                          <a:effectLst/>
                        </a:rPr>
                        <a:t>Etano: 3144 TMD</a:t>
                      </a:r>
                      <a:endParaRPr lang="es-ES" sz="1400" u="none" strike="noStrike" dirty="0">
                        <a:effectLst/>
                      </a:endParaRPr>
                    </a:p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u="none" strike="noStrike" kern="1200" dirty="0" err="1">
                          <a:effectLst/>
                        </a:rPr>
                        <a:t>Iso</a:t>
                      </a:r>
                      <a:r>
                        <a:rPr lang="es-ES" sz="1400" u="none" strike="noStrike" kern="1200" dirty="0">
                          <a:effectLst/>
                        </a:rPr>
                        <a:t>-Pentano: 1044 BPD</a:t>
                      </a:r>
                      <a:endParaRPr lang="es-BO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270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Monto del Contrato: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u="none" strike="noStrike" dirty="0">
                          <a:effectLst/>
                        </a:rPr>
                        <a:t>640 MM $</a:t>
                      </a:r>
                      <a:r>
                        <a:rPr lang="es-ES" sz="1400" u="none" strike="noStrike" dirty="0" err="1">
                          <a:effectLst/>
                        </a:rPr>
                        <a:t>us</a:t>
                      </a:r>
                      <a:endParaRPr lang="es-E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270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5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Inicio de operación</a:t>
                      </a:r>
                      <a:endParaRPr lang="es-ES" sz="14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u="none" strike="noStrike" dirty="0">
                          <a:effectLst/>
                        </a:rPr>
                        <a:t>Agosto /2015</a:t>
                      </a:r>
                      <a:endParaRPr lang="es-E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127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77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Fuente: Elaboración con base a datos de YPFB</a:t>
                      </a:r>
                      <a:endParaRPr lang="es-ES" sz="1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" name="Imagen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148" y="4820484"/>
            <a:ext cx="2880000" cy="2160000"/>
          </a:xfrm>
          <a:prstGeom prst="rect">
            <a:avLst/>
          </a:prstGeom>
        </p:spPr>
      </p:pic>
      <p:pic>
        <p:nvPicPr>
          <p:cNvPr id="15" name="Imagen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148" y="4820484"/>
            <a:ext cx="2880000" cy="2160000"/>
          </a:xfrm>
          <a:prstGeom prst="rect">
            <a:avLst/>
          </a:prstGeom>
        </p:spPr>
      </p:pic>
      <p:pic>
        <p:nvPicPr>
          <p:cNvPr id="16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093" y="4820484"/>
            <a:ext cx="2880002" cy="2160000"/>
          </a:xfrm>
          <a:prstGeom prst="rect">
            <a:avLst/>
          </a:prstGeom>
        </p:spPr>
      </p:pic>
      <p:pic>
        <p:nvPicPr>
          <p:cNvPr id="17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8092" y="4820484"/>
            <a:ext cx="2880002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5822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0" y="-4007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  PROBLEMAS  – PLANTA GRAN CHACO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678056" y="971670"/>
            <a:ext cx="78055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ASPECTOS GENERALES:  </a:t>
            </a:r>
          </a:p>
          <a:p>
            <a:endParaRPr lang="es-ES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dirty="0">
                <a:ea typeface="Calibri" panose="020F0502020204030204" pitchFamily="34" charset="0"/>
                <a:cs typeface="Times New Roman" panose="02020603050405020304" pitchFamily="18" charset="0"/>
              </a:rPr>
              <a:t>Falta de gas natural de procesamiento (disponibilidad de materia prima)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000" dirty="0">
                <a:ea typeface="Calibri" panose="020F0502020204030204" pitchFamily="34" charset="0"/>
                <a:cs typeface="Times New Roman" panose="02020603050405020304" pitchFamily="18" charset="0"/>
              </a:rPr>
              <a:t>Falta de infraestructura de evacuación de su producción (evacuación a través de cisternas)</a:t>
            </a:r>
          </a:p>
          <a:p>
            <a:pPr algn="just"/>
            <a:endParaRPr lang="es-BO" dirty="0">
              <a:solidFill>
                <a:srgbClr val="FF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78056" y="3083085"/>
            <a:ext cx="6096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>
                <a:ea typeface="Calibri" panose="020F0502020204030204" pitchFamily="34" charset="0"/>
                <a:cs typeface="Times New Roman" panose="02020603050405020304" pitchFamily="18" charset="0"/>
              </a:rPr>
              <a:t>ASPECTOS OPERATIVOS :</a:t>
            </a:r>
          </a:p>
          <a:p>
            <a:endParaRPr lang="es-E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BO" dirty="0"/>
              <a:t>Contaminación de mercurio en las corrientes de entrada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BO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BO" dirty="0"/>
              <a:t>Unidad de </a:t>
            </a:r>
            <a:r>
              <a:rPr lang="es-BO" dirty="0" err="1"/>
              <a:t>detanizado</a:t>
            </a:r>
            <a:r>
              <a:rPr lang="es-BO" dirty="0"/>
              <a:t> , prevista para suministrar de materia prima (polietileno) la planta de polietilenos. La recepción o aceptación de la Unidad de </a:t>
            </a:r>
            <a:r>
              <a:rPr lang="es-BO" dirty="0" err="1"/>
              <a:t>Detanizado</a:t>
            </a:r>
            <a:r>
              <a:rPr lang="es-BO" dirty="0"/>
              <a:t> se realizó sin las pruebas de desempeño o recuperación de etano y desde la puesta en marcha de la planta </a:t>
            </a:r>
            <a:r>
              <a:rPr lang="es-BO" sz="2000" dirty="0"/>
              <a:t>NUNCA OPERÓ</a:t>
            </a:r>
            <a:r>
              <a:rPr lang="es-BO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BO" dirty="0"/>
          </a:p>
        </p:txBody>
      </p:sp>
      <p:pic>
        <p:nvPicPr>
          <p:cNvPr id="24" name="Imagen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4070" y="989128"/>
            <a:ext cx="2931429" cy="2198572"/>
          </a:xfrm>
          <a:prstGeom prst="rect">
            <a:avLst/>
          </a:prstGeom>
        </p:spPr>
      </p:pic>
      <p:pic>
        <p:nvPicPr>
          <p:cNvPr id="25" name="Imagen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4070" y="3293620"/>
            <a:ext cx="2931429" cy="197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3327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2518576" y="2767281"/>
            <a:ext cx="71549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PLANTA DE GAS LICUADO </a:t>
            </a:r>
          </a:p>
          <a:p>
            <a:pPr algn="ctr"/>
            <a:r>
              <a:rPr lang="es-BO" sz="4000" b="1" dirty="0">
                <a:solidFill>
                  <a:schemeClr val="bg1"/>
                </a:solidFill>
              </a:rPr>
              <a:t>ESTACIONES DE REGASIFICACIÓN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38404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31723" y="1"/>
            <a:ext cx="10515600" cy="570368"/>
          </a:xfrm>
        </p:spPr>
        <p:txBody>
          <a:bodyPr>
            <a:normAutofit/>
          </a:bodyPr>
          <a:lstStyle/>
          <a:p>
            <a:pPr algn="ctr"/>
            <a:r>
              <a:rPr lang="es-BO" sz="2800" b="1" dirty="0"/>
              <a:t> PLANTAS DE</a:t>
            </a:r>
          </a:p>
        </p:txBody>
      </p:sp>
      <p:sp>
        <p:nvSpPr>
          <p:cNvPr id="7" name="Rounded Rectangle 4"/>
          <p:cNvSpPr/>
          <p:nvPr/>
        </p:nvSpPr>
        <p:spPr>
          <a:xfrm>
            <a:off x="-8300" y="0"/>
            <a:ext cx="12192000" cy="818826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800" b="1" dirty="0"/>
              <a:t>  PLANTA DE GAS NATURAL LICUADO (GNL) – RÍO GRANDE Y ESTACIONES DE REGASIFICACIÓN </a:t>
            </a:r>
          </a:p>
        </p:txBody>
      </p:sp>
      <p:sp>
        <p:nvSpPr>
          <p:cNvPr id="11" name="Rectángulo 1"/>
          <p:cNvSpPr/>
          <p:nvPr/>
        </p:nvSpPr>
        <p:spPr>
          <a:xfrm>
            <a:off x="5556339" y="1306931"/>
            <a:ext cx="6038755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BO" sz="2000" dirty="0"/>
              <a:t>Objetivo: </a:t>
            </a:r>
          </a:p>
          <a:p>
            <a:pPr algn="just"/>
            <a:r>
              <a:rPr lang="es-BO" sz="2000" dirty="0"/>
              <a:t>Ampliar la cobertura de gas natural a poblaciones donde no llegan los gasoductos convencionales o tradicionales.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09946" y="825390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latin typeface="Impact" panose="020B0806030902050204" pitchFamily="34" charset="0"/>
              </a:rPr>
              <a:t>Características </a:t>
            </a:r>
            <a:endParaRPr lang="es-ES" b="1" dirty="0"/>
          </a:p>
        </p:txBody>
      </p:sp>
      <p:graphicFrame>
        <p:nvGraphicFramePr>
          <p:cNvPr id="18" name="1 Tabla"/>
          <p:cNvGraphicFramePr>
            <a:graphicFrameLocks noGrp="1"/>
          </p:cNvGraphicFramePr>
          <p:nvPr/>
        </p:nvGraphicFramePr>
        <p:xfrm>
          <a:off x="503830" y="1225387"/>
          <a:ext cx="4563470" cy="2837962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809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3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Nombre de Proyecto:</a:t>
                      </a:r>
                      <a:endParaRPr lang="es-ES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u="none" strike="noStrike" kern="1200" dirty="0">
                          <a:effectLst/>
                        </a:rPr>
                        <a:t>Planta de </a:t>
                      </a:r>
                      <a:r>
                        <a:rPr lang="pt-BR" sz="1600" u="none" strike="noStrike" kern="1200" dirty="0" err="1">
                          <a:effectLst/>
                        </a:rPr>
                        <a:t>Gas</a:t>
                      </a:r>
                      <a:r>
                        <a:rPr lang="pt-BR" sz="1600" u="none" strike="noStrike" kern="1200" dirty="0">
                          <a:effectLst/>
                        </a:rPr>
                        <a:t> Natural </a:t>
                      </a:r>
                      <a:r>
                        <a:rPr lang="pt-BR" sz="1600" u="none" strike="noStrike" kern="1200" dirty="0" err="1">
                          <a:effectLst/>
                        </a:rPr>
                        <a:t>Licuado</a:t>
                      </a:r>
                      <a:r>
                        <a:rPr lang="pt-BR" sz="1600" u="none" strike="noStrike" kern="1200" dirty="0">
                          <a:effectLst/>
                        </a:rPr>
                        <a:t> “GNL” Rio Grande y ESR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385" marR="77385" marT="1270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Ubicación:</a:t>
                      </a:r>
                      <a:endParaRPr lang="es-ES" sz="16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600" u="none" strike="noStrike" kern="1200" dirty="0">
                          <a:effectLst/>
                        </a:rPr>
                        <a:t>Departamento Santa Cruz de la Sierra</a:t>
                      </a:r>
                      <a:endParaRPr lang="es-BO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7385" marR="77385" marT="1270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Capacidad de Proceso:</a:t>
                      </a:r>
                      <a:endParaRPr lang="es-ES" sz="16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u="none" strike="noStrike" kern="1200" dirty="0">
                          <a:effectLst/>
                        </a:rPr>
                        <a:t>15095 </a:t>
                      </a:r>
                      <a:r>
                        <a:rPr lang="es-ES" sz="1600" u="none" strike="noStrike" kern="1200" dirty="0" err="1">
                          <a:effectLst/>
                        </a:rPr>
                        <a:t>Nm3</a:t>
                      </a:r>
                      <a:r>
                        <a:rPr lang="es-ES" sz="1600" u="none" strike="noStrike" kern="1200" dirty="0">
                          <a:effectLst/>
                        </a:rPr>
                        <a:t>/h (13 </a:t>
                      </a:r>
                      <a:r>
                        <a:rPr lang="es-ES" sz="1600" u="none" strike="noStrike" kern="1200" dirty="0" err="1">
                          <a:effectLst/>
                        </a:rPr>
                        <a:t>MMpcd</a:t>
                      </a:r>
                      <a:r>
                        <a:rPr lang="es-ES" sz="1600" u="none" strike="noStrike" kern="1200" dirty="0">
                          <a:effectLst/>
                        </a:rPr>
                        <a:t>)</a:t>
                      </a:r>
                      <a:endParaRPr lang="es-ES" sz="1600" u="none" strike="noStrike" dirty="0">
                        <a:effectLst/>
                      </a:endParaRPr>
                    </a:p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7385" marR="77385" marT="1270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1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Producción:</a:t>
                      </a:r>
                      <a:endParaRPr lang="es-ES" sz="16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600" u="none" strike="noStrike" kern="1200" dirty="0">
                          <a:effectLst/>
                        </a:rPr>
                        <a:t>210 TMD de GNL</a:t>
                      </a:r>
                      <a:endParaRPr lang="es-BO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7385" marR="77385" marT="1270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Monto del Contrato:</a:t>
                      </a:r>
                      <a:endParaRPr lang="es-ES" sz="16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u="none" strike="noStrike" dirty="0">
                          <a:effectLst/>
                        </a:rPr>
                        <a:t>258 MM</a:t>
                      </a:r>
                      <a:r>
                        <a:rPr lang="es-ES" sz="1600" u="none" strike="noStrike" baseline="0" dirty="0">
                          <a:effectLst/>
                        </a:rPr>
                        <a:t> $</a:t>
                      </a:r>
                      <a:r>
                        <a:rPr lang="es-ES" sz="1600" u="none" strike="noStrike" baseline="0" dirty="0" err="1">
                          <a:effectLst/>
                        </a:rPr>
                        <a:t>us</a:t>
                      </a:r>
                      <a:endParaRPr lang="es-E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7385" marR="77385" marT="1270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Inicio de operación</a:t>
                      </a:r>
                      <a:endParaRPr lang="es-ES" sz="1600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BO" sz="1600" u="none" strike="noStrike" dirty="0">
                          <a:effectLst/>
                        </a:rPr>
                        <a:t>Febrero/2016</a:t>
                      </a:r>
                      <a:endParaRPr lang="es-BO" sz="16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77385" marR="77385" marT="127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38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Fuente: Elaboración con base a datos de YPFB.</a:t>
                      </a:r>
                      <a:endParaRPr lang="es-ES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 anchor="ctr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5556339" y="2657204"/>
            <a:ext cx="5911757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BO" sz="2000" dirty="0"/>
              <a:t>La Planta de GNL opera cada dos meses, al 10% de su capacidad, condicionada a la demanda de gas natural. A la fecha se dispone de 40.000 usuarios y 12 estaciones de GNV que no operan.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432146" y="4229100"/>
            <a:ext cx="1145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BO" dirty="0"/>
              <a:t>La planta tiene 32 cisternas criogénicas, dos </a:t>
            </a:r>
            <a:r>
              <a:rPr lang="es-BO" dirty="0" err="1"/>
              <a:t>regasificadores</a:t>
            </a:r>
            <a:r>
              <a:rPr lang="es-BO" dirty="0"/>
              <a:t> móviles, 27 estaciones satelitales de regasificación.</a:t>
            </a:r>
          </a:p>
          <a:p>
            <a:pPr algn="just"/>
            <a:r>
              <a:rPr lang="es-BO" dirty="0"/>
              <a:t>Planta concebida sin estudios de </a:t>
            </a:r>
            <a:r>
              <a:rPr lang="es-BO" dirty="0" err="1"/>
              <a:t>prefactibilidad</a:t>
            </a:r>
            <a:r>
              <a:rPr lang="es-BO" dirty="0"/>
              <a:t>, sin ningún estudio previo, actualmente opera a pérdida. 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475411" y="4906096"/>
            <a:ext cx="2274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latin typeface="Impact" panose="020B0806030902050204" pitchFamily="34" charset="0"/>
              </a:rPr>
              <a:t>Problemas Operativos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609946" y="5422900"/>
            <a:ext cx="6286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BO" dirty="0"/>
              <a:t>Mala gestión de mantenimiento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BO" dirty="0"/>
              <a:t>Falencias en cuanto a seguridad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BO" dirty="0"/>
              <a:t>Falta de reglamentación para su fiscalización y control</a:t>
            </a:r>
          </a:p>
        </p:txBody>
      </p:sp>
    </p:spTree>
    <p:extLst>
      <p:ext uri="{BB962C8B-B14F-4D97-AF65-F5344CB8AC3E}">
        <p14:creationId xmlns:p14="http://schemas.microsoft.com/office/powerpoint/2010/main" val="16030959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3769" y="194789"/>
            <a:ext cx="10420865" cy="3306292"/>
          </a:xfrm>
          <a:prstGeom prst="rect">
            <a:avLst/>
          </a:prstGeom>
        </p:spPr>
      </p:pic>
      <p:graphicFrame>
        <p:nvGraphicFramePr>
          <p:cNvPr id="7" name="Gráfico 6"/>
          <p:cNvGraphicFramePr>
            <a:graphicFrameLocks/>
          </p:cNvGraphicFramePr>
          <p:nvPr/>
        </p:nvGraphicFramePr>
        <p:xfrm>
          <a:off x="257404" y="3633459"/>
          <a:ext cx="11081156" cy="291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7323152" y="4012176"/>
            <a:ext cx="914400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900" dirty="0"/>
              <a:t>PRODUCCION DE 60 </a:t>
            </a:r>
            <a:r>
              <a:rPr lang="es-US" sz="900" dirty="0" err="1"/>
              <a:t>MMmcd</a:t>
            </a:r>
            <a:endParaRPr lang="es-ES" sz="9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110691" y="4012176"/>
            <a:ext cx="837380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800" dirty="0"/>
              <a:t>PRODUCCION DE 30 </a:t>
            </a:r>
            <a:r>
              <a:rPr lang="es-US" sz="800" dirty="0" err="1"/>
              <a:t>MMmcd</a:t>
            </a:r>
            <a:endParaRPr lang="es-ES" sz="800" dirty="0"/>
          </a:p>
        </p:txBody>
      </p:sp>
      <p:cxnSp>
        <p:nvCxnSpPr>
          <p:cNvPr id="11" name="Conector recto 10"/>
          <p:cNvCxnSpPr/>
          <p:nvPr/>
        </p:nvCxnSpPr>
        <p:spPr>
          <a:xfrm flipH="1">
            <a:off x="2556210" y="1088814"/>
            <a:ext cx="2917" cy="267664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36"/>
            <a:ext cx="12192000" cy="6858000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4765417" y="3438137"/>
            <a:ext cx="26613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BO" sz="4000" b="1" dirty="0">
                <a:solidFill>
                  <a:schemeClr val="bg1"/>
                </a:solidFill>
              </a:rPr>
              <a:t>REFINERÍAS</a:t>
            </a:r>
            <a:endParaRPr lang="es-BO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10" y="5182478"/>
            <a:ext cx="2837185" cy="1620000"/>
          </a:xfrm>
          <a:prstGeom prst="rect">
            <a:avLst/>
          </a:prstGeom>
        </p:spPr>
      </p:pic>
      <p:pic>
        <p:nvPicPr>
          <p:cNvPr id="15" name="Picture 2" descr="https://jubileobolivia.org.bo/img/normal/ani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3152" y="5182478"/>
            <a:ext cx="2626254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52624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48 CuadroTexto"/>
          <p:cNvSpPr txBox="1"/>
          <p:nvPr/>
        </p:nvSpPr>
        <p:spPr>
          <a:xfrm>
            <a:off x="2452956" y="4567187"/>
            <a:ext cx="1505027" cy="233847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 b="1" dirty="0">
                <a:latin typeface="Century Gothic" pitchFamily="34" charset="0"/>
              </a:rPr>
              <a:t>GUALBERTO VILLARROEL</a:t>
            </a:r>
          </a:p>
        </p:txBody>
      </p:sp>
      <p:pic>
        <p:nvPicPr>
          <p:cNvPr id="18" name="Picture 2" descr="\\Atlas\arte_video_projetos\BRASKEM\05-PROJETO\ARTE\_TELAS PSDs\Footage\comodities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8765" y="3547228"/>
            <a:ext cx="1273408" cy="10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\\Atlas\arte_video_projetos\BRASKEM\05-PROJETO\ARTE\_TELAS PSDs\Footage\comodities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60824" y="3092837"/>
            <a:ext cx="1015864" cy="95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\\Atlas\arte_video_projetos\BRASKEM\05-PROJETO\ARTE\_TELAS PSDs\Footage\comoditie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7215" y="4208730"/>
            <a:ext cx="952315" cy="82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148 CuadroTexto"/>
          <p:cNvSpPr txBox="1"/>
          <p:nvPr/>
        </p:nvSpPr>
        <p:spPr>
          <a:xfrm>
            <a:off x="4216242" y="3909769"/>
            <a:ext cx="1426994" cy="2308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 b="1" dirty="0">
                <a:latin typeface="Century Gothic" pitchFamily="34" charset="0"/>
              </a:rPr>
              <a:t>GUILLERMO ELDER BELL</a:t>
            </a:r>
          </a:p>
        </p:txBody>
      </p:sp>
      <p:sp>
        <p:nvSpPr>
          <p:cNvPr id="27" name="148 CuadroTexto"/>
          <p:cNvSpPr txBox="1"/>
          <p:nvPr/>
        </p:nvSpPr>
        <p:spPr>
          <a:xfrm>
            <a:off x="4753187" y="4915782"/>
            <a:ext cx="880369" cy="230832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 b="1" dirty="0">
                <a:latin typeface="Century Gothic" pitchFamily="34" charset="0"/>
              </a:rPr>
              <a:t>ORO NEGRO</a:t>
            </a:r>
          </a:p>
        </p:txBody>
      </p:sp>
      <p:graphicFrame>
        <p:nvGraphicFramePr>
          <p:cNvPr id="28" name="31 Tabla"/>
          <p:cNvGraphicFramePr>
            <a:graphicFrameLocks noGrp="1"/>
          </p:cNvGraphicFramePr>
          <p:nvPr/>
        </p:nvGraphicFramePr>
        <p:xfrm>
          <a:off x="6555994" y="4944617"/>
          <a:ext cx="5344854" cy="15236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79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1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457">
                <a:tc>
                  <a:txBody>
                    <a:bodyPr/>
                    <a:lstStyle/>
                    <a:p>
                      <a:pPr algn="ctr"/>
                      <a:r>
                        <a:rPr lang="es-BO" sz="1400" dirty="0"/>
                        <a:t>PRODUCTO</a:t>
                      </a:r>
                      <a:endParaRPr lang="es-BO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400" dirty="0"/>
                        <a:t>VOLUMEN</a:t>
                      </a:r>
                      <a:endParaRPr lang="es-BO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457">
                <a:tc>
                  <a:txBody>
                    <a:bodyPr/>
                    <a:lstStyle/>
                    <a:p>
                      <a:pPr algn="l"/>
                      <a:r>
                        <a:rPr lang="es-BO" sz="1400" dirty="0"/>
                        <a:t>GASOLINA ESPECIAL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dirty="0"/>
                        <a:t>125.000 m3/mes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457">
                <a:tc>
                  <a:txBody>
                    <a:bodyPr/>
                    <a:lstStyle/>
                    <a:p>
                      <a:pPr algn="l"/>
                      <a:r>
                        <a:rPr lang="es-BO" sz="1400" dirty="0"/>
                        <a:t>DIESEL OÍL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dirty="0"/>
                        <a:t>81.000 m3/mes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457">
                <a:tc>
                  <a:txBody>
                    <a:bodyPr/>
                    <a:lstStyle/>
                    <a:p>
                      <a:pPr algn="l"/>
                      <a:r>
                        <a:rPr lang="es-BO" sz="1400" dirty="0"/>
                        <a:t>JET FUEL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dirty="0"/>
                        <a:t>19.000 m3/mes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457">
                <a:tc>
                  <a:txBody>
                    <a:bodyPr/>
                    <a:lstStyle/>
                    <a:p>
                      <a:pPr algn="l"/>
                      <a:r>
                        <a:rPr lang="es-BO" sz="1400" dirty="0"/>
                        <a:t>GLP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1400" dirty="0"/>
                        <a:t>380TMD</a:t>
                      </a:r>
                      <a:endParaRPr lang="es-BO" sz="1400" b="1" i="1" dirty="0">
                        <a:latin typeface="+mn-lt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9" name="Imagen 2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538" y="3260623"/>
            <a:ext cx="888677" cy="553687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5875" y="3669394"/>
            <a:ext cx="1425523" cy="1425523"/>
          </a:xfrm>
          <a:prstGeom prst="rect">
            <a:avLst/>
          </a:prstGeom>
        </p:spPr>
      </p:pic>
      <p:pic>
        <p:nvPicPr>
          <p:cNvPr id="31" name="7 Imagen" descr="C:\Users\mbalanza\Desktop\PRODE\images.jpg"/>
          <p:cNvPicPr/>
          <p:nvPr/>
        </p:nvPicPr>
        <p:blipFill>
          <a:blip r:embed="rId8" cstate="print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26" b="93496" l="9268" r="892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3617" y="3910055"/>
            <a:ext cx="1340489" cy="10346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a 4"/>
          <p:cNvGraphicFramePr>
            <a:graphicFrameLocks noGrp="1"/>
          </p:cNvGraphicFramePr>
          <p:nvPr/>
        </p:nvGraphicFramePr>
        <p:xfrm>
          <a:off x="6886332" y="1142178"/>
          <a:ext cx="4474570" cy="15846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330866">
                  <a:extLst>
                    <a:ext uri="{9D8B030D-6E8A-4147-A177-3AD203B41FA5}">
                      <a16:colId xmlns:a16="http://schemas.microsoft.com/office/drawing/2014/main" val="3291718914"/>
                    </a:ext>
                  </a:extLst>
                </a:gridCol>
                <a:gridCol w="2143704">
                  <a:extLst>
                    <a:ext uri="{9D8B030D-6E8A-4147-A177-3AD203B41FA5}">
                      <a16:colId xmlns:a16="http://schemas.microsoft.com/office/drawing/2014/main" val="115846188"/>
                    </a:ext>
                  </a:extLst>
                </a:gridCol>
              </a:tblGrid>
              <a:tr h="499243"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REFINERIA</a:t>
                      </a:r>
                      <a:endParaRPr lang="es-BO" sz="16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CAPACIDAD</a:t>
                      </a:r>
                      <a:r>
                        <a:rPr lang="es-BO" sz="1600" baseline="0" dirty="0"/>
                        <a:t> DE </a:t>
                      </a:r>
                      <a:r>
                        <a:rPr lang="es-BO" sz="1600" dirty="0"/>
                        <a:t>PROCESAMIENTO *</a:t>
                      </a:r>
                      <a:endParaRPr lang="es-BO" sz="16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2357307689"/>
                  </a:ext>
                </a:extLst>
              </a:tr>
              <a:tr h="309032"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GUALBERTO</a:t>
                      </a:r>
                      <a:r>
                        <a:rPr lang="es-BO" sz="1600" baseline="0" dirty="0"/>
                        <a:t> VILLARROEL</a:t>
                      </a:r>
                      <a:endParaRPr lang="es-BO" sz="1600" b="1" i="1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39.750</a:t>
                      </a:r>
                      <a:r>
                        <a:rPr lang="es-BO" sz="1600" baseline="0" dirty="0"/>
                        <a:t> BPD</a:t>
                      </a:r>
                      <a:endParaRPr lang="es-BO" sz="1600" b="1" i="1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3491755305"/>
                  </a:ext>
                </a:extLst>
              </a:tr>
              <a:tr h="309032"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GUILLERMO ELDER BELL</a:t>
                      </a:r>
                      <a:endParaRPr lang="es-BO" sz="1600" b="1" i="1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24.600 BPD</a:t>
                      </a:r>
                      <a:endParaRPr lang="es-BO" sz="1600" b="1" i="1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2485824106"/>
                  </a:ext>
                </a:extLst>
              </a:tr>
              <a:tr h="309032"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ORO NEGRO</a:t>
                      </a:r>
                      <a:endParaRPr lang="es-BO" sz="1600" b="1" i="1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BO" sz="1600" dirty="0"/>
                        <a:t>3.250 BPD</a:t>
                      </a:r>
                      <a:endParaRPr lang="es-BO" sz="1600" b="1" i="1" dirty="0">
                        <a:latin typeface="Century Gothic" panose="020B0502020202020204" pitchFamily="34" charset="0"/>
                      </a:endParaRPr>
                    </a:p>
                  </a:txBody>
                  <a:tcPr marL="91446" marR="91446" marT="45680" marB="45680"/>
                </a:tc>
                <a:extLst>
                  <a:ext uri="{0D108BD9-81ED-4DB2-BD59-A6C34878D82A}">
                    <a16:rowId xmlns:a16="http://schemas.microsoft.com/office/drawing/2014/main" val="1036065623"/>
                  </a:ext>
                </a:extLst>
              </a:tr>
            </a:tbl>
          </a:graphicData>
        </a:graphic>
      </p:graphicFrame>
      <p:pic>
        <p:nvPicPr>
          <p:cNvPr id="32" name="Picture 2" descr="C:\Users\mbalanza\Desktop\PRODE\kisspng-computer-icons-petroleum-barrel-gasoline-clip-art-drawing-petro.jpg"/>
          <p:cNvPicPr>
            <a:picLocks noChangeAspect="1" noChangeArrowheads="1"/>
          </p:cNvPicPr>
          <p:nvPr/>
        </p:nvPicPr>
        <p:blipFill rotWithShape="1">
          <a:blip r:embed="rId10" cstate="print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19" b="9856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70226" y="3239884"/>
            <a:ext cx="818487" cy="115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Documentos  cnclaros\Presentacion IHS\mapa-mudo-de-los-departamentos-de-bolivia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1399" y="1002020"/>
            <a:ext cx="4540526" cy="533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0" y="6336768"/>
            <a:ext cx="6181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400" dirty="0"/>
              <a:t>* Con ampliaciones efectuadas en el periodo 2012-2015</a:t>
            </a:r>
          </a:p>
        </p:txBody>
      </p:sp>
      <p:sp>
        <p:nvSpPr>
          <p:cNvPr id="17" name="Rounded Rectangle 4"/>
          <p:cNvSpPr/>
          <p:nvPr/>
        </p:nvSpPr>
        <p:spPr>
          <a:xfrm>
            <a:off x="-8300" y="0"/>
            <a:ext cx="12192000" cy="695072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tIns="91440" bIns="91440" spcCol="1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dirty="0"/>
              <a:t>  REFINERÍAS EN ACTUAL OPERACIÓN</a:t>
            </a:r>
          </a:p>
        </p:txBody>
      </p:sp>
    </p:spTree>
    <p:extLst>
      <p:ext uri="{BB962C8B-B14F-4D97-AF65-F5344CB8AC3E}">
        <p14:creationId xmlns:p14="http://schemas.microsoft.com/office/powerpoint/2010/main" val="29007921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087949" y="109714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Rounded Rectangle 4"/>
          <p:cNvSpPr/>
          <p:nvPr/>
        </p:nvSpPr>
        <p:spPr>
          <a:xfrm>
            <a:off x="1" y="1"/>
            <a:ext cx="12192000" cy="558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823" tIns="121823" rIns="121823" bIns="121823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/>
              <a:t>CAPACIDAD DE REFINERIAS VS PRODUCCIÓN NACIONAL [BPD]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/>
        </p:nvGraphicFramePr>
        <p:xfrm>
          <a:off x="766714" y="2636351"/>
          <a:ext cx="8747085" cy="3129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ángulo 10"/>
          <p:cNvSpPr/>
          <p:nvPr/>
        </p:nvSpPr>
        <p:spPr>
          <a:xfrm>
            <a:off x="5087756" y="2659074"/>
            <a:ext cx="4370627" cy="3126529"/>
          </a:xfrm>
          <a:prstGeom prst="rect">
            <a:avLst/>
          </a:prstGeom>
          <a:solidFill>
            <a:srgbClr val="FFC000">
              <a:alpha val="25098"/>
            </a:srgbClr>
          </a:solidFill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US" sz="1800" b="1" dirty="0">
                <a:solidFill>
                  <a:schemeClr val="tx1"/>
                </a:solidFill>
              </a:rPr>
              <a:t>PRONÓSTICO</a:t>
            </a:r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104243" y="1315300"/>
            <a:ext cx="4753147" cy="953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US" sz="1400" dirty="0"/>
              <a:t>INMINENTE DECLINACIÓN NATURAL DE LOS CAMPOS PETROLÍFEROS Y POR OTRO LADO LA DISMINUCION DE PRODUCCION DE CONDENSADO DE LOS CAMPOS GASIFEROS, DEBIDO A LAS NOMINACIONES DE GAS NATURAL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66714" y="1378741"/>
            <a:ext cx="4465077" cy="6154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US" sz="1600" dirty="0"/>
              <a:t>INVERSION ACUMULADA DESDE LA GESTION 2001 A 2017 DE </a:t>
            </a:r>
            <a:r>
              <a:rPr lang="es-US" sz="1800" dirty="0"/>
              <a:t>685 </a:t>
            </a:r>
            <a:r>
              <a:rPr lang="es-US" sz="1800" dirty="0" err="1"/>
              <a:t>MM$us</a:t>
            </a:r>
            <a:endParaRPr lang="es-ES" sz="1600" dirty="0"/>
          </a:p>
        </p:txBody>
      </p:sp>
      <p:sp>
        <p:nvSpPr>
          <p:cNvPr id="15" name="Cerrar llave 14"/>
          <p:cNvSpPr/>
          <p:nvPr/>
        </p:nvSpPr>
        <p:spPr>
          <a:xfrm rot="16200000">
            <a:off x="2764070" y="556994"/>
            <a:ext cx="466310" cy="3460889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/>
          <p:cNvSpPr/>
          <p:nvPr/>
        </p:nvSpPr>
        <p:spPr>
          <a:xfrm>
            <a:off x="5843939" y="1446758"/>
            <a:ext cx="792191" cy="551986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/>
          <p:cNvSpPr txBox="1"/>
          <p:nvPr/>
        </p:nvSpPr>
        <p:spPr>
          <a:xfrm>
            <a:off x="9672490" y="3213026"/>
            <a:ext cx="2456724" cy="160043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US" sz="1400" dirty="0"/>
              <a:t>ES NECESARIO PLANTEAR POLITICAS QUE PERMITAN OPTIMIZAR LA CAPACIDAD OCIOSA DE LAS TRES REFINERIAS DEL PAIS Y MANTENER EN OPERACIÓN LOS DUCTOS</a:t>
            </a:r>
          </a:p>
        </p:txBody>
      </p:sp>
    </p:spTree>
    <p:extLst>
      <p:ext uri="{BB962C8B-B14F-4D97-AF65-F5344CB8AC3E}">
        <p14:creationId xmlns:p14="http://schemas.microsoft.com/office/powerpoint/2010/main" val="135326893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087949" y="109714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177960" y="1466479"/>
            <a:ext cx="36193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/>
              <a:t>El petróleo crudo que se recibe muestra una tendencia a ser </a:t>
            </a:r>
            <a:r>
              <a:rPr lang="es-ES" sz="2000" b="1" i="1" dirty="0"/>
              <a:t>más liviano</a:t>
            </a:r>
            <a:r>
              <a:rPr lang="es-ES" sz="2000" dirty="0"/>
              <a:t> con la consiguiente reducción en el rendimiento de Crudo Reducido.</a:t>
            </a:r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  <a:p>
            <a:pPr algn="just"/>
            <a:endParaRPr lang="es-ES" sz="2000" dirty="0"/>
          </a:p>
          <a:p>
            <a:pPr algn="just"/>
            <a:r>
              <a:rPr lang="es-ES" sz="2000" dirty="0"/>
              <a:t>El </a:t>
            </a:r>
            <a:r>
              <a:rPr lang="es-ES" sz="2000" b="1" i="1" dirty="0"/>
              <a:t>Crudo Reducido</a:t>
            </a:r>
            <a:r>
              <a:rPr lang="es-ES" sz="2000" dirty="0"/>
              <a:t> es la materia prima de la </a:t>
            </a:r>
            <a:r>
              <a:rPr lang="es-ES" sz="2000" i="1" dirty="0"/>
              <a:t>Planta de Lubricantes de la Refinería “Gualberto Villarroel” </a:t>
            </a:r>
            <a:r>
              <a:rPr lang="es-ES" sz="2000" dirty="0"/>
              <a:t>para la obtención de los Aceites Lubricantes.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2341" y="4548086"/>
            <a:ext cx="3522068" cy="211698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409" y="4542223"/>
            <a:ext cx="3496569" cy="2248791"/>
          </a:xfrm>
          <a:prstGeom prst="rect">
            <a:avLst/>
          </a:prstGeom>
        </p:spPr>
      </p:pic>
      <p:graphicFrame>
        <p:nvGraphicFramePr>
          <p:cNvPr id="8" name="3 Gráfico"/>
          <p:cNvGraphicFramePr>
            <a:graphicFrameLocks/>
          </p:cNvGraphicFramePr>
          <p:nvPr/>
        </p:nvGraphicFramePr>
        <p:xfrm>
          <a:off x="4343359" y="1097147"/>
          <a:ext cx="7410451" cy="316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4"/>
          <p:cNvSpPr/>
          <p:nvPr/>
        </p:nvSpPr>
        <p:spPr>
          <a:xfrm>
            <a:off x="1" y="1"/>
            <a:ext cx="12192000" cy="558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823" tIns="121823" rIns="121823" bIns="121823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/>
              <a:t>RENDIMIENTO DEL CRUDO PROCESADO </a:t>
            </a:r>
          </a:p>
        </p:txBody>
      </p:sp>
    </p:spTree>
    <p:extLst>
      <p:ext uri="{BB962C8B-B14F-4D97-AF65-F5344CB8AC3E}">
        <p14:creationId xmlns:p14="http://schemas.microsoft.com/office/powerpoint/2010/main" val="281661066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20784" y="1248512"/>
          <a:ext cx="4528333" cy="4841982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323424">
                  <a:extLst>
                    <a:ext uri="{9D8B030D-6E8A-4147-A177-3AD203B41FA5}">
                      <a16:colId xmlns:a16="http://schemas.microsoft.com/office/drawing/2014/main" val="212760766"/>
                    </a:ext>
                  </a:extLst>
                </a:gridCol>
                <a:gridCol w="1548342">
                  <a:extLst>
                    <a:ext uri="{9D8B030D-6E8A-4147-A177-3AD203B41FA5}">
                      <a16:colId xmlns:a16="http://schemas.microsoft.com/office/drawing/2014/main" val="4136678950"/>
                    </a:ext>
                  </a:extLst>
                </a:gridCol>
                <a:gridCol w="1656567">
                  <a:extLst>
                    <a:ext uri="{9D8B030D-6E8A-4147-A177-3AD203B41FA5}">
                      <a16:colId xmlns:a16="http://schemas.microsoft.com/office/drawing/2014/main" val="895995029"/>
                    </a:ext>
                  </a:extLst>
                </a:gridCol>
              </a:tblGrid>
              <a:tr h="2535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FICHA TÉCNICA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endParaRPr lang="es-BO" sz="14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34811"/>
                  </a:ext>
                </a:extLst>
              </a:tr>
              <a:tr h="256818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UBICACIÓN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DEPARTAMENTO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Santa Cruz de la Sierra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209435020"/>
                  </a:ext>
                </a:extLst>
              </a:tr>
              <a:tr h="13899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SUMINISTRO Y CAPACIDAD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MATERIA PRIMA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Petróleo Crudo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2142239149"/>
                  </a:ext>
                </a:extLst>
              </a:tr>
              <a:tr h="50203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CAPACIDAD DE DISEÑO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Unidad de Crudo 18.000 BPD</a:t>
                      </a:r>
                      <a:br>
                        <a:rPr lang="es-BO" sz="1400" u="none" strike="noStrike">
                          <a:effectLst/>
                        </a:rPr>
                      </a:br>
                      <a:r>
                        <a:rPr lang="es-BO" sz="1400" u="none" strike="noStrike">
                          <a:effectLst/>
                        </a:rPr>
                        <a:t>Unidad de Crudo 6.000 BPD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734327166"/>
                  </a:ext>
                </a:extLst>
              </a:tr>
              <a:tr h="50203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CAPACIDAD DE PROCESAMIENTO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Unidad de Crudo 18.000 BPD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>
                          <a:effectLst/>
                        </a:rPr>
                        <a:t>Unidad de Crudo 6.000 BPD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1428745907"/>
                  </a:ext>
                </a:extLst>
              </a:tr>
              <a:tr h="138999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PRODUCCIÓN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GASOLINA ESPECIAL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50.000 </a:t>
                      </a:r>
                      <a:r>
                        <a:rPr lang="es-BO" sz="1400" u="none" strike="noStrike" dirty="0" err="1">
                          <a:effectLst/>
                        </a:rPr>
                        <a:t>m3</a:t>
                      </a:r>
                      <a:r>
                        <a:rPr lang="es-BO" sz="1400" u="none" strike="noStrike" dirty="0">
                          <a:effectLst/>
                        </a:rPr>
                        <a:t>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3180683417"/>
                  </a:ext>
                </a:extLst>
              </a:tr>
              <a:tr h="1389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DIÉSEL OIL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32.900 </a:t>
                      </a:r>
                      <a:r>
                        <a:rPr lang="es-BO" sz="1400" u="none" strike="noStrike" dirty="0" err="1">
                          <a:effectLst/>
                        </a:rPr>
                        <a:t>m3</a:t>
                      </a:r>
                      <a:r>
                        <a:rPr lang="es-BO" sz="1400" u="none" strike="noStrike" dirty="0">
                          <a:effectLst/>
                        </a:rPr>
                        <a:t>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4138687091"/>
                  </a:ext>
                </a:extLst>
              </a:tr>
              <a:tr h="1389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GASOLINA PREMIUM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330 </a:t>
                      </a:r>
                      <a:r>
                        <a:rPr lang="es-BO" sz="1400" u="none" strike="noStrike" dirty="0" err="1">
                          <a:effectLst/>
                        </a:rPr>
                        <a:t>m3</a:t>
                      </a:r>
                      <a:r>
                        <a:rPr lang="es-BO" sz="1400" u="none" strike="noStrike" dirty="0">
                          <a:effectLst/>
                        </a:rPr>
                        <a:t>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2717373610"/>
                  </a:ext>
                </a:extLst>
              </a:tr>
              <a:tr h="1389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GASOLINA SUPER 91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2.300 </a:t>
                      </a:r>
                      <a:r>
                        <a:rPr lang="es-BO" sz="1400" u="none" strike="noStrike" dirty="0" err="1">
                          <a:effectLst/>
                        </a:rPr>
                        <a:t>m3</a:t>
                      </a:r>
                      <a:r>
                        <a:rPr lang="es-BO" sz="1400" u="none" strike="noStrike" dirty="0">
                          <a:effectLst/>
                        </a:rPr>
                        <a:t>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3784748029"/>
                  </a:ext>
                </a:extLst>
              </a:tr>
              <a:tr h="1389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KEROSENE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50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106814805"/>
                  </a:ext>
                </a:extLst>
              </a:tr>
              <a:tr h="1389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JET FUEL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10.000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2980227029"/>
                  </a:ext>
                </a:extLst>
              </a:tr>
              <a:tr h="253557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GAS LICUADO DE PETRÓLEO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180 TMD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681213824"/>
                  </a:ext>
                </a:extLst>
              </a:tr>
              <a:tr h="138999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CRUDO RECONSTITUIDO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14.000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717" marR="8717" marT="8717" marB="0" anchor="ctr"/>
                </a:tc>
                <a:extLst>
                  <a:ext uri="{0D108BD9-81ED-4DB2-BD59-A6C34878D82A}">
                    <a16:rowId xmlns:a16="http://schemas.microsoft.com/office/drawing/2014/main" val="1915327067"/>
                  </a:ext>
                </a:extLst>
              </a:tr>
            </a:tbl>
          </a:graphicData>
        </a:graphic>
      </p:graphicFrame>
      <p:pic>
        <p:nvPicPr>
          <p:cNvPr id="7" name="8 Marcador de posición de imagen" descr="DSC0466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5783" y="1268760"/>
            <a:ext cx="6774783" cy="358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17 Diagrama"/>
          <p:cNvGraphicFramePr/>
          <p:nvPr/>
        </p:nvGraphicFramePr>
        <p:xfrm>
          <a:off x="4797750" y="1052736"/>
          <a:ext cx="6768752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ounded Rectangle 4"/>
          <p:cNvSpPr/>
          <p:nvPr/>
        </p:nvSpPr>
        <p:spPr>
          <a:xfrm>
            <a:off x="1" y="1"/>
            <a:ext cx="12192000" cy="558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823" tIns="121823" rIns="121823" bIns="121823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200" b="1" dirty="0"/>
              <a:t>REFINERÍA GUILLERMO ELDER BELL</a:t>
            </a:r>
            <a:endParaRPr lang="en-US" sz="3200" b="1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5085783" y="5072056"/>
          <a:ext cx="6774783" cy="1116330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62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7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INVERSIÓN</a:t>
                      </a:r>
                      <a:r>
                        <a:rPr lang="es-BO" sz="1400" baseline="0" dirty="0">
                          <a:effectLst/>
                        </a:rPr>
                        <a:t> 2016 </a:t>
                      </a:r>
                      <a:r>
                        <a:rPr lang="es-BO" sz="1400" dirty="0">
                          <a:effectLst/>
                        </a:rPr>
                        <a:t>(MMUSD)</a:t>
                      </a:r>
                      <a:endParaRPr lang="es-BO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PROYECTO</a:t>
                      </a:r>
                      <a:endParaRPr lang="es-BO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465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s-BO" sz="1400" kern="1200" dirty="0">
                          <a:effectLst/>
                        </a:rPr>
                        <a:t>105</a:t>
                      </a:r>
                      <a:endParaRPr lang="es-BO" sz="14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BO" sz="1400" dirty="0">
                          <a:solidFill>
                            <a:prstClr val="black"/>
                          </a:solidFill>
                          <a:cs typeface="Calibri" pitchFamily="34" charset="0"/>
                        </a:rPr>
                        <a:t>Unidad de Isomerización de Gasolina liviana (LSR) con una capacidad de 6.000 BPD</a:t>
                      </a:r>
                      <a:r>
                        <a:rPr lang="es-BO" sz="1400" baseline="0" dirty="0">
                          <a:solidFill>
                            <a:prstClr val="black"/>
                          </a:solidFill>
                          <a:cs typeface="Calibri" pitchFamily="34" charset="0"/>
                        </a:rPr>
                        <a:t> para </a:t>
                      </a:r>
                      <a:r>
                        <a:rPr lang="es-BO" sz="1400" dirty="0">
                          <a:solidFill>
                            <a:prstClr val="black"/>
                          </a:solidFill>
                          <a:cs typeface="Calibri" pitchFamily="34" charset="0"/>
                        </a:rPr>
                        <a:t>incrementar los volúmenes de producción de Gasolina Especial en 12.50 Millones de litros/Mes</a:t>
                      </a:r>
                    </a:p>
                  </a:txBody>
                  <a:tcPr marL="57501" marR="5750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80067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90667" y="700624"/>
          <a:ext cx="4807625" cy="5502445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610727">
                  <a:extLst>
                    <a:ext uri="{9D8B030D-6E8A-4147-A177-3AD203B41FA5}">
                      <a16:colId xmlns:a16="http://schemas.microsoft.com/office/drawing/2014/main" val="2360663862"/>
                    </a:ext>
                  </a:extLst>
                </a:gridCol>
                <a:gridCol w="1613182">
                  <a:extLst>
                    <a:ext uri="{9D8B030D-6E8A-4147-A177-3AD203B41FA5}">
                      <a16:colId xmlns:a16="http://schemas.microsoft.com/office/drawing/2014/main" val="3801321675"/>
                    </a:ext>
                  </a:extLst>
                </a:gridCol>
                <a:gridCol w="1583716">
                  <a:extLst>
                    <a:ext uri="{9D8B030D-6E8A-4147-A177-3AD203B41FA5}">
                      <a16:colId xmlns:a16="http://schemas.microsoft.com/office/drawing/2014/main" val="2576642462"/>
                    </a:ext>
                  </a:extLst>
                </a:gridCol>
              </a:tblGrid>
              <a:tr h="20258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REFINERÍA GUALBERTO VILLARROEL</a:t>
                      </a:r>
                      <a:endParaRPr lang="es-BO" sz="14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04414"/>
                  </a:ext>
                </a:extLst>
              </a:tr>
              <a:tr h="270655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UBICACIÓN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DEPARTAMENTO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Cochabamba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1210993723"/>
                  </a:ext>
                </a:extLst>
              </a:tr>
              <a:tr h="20258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SUMINISTRO Y CAPACIDAD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MATERIA PRIMA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Petróleo Crudo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1332366056"/>
                  </a:ext>
                </a:extLst>
              </a:tr>
              <a:tr h="78995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CAPACIDAD DE DISEÑO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Unidad de Crudo 27.250 BPD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>
                          <a:effectLst/>
                        </a:rPr>
                        <a:t>Unidad de Crudo 12.500 BPD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2671060041"/>
                  </a:ext>
                </a:extLst>
              </a:tr>
              <a:tr h="789954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CAPACIDAD DE PROCESAMIENTO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Unidad de Crudo 25.000 BPD</a:t>
                      </a:r>
                      <a:br>
                        <a:rPr lang="es-BO" sz="1400" u="none" strike="noStrike">
                          <a:effectLst/>
                        </a:rPr>
                      </a:br>
                      <a:r>
                        <a:rPr lang="es-BO" sz="1400" u="none" strike="noStrike">
                          <a:effectLst/>
                        </a:rPr>
                        <a:t>Unidad de Crudo 12.500 BPD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3309055772"/>
                  </a:ext>
                </a:extLst>
              </a:tr>
              <a:tr h="202588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PRODUCCIÓN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GASOLINA ESPECIAL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 71.000 m3/mes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3022851374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DIÉSEL OIL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 44.800 m3/mes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167419630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GASOLINA DE AVIACION 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 650 m3/mes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2939410526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GASOLINA SUPER 91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1.000 </a:t>
                      </a:r>
                      <a:r>
                        <a:rPr lang="es-BO" sz="1400" u="none" strike="noStrike" dirty="0" err="1">
                          <a:effectLst/>
                        </a:rPr>
                        <a:t>m3</a:t>
                      </a:r>
                      <a:r>
                        <a:rPr lang="es-BO" sz="1400" u="none" strike="noStrike" dirty="0">
                          <a:effectLst/>
                        </a:rPr>
                        <a:t>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1870839624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KEROSENE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 1.500 m3/mes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1303273980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JET FUEL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 9.000 m3/mes 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3665184832"/>
                  </a:ext>
                </a:extLst>
              </a:tr>
              <a:tr h="398377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GAS LICUADO DE PETRÓLEO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245 TMD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3312054654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CRUDO RECONSTITUIDO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36.000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1445377001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LUBRICANTES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2.300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3802397582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GRASAS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2.500 kg/mes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3458669212"/>
                  </a:ext>
                </a:extLst>
              </a:tr>
              <a:tr h="202588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ASFALTOS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55.000 kg/mes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7410" marR="7410" marT="7410" marB="0" anchor="ctr"/>
                </a:tc>
                <a:extLst>
                  <a:ext uri="{0D108BD9-81ED-4DB2-BD59-A6C34878D82A}">
                    <a16:rowId xmlns:a16="http://schemas.microsoft.com/office/drawing/2014/main" val="3796870331"/>
                  </a:ext>
                </a:extLst>
              </a:tr>
            </a:tbl>
          </a:graphicData>
        </a:graphic>
      </p:graphicFrame>
      <p:grpSp>
        <p:nvGrpSpPr>
          <p:cNvPr id="4" name="Grupo 3"/>
          <p:cNvGrpSpPr/>
          <p:nvPr/>
        </p:nvGrpSpPr>
        <p:grpSpPr>
          <a:xfrm>
            <a:off x="5305081" y="829478"/>
            <a:ext cx="6588393" cy="3367354"/>
            <a:chOff x="4657351" y="928835"/>
            <a:chExt cx="7274223" cy="3672408"/>
          </a:xfrm>
        </p:grpSpPr>
        <p:pic>
          <p:nvPicPr>
            <p:cNvPr id="5" name="8 Marcador de posición de imagen" descr="RGV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7351" y="928835"/>
              <a:ext cx="7259341" cy="3672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aphicFrame>
          <p:nvGraphicFramePr>
            <p:cNvPr id="7" name="11 Diagrama"/>
            <p:cNvGraphicFramePr/>
            <p:nvPr/>
          </p:nvGraphicFramePr>
          <p:xfrm>
            <a:off x="4730774" y="928835"/>
            <a:ext cx="7200800" cy="367240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sp>
        <p:nvSpPr>
          <p:cNvPr id="8" name="Rounded Rectangle 4"/>
          <p:cNvSpPr/>
          <p:nvPr/>
        </p:nvSpPr>
        <p:spPr>
          <a:xfrm>
            <a:off x="1" y="1"/>
            <a:ext cx="12192000" cy="558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823" tIns="121823" rIns="121823" bIns="121823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200" b="1" dirty="0"/>
              <a:t>REFINERÍA GUALBERTO VILLARROEL</a:t>
            </a:r>
            <a:endParaRPr lang="en-US" sz="3200" b="1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5156199" y="4508426"/>
          <a:ext cx="6723795" cy="1443228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2069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44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INVERSIÓN</a:t>
                      </a:r>
                      <a:r>
                        <a:rPr lang="es-BO" sz="1400" baseline="0" dirty="0">
                          <a:effectLst/>
                        </a:rPr>
                        <a:t> </a:t>
                      </a:r>
                      <a:r>
                        <a:rPr lang="es-BO" sz="1400" dirty="0">
                          <a:effectLst/>
                        </a:rPr>
                        <a:t>(MMUSD)</a:t>
                      </a:r>
                      <a:endParaRPr lang="es-BO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400" dirty="0">
                          <a:effectLst/>
                        </a:rPr>
                        <a:t>Proyecto</a:t>
                      </a:r>
                      <a:endParaRPr lang="es-BO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431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s-BO" sz="1400" kern="1200" dirty="0">
                          <a:effectLst/>
                        </a:rPr>
                        <a:t>116</a:t>
                      </a:r>
                      <a:endParaRPr lang="es-BO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es-BO" sz="1400" dirty="0">
                          <a:solidFill>
                            <a:prstClr val="black"/>
                          </a:solidFill>
                          <a:cs typeface="Calibri" pitchFamily="34" charset="0"/>
                        </a:rPr>
                        <a:t>Nueva Unidad de Reformación Catalítica (NURC) con capacidad de 5,300 BPD, permite mayor disponibilidad de gasolina reformada de alto octanaje (RONC 95) y permite la entrega de Gasolina Especial (85 octanos) en un volumen de 22.50 Millones de litros/Mes además de 15 TMD de GLP. </a:t>
                      </a:r>
                      <a:endParaRPr lang="es-BO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501" marR="5750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846525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536700" y="1121309"/>
          <a:ext cx="5664199" cy="441960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746117">
                  <a:extLst>
                    <a:ext uri="{9D8B030D-6E8A-4147-A177-3AD203B41FA5}">
                      <a16:colId xmlns:a16="http://schemas.microsoft.com/office/drawing/2014/main" val="2522016934"/>
                    </a:ext>
                  </a:extLst>
                </a:gridCol>
                <a:gridCol w="1830246">
                  <a:extLst>
                    <a:ext uri="{9D8B030D-6E8A-4147-A177-3AD203B41FA5}">
                      <a16:colId xmlns:a16="http://schemas.microsoft.com/office/drawing/2014/main" val="1850993829"/>
                    </a:ext>
                  </a:extLst>
                </a:gridCol>
                <a:gridCol w="2087836">
                  <a:extLst>
                    <a:ext uri="{9D8B030D-6E8A-4147-A177-3AD203B41FA5}">
                      <a16:colId xmlns:a16="http://schemas.microsoft.com/office/drawing/2014/main" val="2378803676"/>
                    </a:ext>
                  </a:extLst>
                </a:gridCol>
              </a:tblGrid>
              <a:tr h="37992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FICHA TÉCNICA</a:t>
                      </a:r>
                      <a:endParaRPr lang="es-BO" sz="14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763452"/>
                  </a:ext>
                </a:extLst>
              </a:tr>
              <a:tr h="439238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UBICACIÓN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DEPARTAMENTO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Santa Cruz de la Sierra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6489650"/>
                  </a:ext>
                </a:extLst>
              </a:tr>
              <a:tr h="523348"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CONSTRUCCIÓN </a:t>
                      </a:r>
                      <a:br>
                        <a:rPr lang="es-BO" sz="1400" u="none" strike="noStrike" dirty="0">
                          <a:effectLst/>
                        </a:rPr>
                      </a:br>
                      <a:r>
                        <a:rPr lang="es-BO" sz="1400" u="none" strike="noStrike" dirty="0">
                          <a:effectLst/>
                        </a:rPr>
                        <a:t>Y OPERACIÓN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PUESTA EN OPERACIÓN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2002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9153900"/>
                  </a:ext>
                </a:extLst>
              </a:tr>
              <a:tr h="2799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SUMINISTRO Y CAPACIDAD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MATERIA PRIMA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Petróleo Crudo</a:t>
                      </a:r>
                      <a:endParaRPr lang="es-BO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626499"/>
                  </a:ext>
                </a:extLst>
              </a:tr>
              <a:tr h="522491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CAPACIDAD DE DISEÑO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Unidad de Crudo 3.250 BPD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0641189"/>
                  </a:ext>
                </a:extLst>
              </a:tr>
              <a:tr h="522491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CAPACIDAD DE PROCESAMIENTO</a:t>
                      </a:r>
                      <a:endParaRPr lang="es-BO" sz="1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Unidad de Crudo 3.250 BPD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27058795"/>
                  </a:ext>
                </a:extLst>
              </a:tr>
              <a:tr h="43923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PRODUCCIÓN</a:t>
                      </a:r>
                      <a:endParaRPr lang="es-BO" sz="1400" b="1" i="1" u="none" strike="noStrike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GASOLINA ESPECIAL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5.400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8015507"/>
                  </a:ext>
                </a:extLst>
              </a:tr>
              <a:tr h="267946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DIÉSEL OIL 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6.500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1753392"/>
                  </a:ext>
                </a:extLst>
              </a:tr>
              <a:tr h="522491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GAS LICUADO DE PETRÓLEO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12 TMD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68524763"/>
                  </a:ext>
                </a:extLst>
              </a:tr>
              <a:tr h="522491">
                <a:tc v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>
                          <a:effectLst/>
                        </a:rPr>
                        <a:t>CRUDO RECONSTITUIDO</a:t>
                      </a:r>
                      <a:endParaRPr lang="es-BO" sz="14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BO" sz="1400" u="none" strike="noStrike" dirty="0">
                          <a:effectLst/>
                        </a:rPr>
                        <a:t> 1.500 m3/mes </a:t>
                      </a:r>
                      <a:endParaRPr lang="es-BO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19736762"/>
                  </a:ext>
                </a:extLst>
              </a:tr>
            </a:tbl>
          </a:graphicData>
        </a:graphic>
      </p:graphicFrame>
      <p:pic>
        <p:nvPicPr>
          <p:cNvPr id="5" name="Imagen 3">
            <a:extLst>
              <a:ext uri="{FF2B5EF4-FFF2-40B4-BE49-F238E27FC236}">
                <a16:creationId xmlns:a16="http://schemas.microsoft.com/office/drawing/2014/main" id="{3EAC4EED-8472-4CAD-909A-2027579B25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3331110"/>
            <a:ext cx="2880000" cy="1802845"/>
          </a:xfrm>
          <a:prstGeom prst="rect">
            <a:avLst/>
          </a:prstGeom>
        </p:spPr>
      </p:pic>
      <p:pic>
        <p:nvPicPr>
          <p:cNvPr id="6" name="Imagen 6">
            <a:extLst>
              <a:ext uri="{FF2B5EF4-FFF2-40B4-BE49-F238E27FC236}">
                <a16:creationId xmlns:a16="http://schemas.microsoft.com/office/drawing/2014/main" id="{7B037241-FF0B-40C8-9E7A-6C1F3CC59D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5133955"/>
            <a:ext cx="2880000" cy="1802845"/>
          </a:xfrm>
          <a:prstGeom prst="rect">
            <a:avLst/>
          </a:prstGeom>
        </p:spPr>
      </p:pic>
      <p:pic>
        <p:nvPicPr>
          <p:cNvPr id="7" name="Imagen 8">
            <a:extLst>
              <a:ext uri="{FF2B5EF4-FFF2-40B4-BE49-F238E27FC236}">
                <a16:creationId xmlns:a16="http://schemas.microsoft.com/office/drawing/2014/main" id="{E97749E6-D1CA-4788-B665-34CE4B9E1E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900" y="558801"/>
            <a:ext cx="2880000" cy="2772309"/>
          </a:xfrm>
          <a:prstGeom prst="rect">
            <a:avLst/>
          </a:prstGeom>
        </p:spPr>
      </p:pic>
      <p:sp>
        <p:nvSpPr>
          <p:cNvPr id="8" name="Rounded Rectangle 4"/>
          <p:cNvSpPr/>
          <p:nvPr/>
        </p:nvSpPr>
        <p:spPr>
          <a:xfrm>
            <a:off x="1" y="1"/>
            <a:ext cx="12192000" cy="558800"/>
          </a:xfrm>
          <a:prstGeom prst="rect">
            <a:avLst/>
          </a:prstGeom>
          <a:solidFill>
            <a:srgbClr val="47B088"/>
          </a:solidFill>
          <a:ln>
            <a:noFill/>
          </a:ln>
          <a:effectLst>
            <a:outerShdw blurRad="44450" dist="27940" dir="5400000" algn="ctr">
              <a:srgbClr val="000000">
                <a:alpha val="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21823" tIns="121823" rIns="121823" bIns="121823" spcCol="169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BO" sz="3200" b="1" dirty="0"/>
              <a:t>REFINERÍA ORO NEGRO (PRIVADA)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291320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5920</TotalTime>
  <Words>9197</Words>
  <Application>Microsoft Macintosh PowerPoint</Application>
  <PresentationFormat>Panorámica</PresentationFormat>
  <Paragraphs>2477</Paragraphs>
  <Slides>128</Slides>
  <Notes>32</Notes>
  <HiddenSlides>21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128</vt:i4>
      </vt:variant>
    </vt:vector>
  </HeadingPairs>
  <TitlesOfParts>
    <vt:vector size="139" baseType="lpstr">
      <vt:lpstr>Arial</vt:lpstr>
      <vt:lpstr>Arial Rounded MT Bold</vt:lpstr>
      <vt:lpstr>Calibri</vt:lpstr>
      <vt:lpstr>Calibri Light</vt:lpstr>
      <vt:lpstr>Century Gothic</vt:lpstr>
      <vt:lpstr>Helvetica</vt:lpstr>
      <vt:lpstr>Impact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EXPORTACIONES DE GNL DE EEUU </vt:lpstr>
      <vt:lpstr>IMPORTACIÓN Y EXPORTACIÓN GNL EN SUDAMERICA</vt:lpstr>
      <vt:lpstr>PROCEDENCIA DEL GAS NATURAL CONSUMIDO EN BRASIL</vt:lpstr>
      <vt:lpstr>PROCEDENCIA DEL GAS NATURAL CONSUMIDO EN ARGENTINA</vt:lpstr>
      <vt:lpstr>PROCEDENCIA DEL GAS NATURAL CONSUMIDO EN CHILE</vt:lpstr>
      <vt:lpstr>IMPORTACIÓN Y EXPORTACIÓN DE GAS POR DUCTO</vt:lpstr>
      <vt:lpstr>Presentación de PowerPoint</vt:lpstr>
      <vt:lpstr>Presentación de PowerPoint</vt:lpstr>
      <vt:lpstr>Presentación de PowerPoint</vt:lpstr>
      <vt:lpstr>EVOLUCIÓN DE LOS PRECIOS DEL GAS NATURAL</vt:lpstr>
      <vt:lpstr>Presentación de PowerPoint</vt:lpstr>
      <vt:lpstr>IMPACTOS ECONÓMICOS CORRELACIONADOS A LOS PRECIOS DE EXPORTACIÓN DEL GAS NATURAL</vt:lpstr>
      <vt:lpstr>EVOLUCIÓN DE LAS IMPORTACIONES DE DIESEL OIL, GASOLINA ESPECIAL Y LUBRICANTES</vt:lpstr>
      <vt:lpstr>Presentación de PowerPoint</vt:lpstr>
      <vt:lpstr>SALDOS DE LA BALANZA COMERCIAL</vt:lpstr>
      <vt:lpstr>EVOLUCIÓN RECAUDACIÓN TRIBUTARIA </vt:lpstr>
      <vt:lpstr>PARTICIPACIÓN SECTOR HIDROCARBUROS Y SECTOR PRIVADO EN INGRESOS TOTALES DEL GOBIERNO NACIONAL</vt:lpstr>
      <vt:lpstr>MENORES INGRESOS FISCALES Y MAYORES GASTOS </vt:lpstr>
      <vt:lpstr>RENTA PETROLERA POR ACTIVIDADES DE EXPLORACIÓN Y EXPLOTACIÓN DE HIDROCARBUROS</vt:lpstr>
      <vt:lpstr>PARTICIPACIÓN DE YPFB EN UTILIDADES GENERADAS POR EMPRESAS BAJO CONTRATOS DE E&amp;E Millones de Dólares Americanos </vt:lpstr>
      <vt:lpstr>ESTADO DE RESULTADOS</vt:lpstr>
      <vt:lpstr>Presentación de PowerPoint</vt:lpstr>
      <vt:lpstr>Presentación de PowerPoint</vt:lpstr>
      <vt:lpstr>CONTRATOS FIRMADOS SEGÚN LEY VIGENTE</vt:lpstr>
      <vt:lpstr>Presentación de PowerPoint</vt:lpstr>
      <vt:lpstr>Presentación de PowerPoint</vt:lpstr>
      <vt:lpstr>EVOLUCION DE CONTRATOS VIGENTES</vt:lpstr>
      <vt:lpstr>CONTRATOS DE OPERACIÓN RESULTANTES DE LA MIGRACIÓN (D.S. 28701)</vt:lpstr>
      <vt:lpstr>CONTRATOS TIPO SAM (Exploración y Explotación)</vt:lpstr>
      <vt:lpstr>CSP TIPO SAM EXPLOTACIÓN (Dos vigentes)</vt:lpstr>
      <vt:lpstr>CSP TIPO SAM EXPLOTACIÓN</vt:lpstr>
      <vt:lpstr>CSP TIPO OPERACION</vt:lpstr>
      <vt:lpstr>CSP TIPO OPERACION</vt:lpstr>
      <vt:lpstr>Presentación de PowerPoint</vt:lpstr>
      <vt:lpstr>COMPORTAMIENTO DE LAS INVERSIONES EN EXPLORACIÓN Y EXPLOTACIÓN BAJO CONTRATOS DE E&amp;E</vt:lpstr>
      <vt:lpstr>COMPORTAMIENTO DE INVERSIONES EN EXPLORACIÓN (Contratos y YPFB)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EVOLUCIÓN DE LOS PRECIOS DEL GAS NATURAL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NUEVAS POLÍTICAS EN EL MERCADO DE BRASIL</vt:lpstr>
      <vt:lpstr>Presentación de PowerPoint</vt:lpstr>
      <vt:lpstr>Presentación de PowerPoint</vt:lpstr>
      <vt:lpstr>EXCESIVA CARGA FISCAL SOBRE LA PRODUCCIÓN DE HIDROCARBUROS.-</vt:lpstr>
      <vt:lpstr>Presentación de PowerPoint</vt:lpstr>
      <vt:lpstr>POLÍTICA IMPLEMENTADA PARA AMORTIGUAR LA EXCESIVA CARGA FISCAL E INCENTIVAR INVERSIONES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EVOLUCIÓN DE LOS PRECIOS DEL GAS NATURAL</vt:lpstr>
      <vt:lpstr>Presentación de PowerPoint</vt:lpstr>
      <vt:lpstr>Presentación de PowerPoint</vt:lpstr>
      <vt:lpstr>CONTRATOS FIRMADOS SEGÚN LEY VIGENTE</vt:lpstr>
      <vt:lpstr>CONTRATOS DE SERVICIOS TIPO SAM (2007-2016)</vt:lpstr>
      <vt:lpstr>FLEXIBILIZACIÓN DEL RÉGIMEN CONTRACTUAL</vt:lpstr>
      <vt:lpstr>CONTRATOS FIRMADOS SEGÚN LEY VIGENTE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INDUSTRIALIZACIÓN</vt:lpstr>
      <vt:lpstr> PLANTAS DE</vt:lpstr>
      <vt:lpstr>Presentación de PowerPoint</vt:lpstr>
      <vt:lpstr> PLANTAS DE</vt:lpstr>
      <vt:lpstr> PLANTAS DE</vt:lpstr>
      <vt:lpstr> PLANTAS DE</vt:lpstr>
      <vt:lpstr> PLANTAS DE</vt:lpstr>
      <vt:lpstr>Presentación de PowerPoint</vt:lpstr>
      <vt:lpstr> PLANTAS DE</vt:lpstr>
      <vt:lpstr> PLANTAS DE</vt:lpstr>
      <vt:lpstr> PLANTAS DE</vt:lpstr>
      <vt:lpstr> PLANTAS DE</vt:lpstr>
      <vt:lpstr>Presentación de PowerPoint</vt:lpstr>
      <vt:lpstr> PLANTAS DE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DTEP - Alfredo Oscar Carrion Gutierrez</dc:creator>
  <cp:lastModifiedBy>Microsoft Office User</cp:lastModifiedBy>
  <cp:revision>365</cp:revision>
  <cp:lastPrinted>2020-03-03T19:51:53Z</cp:lastPrinted>
  <dcterms:created xsi:type="dcterms:W3CDTF">2020-01-21T13:48:37Z</dcterms:created>
  <dcterms:modified xsi:type="dcterms:W3CDTF">2020-03-03T21:09:06Z</dcterms:modified>
</cp:coreProperties>
</file>