
<file path=[Content_Types].xml><?xml version="1.0" encoding="utf-8"?>
<Types xmlns="http://schemas.openxmlformats.org/package/2006/content-types">
  <Override PartName="/ppt/drawings/drawing1.xml" ContentType="application/vnd.openxmlformats-officedocument.drawingml.chartshapes+xml"/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drawings/drawing2.xml" ContentType="application/vnd.openxmlformats-officedocument.drawingml.chartshapes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Default Extension="xlsx" ContentType="application/vnd.openxmlformats-officedocument.spreadsheetml.sheet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r:id="rId1"/>
  </p:sldMasterIdLst>
  <p:notesMasterIdLst>
    <p:notesMasterId r:id="rId27"/>
  </p:notesMasterIdLst>
  <p:sldIdLst>
    <p:sldId id="259" r:id="rId2"/>
    <p:sldId id="256" r:id="rId3"/>
    <p:sldId id="282" r:id="rId4"/>
    <p:sldId id="283" r:id="rId5"/>
    <p:sldId id="284" r:id="rId6"/>
    <p:sldId id="309" r:id="rId7"/>
    <p:sldId id="285" r:id="rId8"/>
    <p:sldId id="289" r:id="rId9"/>
    <p:sldId id="290" r:id="rId10"/>
    <p:sldId id="258" r:id="rId11"/>
    <p:sldId id="263" r:id="rId12"/>
    <p:sldId id="311" r:id="rId13"/>
    <p:sldId id="313" r:id="rId14"/>
    <p:sldId id="312" r:id="rId15"/>
    <p:sldId id="314" r:id="rId16"/>
    <p:sldId id="316" r:id="rId17"/>
    <p:sldId id="315" r:id="rId18"/>
    <p:sldId id="317" r:id="rId19"/>
    <p:sldId id="295" r:id="rId20"/>
    <p:sldId id="300" r:id="rId21"/>
    <p:sldId id="297" r:id="rId22"/>
    <p:sldId id="261" r:id="rId23"/>
    <p:sldId id="265" r:id="rId24"/>
    <p:sldId id="291" r:id="rId25"/>
    <p:sldId id="257" r:id="rId26"/>
  </p:sldIdLst>
  <p:sldSz cx="9144000" cy="6858000" type="screen4x3"/>
  <p:notesSz cx="6858000" cy="9144000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8D8D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19" autoAdjust="0"/>
    <p:restoredTop sz="94718" autoAdjust="0"/>
  </p:normalViewPr>
  <p:slideViewPr>
    <p:cSldViewPr>
      <p:cViewPr>
        <p:scale>
          <a:sx n="200" d="100"/>
          <a:sy n="200" d="100"/>
        </p:scale>
        <p:origin x="-568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ARPETA%20DE%20JAIME\PUBLICACIONES%20JUBILEO\REPORTE%20COYUNTURA\2011\Graficar%204%20medidas%20crisis.xlsx" TargetMode="External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Relationship Id="rId2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2"/>
  <c:chart>
    <c:autoTitleDeleted val="1"/>
    <c:plotArea>
      <c:layout>
        <c:manualLayout>
          <c:layoutTarget val="inner"/>
          <c:xMode val="edge"/>
          <c:yMode val="edge"/>
          <c:x val="0.0158987143778322"/>
          <c:y val="0.0249324761796694"/>
          <c:w val="0.968202571244335"/>
          <c:h val="0.808654239168803"/>
        </c:manualLayout>
      </c:layout>
      <c:barChart>
        <c:barDir val="col"/>
        <c:grouping val="stacked"/>
        <c:ser>
          <c:idx val="1"/>
          <c:order val="0"/>
          <c:tx>
            <c:strRef>
              <c:f>Hoja1!$C$1</c:f>
              <c:strCache>
                <c:ptCount val="1"/>
                <c:pt idx="0">
                  <c:v>Pobreza Extrema</c:v>
                </c:pt>
              </c:strCache>
            </c:strRef>
          </c:tx>
          <c:spPr>
            <a:ln w="28575">
              <a:noFill/>
            </a:ln>
          </c:spPr>
          <c:dLbls>
            <c:numFmt formatCode="#,##0.0" sourceLinked="0"/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lang="es-ES" sz="1600" b="1">
                    <a:solidFill>
                      <a:srgbClr val="FF0000"/>
                    </a:solidFill>
                  </a:defRPr>
                </a:pPr>
                <a:endParaRPr lang="es-ES_tradnl"/>
              </a:p>
            </c:txPr>
            <c:showVal val="1"/>
          </c:dLbls>
          <c:cat>
            <c:strRef>
              <c:f>Hoja1!$A$2:$A$13</c:f>
              <c:strCache>
                <c:ptCount val="12"/>
                <c:pt idx="0">
                  <c:v>1996</c:v>
                </c:pt>
                <c:pt idx="1">
                  <c:v>1997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2003-2004</c:v>
                </c:pt>
                <c:pt idx="7">
                  <c:v>2005</c:v>
                </c:pt>
                <c:pt idx="8">
                  <c:v>2006 (p)</c:v>
                </c:pt>
                <c:pt idx="9">
                  <c:v>2007 (p)</c:v>
                </c:pt>
                <c:pt idx="10">
                  <c:v>2008 (e)</c:v>
                </c:pt>
                <c:pt idx="11">
                  <c:v>2009 (e)</c:v>
                </c:pt>
              </c:strCache>
            </c:strRef>
          </c:cat>
          <c:val>
            <c:numRef>
              <c:f>Hoja1!$C$2:$C$13</c:f>
              <c:numCache>
                <c:formatCode>0.0</c:formatCode>
                <c:ptCount val="12"/>
                <c:pt idx="0">
                  <c:v>41.18639200000001</c:v>
                </c:pt>
                <c:pt idx="1">
                  <c:v>38.07984</c:v>
                </c:pt>
                <c:pt idx="2">
                  <c:v>40.74</c:v>
                </c:pt>
                <c:pt idx="3">
                  <c:v>45.16000000000001</c:v>
                </c:pt>
                <c:pt idx="4">
                  <c:v>38.84</c:v>
                </c:pt>
                <c:pt idx="5">
                  <c:v>39.54485</c:v>
                </c:pt>
                <c:pt idx="6">
                  <c:v>34.50471</c:v>
                </c:pt>
                <c:pt idx="7">
                  <c:v>38.164</c:v>
                </c:pt>
                <c:pt idx="8">
                  <c:v>37.6777</c:v>
                </c:pt>
                <c:pt idx="9">
                  <c:v>37.7</c:v>
                </c:pt>
                <c:pt idx="10">
                  <c:v>29.9</c:v>
                </c:pt>
                <c:pt idx="11">
                  <c:v>26.1</c:v>
                </c:pt>
              </c:numCache>
            </c:numRef>
          </c:val>
        </c:ser>
        <c:ser>
          <c:idx val="0"/>
          <c:order val="1"/>
          <c:tx>
            <c:strRef>
              <c:f>Hoja1!$B$1</c:f>
              <c:strCache>
                <c:ptCount val="1"/>
                <c:pt idx="0">
                  <c:v>Pobreza Moderada</c:v>
                </c:pt>
              </c:strCache>
            </c:strRef>
          </c:tx>
          <c:spPr>
            <a:ln>
              <a:noFill/>
            </a:ln>
          </c:spP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  <c:txPr>
              <a:bodyPr/>
              <a:lstStyle/>
              <a:p>
                <a:pPr>
                  <a:defRPr lang="es-ES" sz="1600" b="1">
                    <a:solidFill>
                      <a:srgbClr val="FF0000"/>
                    </a:solidFill>
                  </a:defRPr>
                </a:pPr>
                <a:endParaRPr lang="es-ES_tradnl"/>
              </a:p>
            </c:txPr>
            <c:dLblPos val="inEnd"/>
            <c:showVal val="1"/>
          </c:dLbls>
          <c:cat>
            <c:strRef>
              <c:f>Hoja1!$A$2:$A$13</c:f>
              <c:strCache>
                <c:ptCount val="12"/>
                <c:pt idx="0">
                  <c:v>1996</c:v>
                </c:pt>
                <c:pt idx="1">
                  <c:v>1997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2003-2004</c:v>
                </c:pt>
                <c:pt idx="7">
                  <c:v>2005</c:v>
                </c:pt>
                <c:pt idx="8">
                  <c:v>2006 (p)</c:v>
                </c:pt>
                <c:pt idx="9">
                  <c:v>2007 (p)</c:v>
                </c:pt>
                <c:pt idx="10">
                  <c:v>2008 (e)</c:v>
                </c:pt>
                <c:pt idx="11">
                  <c:v>2009 (e)</c:v>
                </c:pt>
              </c:strCache>
            </c:strRef>
          </c:cat>
          <c:val>
            <c:numRef>
              <c:f>Hoja1!$B$2:$B$13</c:f>
              <c:numCache>
                <c:formatCode>0.0</c:formatCode>
                <c:ptCount val="12"/>
                <c:pt idx="0">
                  <c:v>64.79072</c:v>
                </c:pt>
                <c:pt idx="1">
                  <c:v>63.5865</c:v>
                </c:pt>
                <c:pt idx="2">
                  <c:v>63.47</c:v>
                </c:pt>
                <c:pt idx="3">
                  <c:v>66.38</c:v>
                </c:pt>
                <c:pt idx="4">
                  <c:v>63.12000000000001</c:v>
                </c:pt>
                <c:pt idx="5">
                  <c:v>63.32641</c:v>
                </c:pt>
                <c:pt idx="6">
                  <c:v>63.14704</c:v>
                </c:pt>
                <c:pt idx="7">
                  <c:v>60.58673</c:v>
                </c:pt>
                <c:pt idx="8">
                  <c:v>59.92101</c:v>
                </c:pt>
                <c:pt idx="9">
                  <c:v>60.1</c:v>
                </c:pt>
                <c:pt idx="10">
                  <c:v>56.6</c:v>
                </c:pt>
                <c:pt idx="11">
                  <c:v>50.6</c:v>
                </c:pt>
              </c:numCache>
            </c:numRef>
          </c:val>
        </c:ser>
        <c:gapWidth val="30"/>
        <c:overlap val="100"/>
        <c:axId val="570833912"/>
        <c:axId val="494459736"/>
      </c:barChart>
      <c:catAx>
        <c:axId val="5708339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es-ES" sz="1200" b="1"/>
            </a:pPr>
            <a:endParaRPr lang="es-ES_tradnl"/>
          </a:p>
        </c:txPr>
        <c:crossAx val="494459736"/>
        <c:crosses val="autoZero"/>
        <c:auto val="1"/>
        <c:lblAlgn val="ctr"/>
        <c:lblOffset val="100"/>
      </c:catAx>
      <c:valAx>
        <c:axId val="494459736"/>
        <c:scaling>
          <c:orientation val="minMax"/>
          <c:min val="0.0"/>
        </c:scaling>
        <c:delete val="1"/>
        <c:axPos val="l"/>
        <c:numFmt formatCode="0" sourceLinked="0"/>
        <c:tickLblPos val="none"/>
        <c:crossAx val="5708339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lang="es-ES" sz="1800"/>
          </a:pPr>
          <a:endParaRPr lang="es-ES_tradnl"/>
        </a:p>
      </c:txPr>
    </c:legend>
    <c:plotVisOnly val="1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es-ES_tradn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8"/>
  <c:chart>
    <c:autoTitleDeleted val="1"/>
    <c:view3D>
      <c:rotX val="30"/>
      <c:rotY val="130"/>
      <c:depthPercent val="100"/>
      <c:perspective val="30"/>
    </c:view3D>
    <c:plotArea>
      <c:layout>
        <c:manualLayout>
          <c:layoutTarget val="inner"/>
          <c:xMode val="edge"/>
          <c:yMode val="edge"/>
          <c:x val="0.00748551281416912"/>
          <c:y val="0.0561975229540707"/>
          <c:w val="0.731737206603563"/>
          <c:h val="0.708512029865782"/>
        </c:manualLayout>
      </c:layout>
      <c:pie3DChart>
        <c:varyColors val="1"/>
        <c:ser>
          <c:idx val="0"/>
          <c:order val="0"/>
          <c:explosion val="14"/>
          <c:dPt>
            <c:idx val="1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0.148050541516246"/>
                  <c:y val="-0.145027580108636"/>
                </c:manualLayout>
              </c:layout>
              <c:spPr/>
              <c:txPr>
                <a:bodyPr rot="0" vert="horz"/>
                <a:lstStyle/>
                <a:p>
                  <a:pPr>
                    <a:defRPr lang="es-ES" b="1">
                      <a:solidFill>
                        <a:schemeClr val="bg1"/>
                      </a:solidFill>
                    </a:defRPr>
                  </a:pPr>
                  <a:endParaRPr lang="es-ES_tradnl"/>
                </a:p>
              </c:txPr>
              <c:showVal val="1"/>
              <c:showCatName val="1"/>
            </c:dLbl>
            <c:dLbl>
              <c:idx val="1"/>
              <c:layout>
                <c:manualLayout>
                  <c:x val="0.138814728483849"/>
                  <c:y val="0.0317116510168849"/>
                </c:manualLayout>
              </c:layout>
              <c:showVal val="1"/>
              <c:showCatName val="1"/>
            </c:dLbl>
            <c:dLbl>
              <c:idx val="2"/>
              <c:layout>
                <c:manualLayout>
                  <c:x val="0.0618920378634984"/>
                  <c:y val="-0.0956829059469171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0.0918036328491429"/>
                  <c:y val="-0.101161592768819"/>
                </c:manualLayout>
              </c:layout>
              <c:showVal val="1"/>
              <c:showCatName val="1"/>
            </c:dLbl>
            <c:txPr>
              <a:bodyPr rot="0" vert="horz"/>
              <a:lstStyle/>
              <a:p>
                <a:pPr>
                  <a:defRPr lang="es-ES" b="1"/>
                </a:pPr>
                <a:endParaRPr lang="es-ES_tradnl"/>
              </a:p>
            </c:txPr>
            <c:showVal val="1"/>
            <c:showCatName val="1"/>
            <c:showLeaderLines val="1"/>
          </c:dLbls>
          <c:cat>
            <c:strRef>
              <c:f>Bonos!$A$3:$A$6</c:f>
              <c:strCache>
                <c:ptCount val="4"/>
                <c:pt idx="0">
                  <c:v>Resto Población </c:v>
                </c:pt>
                <c:pt idx="1">
                  <c:v>Bono Juancito Pinto</c:v>
                </c:pt>
                <c:pt idx="2">
                  <c:v>Renta Dignidad</c:v>
                </c:pt>
                <c:pt idx="3">
                  <c:v>Bono Juana Azurduy</c:v>
                </c:pt>
              </c:strCache>
            </c:strRef>
          </c:cat>
          <c:val>
            <c:numRef>
              <c:f>Bonos!$C$3:$C$6</c:f>
              <c:numCache>
                <c:formatCode>0%</c:formatCode>
                <c:ptCount val="4"/>
                <c:pt idx="0">
                  <c:v>0.706249495259711</c:v>
                </c:pt>
                <c:pt idx="1">
                  <c:v>0.155869844239784</c:v>
                </c:pt>
                <c:pt idx="2">
                  <c:v>0.0831060043809061</c:v>
                </c:pt>
                <c:pt idx="3">
                  <c:v>0.0547746561196009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es-ES_tradnl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18"/>
  <c:chart>
    <c:autoTitleDeleted val="1"/>
    <c:plotArea>
      <c:layout>
        <c:manualLayout>
          <c:layoutTarget val="inner"/>
          <c:xMode val="edge"/>
          <c:yMode val="edge"/>
          <c:x val="0.0158987143778322"/>
          <c:y val="0.0676848868644225"/>
          <c:w val="0.905975208447914"/>
          <c:h val="0.518450172203089"/>
        </c:manualLayout>
      </c:layout>
      <c:lineChart>
        <c:grouping val="standard"/>
        <c:ser>
          <c:idx val="1"/>
          <c:order val="0"/>
          <c:tx>
            <c:strRef>
              <c:f>Hoja1!$C$1</c:f>
              <c:strCache>
                <c:ptCount val="1"/>
                <c:pt idx="0">
                  <c:v>Área Rural </c:v>
                </c:pt>
              </c:strCache>
            </c:strRef>
          </c:tx>
          <c:dLbls>
            <c:numFmt formatCode="#,##0.0" sourceLinked="0"/>
            <c:txPr>
              <a:bodyPr/>
              <a:lstStyle/>
              <a:p>
                <a:pPr>
                  <a:defRPr lang="es-ES" sz="1600" b="1"/>
                </a:pPr>
                <a:endParaRPr lang="es-ES_tradnl"/>
              </a:p>
            </c:txPr>
            <c:dLblPos val="t"/>
            <c:showVal val="1"/>
          </c:dLbls>
          <c:cat>
            <c:strRef>
              <c:f>Hoja1!$A$2:$A$13</c:f>
              <c:strCache>
                <c:ptCount val="12"/>
                <c:pt idx="0">
                  <c:v>1996</c:v>
                </c:pt>
                <c:pt idx="1">
                  <c:v>1997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2003-2004</c:v>
                </c:pt>
                <c:pt idx="7">
                  <c:v>2005</c:v>
                </c:pt>
                <c:pt idx="8">
                  <c:v>2006 (p)</c:v>
                </c:pt>
                <c:pt idx="9">
                  <c:v>2007 (p)</c:v>
                </c:pt>
                <c:pt idx="10">
                  <c:v>2008 (e)</c:v>
                </c:pt>
                <c:pt idx="11">
                  <c:v>2009 (e)</c:v>
                </c:pt>
              </c:strCache>
            </c:strRef>
          </c:cat>
          <c:val>
            <c:numRef>
              <c:f>Hoja1!$C$2:$C$13</c:f>
              <c:numCache>
                <c:formatCode>0.0</c:formatCode>
                <c:ptCount val="12"/>
                <c:pt idx="0">
                  <c:v>67.81833999999998</c:v>
                </c:pt>
                <c:pt idx="1">
                  <c:v>58.955386</c:v>
                </c:pt>
                <c:pt idx="2">
                  <c:v>69.94000000000002</c:v>
                </c:pt>
                <c:pt idx="3">
                  <c:v>75.01</c:v>
                </c:pt>
                <c:pt idx="4">
                  <c:v>59.71</c:v>
                </c:pt>
                <c:pt idx="5">
                  <c:v>62.27129</c:v>
                </c:pt>
                <c:pt idx="6">
                  <c:v>53.71614</c:v>
                </c:pt>
                <c:pt idx="7">
                  <c:v>62.89677000000001</c:v>
                </c:pt>
                <c:pt idx="8">
                  <c:v>62.24552000000001</c:v>
                </c:pt>
                <c:pt idx="9">
                  <c:v>63.9</c:v>
                </c:pt>
                <c:pt idx="10">
                  <c:v>51.1</c:v>
                </c:pt>
                <c:pt idx="11">
                  <c:v>48.1</c:v>
                </c:pt>
              </c:numCache>
            </c:numRef>
          </c:val>
        </c:ser>
        <c:ser>
          <c:idx val="0"/>
          <c:order val="1"/>
          <c:tx>
            <c:strRef>
              <c:f>Hoja1!$B$1</c:f>
              <c:strCache>
                <c:ptCount val="1"/>
                <c:pt idx="0">
                  <c:v>Área Urbana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txPr>
              <a:bodyPr/>
              <a:lstStyle/>
              <a:p>
                <a:pPr>
                  <a:defRPr lang="es-ES" sz="1600" b="1"/>
                </a:pPr>
                <a:endParaRPr lang="es-ES_tradnl"/>
              </a:p>
            </c:txPr>
            <c:dLblPos val="b"/>
            <c:showVal val="1"/>
          </c:dLbls>
          <c:cat>
            <c:strRef>
              <c:f>Hoja1!$A$2:$A$13</c:f>
              <c:strCache>
                <c:ptCount val="12"/>
                <c:pt idx="0">
                  <c:v>1996</c:v>
                </c:pt>
                <c:pt idx="1">
                  <c:v>1997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2003-2004</c:v>
                </c:pt>
                <c:pt idx="7">
                  <c:v>2005</c:v>
                </c:pt>
                <c:pt idx="8">
                  <c:v>2006 (p)</c:v>
                </c:pt>
                <c:pt idx="9">
                  <c:v>2007 (p)</c:v>
                </c:pt>
                <c:pt idx="10">
                  <c:v>2008 (e)</c:v>
                </c:pt>
                <c:pt idx="11">
                  <c:v>2009 (e)</c:v>
                </c:pt>
              </c:strCache>
            </c:strRef>
          </c:cat>
          <c:val>
            <c:numRef>
              <c:f>Hoja1!$B$2:$B$13</c:f>
              <c:numCache>
                <c:formatCode>0.0</c:formatCode>
                <c:ptCount val="12"/>
                <c:pt idx="0">
                  <c:v>23.72157</c:v>
                </c:pt>
                <c:pt idx="1">
                  <c:v>24.88256</c:v>
                </c:pt>
                <c:pt idx="2">
                  <c:v>23.51</c:v>
                </c:pt>
                <c:pt idx="3">
                  <c:v>27.93</c:v>
                </c:pt>
                <c:pt idx="4">
                  <c:v>26.18</c:v>
                </c:pt>
                <c:pt idx="5">
                  <c:v>25.7104</c:v>
                </c:pt>
                <c:pt idx="6">
                  <c:v>22.94873999999997</c:v>
                </c:pt>
                <c:pt idx="7">
                  <c:v>24.29944365366808</c:v>
                </c:pt>
                <c:pt idx="8">
                  <c:v>23.35818867904625</c:v>
                </c:pt>
                <c:pt idx="9">
                  <c:v>23.7</c:v>
                </c:pt>
                <c:pt idx="10">
                  <c:v>18.8</c:v>
                </c:pt>
                <c:pt idx="11">
                  <c:v>14.8</c:v>
                </c:pt>
              </c:numCache>
            </c:numRef>
          </c:val>
        </c:ser>
        <c:marker val="1"/>
        <c:axId val="633065256"/>
        <c:axId val="633068376"/>
      </c:lineChart>
      <c:catAx>
        <c:axId val="633065256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es-ES" sz="1050"/>
            </a:pPr>
            <a:endParaRPr lang="es-ES_tradnl"/>
          </a:p>
        </c:txPr>
        <c:crossAx val="633068376"/>
        <c:crosses val="autoZero"/>
        <c:auto val="1"/>
        <c:lblAlgn val="ctr"/>
        <c:lblOffset val="100"/>
      </c:catAx>
      <c:valAx>
        <c:axId val="633068376"/>
        <c:scaling>
          <c:orientation val="minMax"/>
          <c:min val="0.0"/>
        </c:scaling>
        <c:axPos val="l"/>
        <c:numFmt formatCode="0" sourceLinked="0"/>
        <c:tickLblPos val="nextTo"/>
        <c:txPr>
          <a:bodyPr/>
          <a:lstStyle/>
          <a:p>
            <a:pPr>
              <a:defRPr lang="es-ES"/>
            </a:pPr>
            <a:endParaRPr lang="es-ES_tradnl"/>
          </a:p>
        </c:txPr>
        <c:crossAx val="633065256"/>
        <c:crosses val="autoZero"/>
        <c:crossBetween val="between"/>
      </c:valAx>
    </c:plotArea>
    <c:legend>
      <c:legendPos val="b"/>
      <c:txPr>
        <a:bodyPr/>
        <a:lstStyle/>
        <a:p>
          <a:pPr>
            <a:defRPr lang="es-ES"/>
          </a:pPr>
          <a:endParaRPr lang="es-ES_tradnl"/>
        </a:p>
      </c:txPr>
    </c:legend>
    <c:plotVisOnly val="1"/>
  </c:chart>
  <c:txPr>
    <a:bodyPr/>
    <a:lstStyle/>
    <a:p>
      <a:pPr>
        <a:defRPr sz="1800"/>
      </a:pPr>
      <a:endParaRPr lang="es-ES_tradnl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2"/>
  <c:chart>
    <c:title>
      <c:tx>
        <c:rich>
          <a:bodyPr/>
          <a:lstStyle/>
          <a:p>
            <a:pPr>
              <a:defRPr lang="es-ES" sz="1400"/>
            </a:pPr>
            <a:r>
              <a:rPr lang="en-US" sz="1400" dirty="0" smtClean="0"/>
              <a:t>Bolivia: </a:t>
            </a:r>
            <a:r>
              <a:rPr lang="en-US" sz="1400" dirty="0" err="1" smtClean="0"/>
              <a:t>Población</a:t>
            </a:r>
            <a:r>
              <a:rPr lang="en-US" sz="1400" dirty="0" smtClean="0"/>
              <a:t> </a:t>
            </a:r>
            <a:r>
              <a:rPr lang="en-US" sz="1400" dirty="0" err="1" smtClean="0"/>
              <a:t>Pobre</a:t>
            </a:r>
            <a:r>
              <a:rPr lang="en-US" sz="1400" dirty="0" smtClean="0"/>
              <a:t> con </a:t>
            </a:r>
            <a:r>
              <a:rPr lang="en-US" sz="1400" dirty="0" err="1" smtClean="0"/>
              <a:t>Necesidades</a:t>
            </a:r>
            <a:r>
              <a:rPr lang="en-US" sz="1400" dirty="0" smtClean="0"/>
              <a:t> </a:t>
            </a:r>
            <a:r>
              <a:rPr lang="en-US" sz="1400" dirty="0" err="1" smtClean="0"/>
              <a:t>Básicas</a:t>
            </a:r>
            <a:r>
              <a:rPr lang="en-US" sz="1400" dirty="0" smtClean="0"/>
              <a:t> </a:t>
            </a:r>
            <a:r>
              <a:rPr lang="en-US" sz="1400" dirty="0" err="1" smtClean="0"/>
              <a:t>Insatisfechas</a:t>
            </a:r>
            <a:r>
              <a:rPr lang="en-US" sz="1400" dirty="0" smtClean="0"/>
              <a:t> </a:t>
            </a:r>
            <a:endParaRPr lang="en-US" sz="1400" dirty="0"/>
          </a:p>
        </c:rich>
      </c:tx>
    </c:title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smtClean="0"/>
                      <a:t>86 %</a:t>
                    </a:r>
                    <a:endParaRPr lang="en-US" b="1" dirty="0"/>
                  </a:p>
                </c:rich>
              </c:tx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smtClean="0"/>
                      <a:t>71 %</a:t>
                    </a:r>
                    <a:endParaRPr lang="en-US" b="1"/>
                  </a:p>
                </c:rich>
              </c:tx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smtClean="0"/>
                      <a:t>59 %</a:t>
                    </a:r>
                    <a:endParaRPr lang="en-US" b="1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lang="es-ES" b="1"/>
                </a:pPr>
                <a:endParaRPr lang="es-ES_tradnl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1976.0</c:v>
                </c:pt>
                <c:pt idx="1">
                  <c:v>1992.0</c:v>
                </c:pt>
                <c:pt idx="2">
                  <c:v>2001.0</c:v>
                </c:pt>
              </c:numCache>
            </c:numRef>
          </c:cat>
          <c:val>
            <c:numRef>
              <c:f>Hoja1!$B$2:$B$4</c:f>
              <c:numCache>
                <c:formatCode>General</c:formatCode>
                <c:ptCount val="3"/>
                <c:pt idx="0">
                  <c:v>86.0</c:v>
                </c:pt>
                <c:pt idx="1">
                  <c:v>71.0</c:v>
                </c:pt>
                <c:pt idx="2">
                  <c:v>59.0</c:v>
                </c:pt>
              </c:numCache>
            </c:numRef>
          </c:val>
        </c:ser>
        <c:gapWidth val="80"/>
        <c:gapDepth val="90"/>
        <c:shape val="box"/>
        <c:axId val="633210216"/>
        <c:axId val="633213512"/>
        <c:axId val="0"/>
      </c:bar3DChart>
      <c:catAx>
        <c:axId val="6332102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" sz="1600" b="1"/>
            </a:pPr>
            <a:endParaRPr lang="es-ES_tradnl"/>
          </a:p>
        </c:txPr>
        <c:crossAx val="633213512"/>
        <c:crosses val="autoZero"/>
        <c:auto val="1"/>
        <c:lblAlgn val="ctr"/>
        <c:lblOffset val="100"/>
      </c:catAx>
      <c:valAx>
        <c:axId val="633213512"/>
        <c:scaling>
          <c:orientation val="minMax"/>
        </c:scaling>
        <c:delete val="1"/>
        <c:axPos val="l"/>
        <c:numFmt formatCode="General" sourceLinked="1"/>
        <c:tickLblPos val="none"/>
        <c:crossAx val="6332102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_tradnl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_tradnl"/>
  <c:style val="2"/>
  <c:chart>
    <c:title>
      <c:tx>
        <c:rich>
          <a:bodyPr/>
          <a:lstStyle/>
          <a:p>
            <a:pPr>
              <a:defRPr lang="es-ES" sz="1400"/>
            </a:pPr>
            <a:r>
              <a:rPr lang="en-US" sz="1400" dirty="0"/>
              <a:t>Bolivia: </a:t>
            </a:r>
            <a:r>
              <a:rPr lang="en-US" sz="1400" dirty="0" err="1"/>
              <a:t>Población</a:t>
            </a:r>
            <a:r>
              <a:rPr lang="en-US" sz="1400" dirty="0"/>
              <a:t> </a:t>
            </a:r>
            <a:r>
              <a:rPr lang="en-US" sz="1400" dirty="0" err="1"/>
              <a:t>Pobre</a:t>
            </a:r>
            <a:r>
              <a:rPr lang="en-US" sz="1400" dirty="0"/>
              <a:t> con </a:t>
            </a:r>
            <a:r>
              <a:rPr lang="en-US" sz="1400" dirty="0" err="1"/>
              <a:t>Necesidades</a:t>
            </a:r>
            <a:r>
              <a:rPr lang="en-US" sz="1400" dirty="0"/>
              <a:t> </a:t>
            </a:r>
            <a:r>
              <a:rPr lang="en-US" sz="1400" dirty="0" err="1"/>
              <a:t>Básicas</a:t>
            </a:r>
            <a:r>
              <a:rPr lang="en-US" sz="1400" dirty="0"/>
              <a:t> </a:t>
            </a:r>
            <a:r>
              <a:rPr lang="en-US" sz="1400" dirty="0" err="1" smtClean="0"/>
              <a:t>Insatisfechas</a:t>
            </a:r>
            <a:r>
              <a:rPr lang="en-US" sz="1400" dirty="0" smtClean="0"/>
              <a:t> </a:t>
            </a:r>
            <a:r>
              <a:rPr lang="en-US" sz="1400" dirty="0" err="1" smtClean="0"/>
              <a:t>según</a:t>
            </a:r>
            <a:r>
              <a:rPr lang="en-US" sz="1400" dirty="0" smtClean="0"/>
              <a:t> </a:t>
            </a:r>
            <a:r>
              <a:rPr lang="en-US" sz="1400" dirty="0" err="1" smtClean="0"/>
              <a:t>área</a:t>
            </a:r>
            <a:r>
              <a:rPr lang="en-US" sz="1400" dirty="0" smtClean="0"/>
              <a:t> </a:t>
            </a:r>
            <a:r>
              <a:rPr lang="en-US" sz="1400" dirty="0" err="1" smtClean="0"/>
              <a:t>geográfica</a:t>
            </a:r>
            <a:r>
              <a:rPr lang="en-US" sz="1400" dirty="0" smtClean="0"/>
              <a:t> </a:t>
            </a:r>
            <a:endParaRPr lang="en-US" sz="1400" dirty="0"/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0.0278515434978508"/>
          <c:y val="0.279729900812055"/>
          <c:w val="0.944296913004298"/>
          <c:h val="0.446985541658162"/>
        </c:manualLayout>
      </c:layout>
      <c:bar3D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Área Urbana</c:v>
                </c:pt>
              </c:strCache>
            </c:strRef>
          </c:tx>
          <c:dLbls>
            <c:txPr>
              <a:bodyPr/>
              <a:lstStyle/>
              <a:p>
                <a:pPr>
                  <a:defRPr lang="es-ES" sz="1600" b="1"/>
                </a:pPr>
                <a:endParaRPr lang="es-ES_tradnl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1976.0</c:v>
                </c:pt>
                <c:pt idx="1">
                  <c:v>1992.0</c:v>
                </c:pt>
                <c:pt idx="2">
                  <c:v>2001.0</c:v>
                </c:pt>
              </c:numCache>
            </c:numRef>
          </c:cat>
          <c:val>
            <c:numRef>
              <c:f>Hoja1!$B$2:$B$4</c:f>
              <c:numCache>
                <c:formatCode>General</c:formatCode>
                <c:ptCount val="3"/>
                <c:pt idx="0">
                  <c:v>66.0</c:v>
                </c:pt>
                <c:pt idx="1">
                  <c:v>53.0</c:v>
                </c:pt>
                <c:pt idx="2">
                  <c:v>39.0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Área Rural</c:v>
                </c:pt>
              </c:strCache>
            </c:strRef>
          </c:tx>
          <c:dLbls>
            <c:txPr>
              <a:bodyPr/>
              <a:lstStyle/>
              <a:p>
                <a:pPr>
                  <a:defRPr lang="es-ES" sz="1600" b="1">
                    <a:solidFill>
                      <a:schemeClr val="accent4"/>
                    </a:solidFill>
                  </a:defRPr>
                </a:pPr>
                <a:endParaRPr lang="es-ES_tradnl"/>
              </a:p>
            </c:txPr>
            <c:showVal val="1"/>
          </c:dLbls>
          <c:cat>
            <c:numRef>
              <c:f>Hoja1!$A$2:$A$4</c:f>
              <c:numCache>
                <c:formatCode>General</c:formatCode>
                <c:ptCount val="3"/>
                <c:pt idx="0">
                  <c:v>1976.0</c:v>
                </c:pt>
                <c:pt idx="1">
                  <c:v>1992.0</c:v>
                </c:pt>
                <c:pt idx="2">
                  <c:v>2001.0</c:v>
                </c:pt>
              </c:numCache>
            </c:numRef>
          </c:cat>
          <c:val>
            <c:numRef>
              <c:f>Hoja1!$C$2:$C$4</c:f>
              <c:numCache>
                <c:formatCode>General</c:formatCode>
                <c:ptCount val="3"/>
                <c:pt idx="0">
                  <c:v>99.0</c:v>
                </c:pt>
                <c:pt idx="1">
                  <c:v>95.0</c:v>
                </c:pt>
                <c:pt idx="2">
                  <c:v>91.0</c:v>
                </c:pt>
              </c:numCache>
            </c:numRef>
          </c:val>
        </c:ser>
        <c:shape val="box"/>
        <c:axId val="633157224"/>
        <c:axId val="633162408"/>
        <c:axId val="0"/>
      </c:bar3DChart>
      <c:catAx>
        <c:axId val="6331572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" b="1"/>
            </a:pPr>
            <a:endParaRPr lang="es-ES_tradnl"/>
          </a:p>
        </c:txPr>
        <c:crossAx val="633162408"/>
        <c:crosses val="autoZero"/>
        <c:auto val="1"/>
        <c:lblAlgn val="ctr"/>
        <c:lblOffset val="100"/>
      </c:catAx>
      <c:valAx>
        <c:axId val="633162408"/>
        <c:scaling>
          <c:orientation val="minMax"/>
        </c:scaling>
        <c:delete val="1"/>
        <c:axPos val="l"/>
        <c:numFmt formatCode="General" sourceLinked="1"/>
        <c:tickLblPos val="none"/>
        <c:crossAx val="633157224"/>
        <c:crosses val="autoZero"/>
        <c:crossBetween val="between"/>
      </c:valAx>
    </c:plotArea>
    <c:legend>
      <c:legendPos val="b"/>
      <c:txPr>
        <a:bodyPr/>
        <a:lstStyle/>
        <a:p>
          <a:pPr>
            <a:defRPr lang="es-ES"/>
          </a:pPr>
          <a:endParaRPr lang="es-ES_tradnl"/>
        </a:p>
      </c:txPr>
    </c:legend>
    <c:plotVisOnly val="1"/>
  </c:chart>
  <c:txPr>
    <a:bodyPr/>
    <a:lstStyle/>
    <a:p>
      <a:pPr>
        <a:defRPr sz="1400"/>
      </a:pPr>
      <a:endParaRPr lang="es-ES_tradnl"/>
    </a:p>
  </c:txPr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0.55462</cdr:x>
      <cdr:y>0.66614</cdr:y>
    </cdr:from>
    <cdr:to>
      <cdr:x>0.99313</cdr:x>
      <cdr:y>0.99297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752528" y="3501631"/>
          <a:ext cx="3757572" cy="1718007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0.79339</cdr:x>
      <cdr:y>0.74667</cdr:y>
    </cdr:from>
    <cdr:to>
      <cdr:x>0.89923</cdr:x>
      <cdr:y>0.85495</cdr:y>
    </cdr:to>
    <cdr:sp macro="" textlink="">
      <cdr:nvSpPr>
        <cdr:cNvPr id="2" name="7 CuadroTexto"/>
        <cdr:cNvSpPr txBox="1"/>
      </cdr:nvSpPr>
      <cdr:spPr>
        <a:xfrm xmlns:a="http://schemas.openxmlformats.org/drawingml/2006/main">
          <a:off x="6912768" y="4032448"/>
          <a:ext cx="92223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5pPr>
          <a:lvl6pPr marL="22860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6pPr>
          <a:lvl7pPr marL="27432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7pPr>
          <a:lvl8pPr marL="32004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8pPr>
          <a:lvl9pPr marL="36576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9pPr>
        </a:lstStyle>
        <a:p xmlns:a="http://schemas.openxmlformats.org/drawingml/2006/main">
          <a:pPr algn="ctr"/>
          <a:r>
            <a:rPr lang="es-ES" sz="1600" dirty="0" smtClean="0"/>
            <a:t>Bono </a:t>
          </a:r>
        </a:p>
        <a:p xmlns:a="http://schemas.openxmlformats.org/drawingml/2006/main">
          <a:pPr algn="ctr"/>
          <a:r>
            <a:rPr lang="es-ES" sz="1600" dirty="0" smtClean="0"/>
            <a:t>J. Pinto</a:t>
          </a:r>
          <a:endParaRPr lang="es-ES" sz="1600" dirty="0"/>
        </a:p>
      </cdr:txBody>
    </cdr:sp>
  </cdr:relSizeAnchor>
  <cdr:relSizeAnchor xmlns:cdr="http://schemas.openxmlformats.org/drawingml/2006/chartDrawing">
    <cdr:from>
      <cdr:x>0.85332</cdr:x>
      <cdr:y>0.85333</cdr:y>
    </cdr:from>
    <cdr:to>
      <cdr:x>1</cdr:x>
      <cdr:y>0.96161</cdr:y>
    </cdr:to>
    <cdr:sp macro="" textlink="">
      <cdr:nvSpPr>
        <cdr:cNvPr id="3" name="7 CuadroTexto"/>
        <cdr:cNvSpPr txBox="1"/>
      </cdr:nvSpPr>
      <cdr:spPr>
        <a:xfrm xmlns:a="http://schemas.openxmlformats.org/drawingml/2006/main">
          <a:off x="7614443" y="4608512"/>
          <a:ext cx="127803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5pPr>
          <a:lvl6pPr marL="22860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6pPr>
          <a:lvl7pPr marL="27432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7pPr>
          <a:lvl8pPr marL="32004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8pPr>
          <a:lvl9pPr marL="36576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9pPr>
        </a:lstStyle>
        <a:p xmlns:a="http://schemas.openxmlformats.org/drawingml/2006/main">
          <a:pPr algn="ctr"/>
          <a:r>
            <a:rPr lang="es-ES" sz="1600" dirty="0" smtClean="0"/>
            <a:t>Bono </a:t>
          </a:r>
        </a:p>
        <a:p xmlns:a="http://schemas.openxmlformats.org/drawingml/2006/main">
          <a:pPr algn="ctr"/>
          <a:r>
            <a:rPr lang="es-ES" sz="1600" dirty="0" smtClean="0"/>
            <a:t>J. Azurduy</a:t>
          </a:r>
          <a:endParaRPr lang="es-ES" sz="1600" dirty="0"/>
        </a:p>
      </cdr:txBody>
    </cdr:sp>
  </cdr:relSizeAnchor>
  <cdr:relSizeAnchor xmlns:cdr="http://schemas.openxmlformats.org/drawingml/2006/chartDrawing">
    <cdr:from>
      <cdr:x>0.52893</cdr:x>
      <cdr:y>0.78667</cdr:y>
    </cdr:from>
    <cdr:to>
      <cdr:x>0.75303</cdr:x>
      <cdr:y>0.84935</cdr:y>
    </cdr:to>
    <cdr:sp macro="" textlink="">
      <cdr:nvSpPr>
        <cdr:cNvPr id="6" name="7 CuadroTexto"/>
        <cdr:cNvSpPr txBox="1"/>
      </cdr:nvSpPr>
      <cdr:spPr>
        <a:xfrm xmlns:a="http://schemas.openxmlformats.org/drawingml/2006/main">
          <a:off x="4608512" y="4248472"/>
          <a:ext cx="1952605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5pPr>
          <a:lvl6pPr marL="22860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6pPr>
          <a:lvl7pPr marL="27432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7pPr>
          <a:lvl8pPr marL="32004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8pPr>
          <a:lvl9pPr marL="3657600" algn="l" defTabSz="914400" rtl="0" eaLnBrk="1" latinLnBrk="0" hangingPunct="1">
            <a:defRPr sz="2400" kern="1200">
              <a:solidFill>
                <a:srgbClr val="000000"/>
              </a:solidFill>
              <a:latin typeface="Arial" charset="0"/>
              <a:ea typeface="ＭＳ Ｐゴシック" pitchFamily="-96" charset="-128"/>
            </a:defRPr>
          </a:lvl9pPr>
        </a:lstStyle>
        <a:p xmlns:a="http://schemas.openxmlformats.org/drawingml/2006/main">
          <a:pPr algn="ctr"/>
          <a:r>
            <a:rPr lang="es-ES" sz="1600" dirty="0" smtClean="0"/>
            <a:t>Renta Dignidad</a:t>
          </a:r>
          <a:endParaRPr lang="es-ES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_tradn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_tradn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43E22C-B8D3-4DDF-B400-DDD1BCE96B34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3BE1B4-268E-4352-85F7-0D025C1DDA30}" type="slidenum">
              <a:rPr lang="es-ES_tradnl"/>
              <a:pPr/>
              <a:t>2</a:t>
            </a:fld>
            <a:endParaRPr lang="es-ES_tradnl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D56614-712E-4AA5-8E6A-5C69460915C0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>
              <a:latin typeface="Times New Roman" pitchFamily="52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52B4A-5D36-477D-A8CE-7A231E7BEF41}" type="slidenum">
              <a:rPr lang="es-ES_tradnl"/>
              <a:pPr/>
              <a:t>25</a:t>
            </a:fld>
            <a:endParaRPr lang="es-ES_tradnl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57BC5-47DF-44EE-B555-FBC26F58B73A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EF795-2B72-48E9-A41A-6291E7D147E9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7F4BC2-1461-4FF4-A433-907965002273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AC955-78A8-477B-9018-72E5A62FD330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3A430C-8794-49CA-82AF-06741F704346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F3FEE-7A53-4088-99F6-FB98FDA5CC24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F2150-1ADA-4403-8558-43F6B925093A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0DEEA-EA43-4652-A22F-D4219F626730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56835-99AB-4CD2-B381-11D8099EC13F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1419A-0137-4F41-9169-336DB09D0425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2044A-C61C-406D-BFA6-1F6605332C7F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47E3F8A-FF03-44C3-AD65-281DD2E9D6E9}" type="datetimeFigureOut">
              <a:rPr lang="es-ES"/>
              <a:pPr/>
              <a:t>30/8/11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4BF99AE-3038-4278-AF13-9982F3729C86}" type="slidenum">
              <a:rPr lang="es-ES_tradnl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ES_tradnl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A04DD8-485F-4A60-B135-73C1168198AF}" type="slidenum">
              <a:rPr lang="es-ES_tradnl"/>
              <a:pPr/>
              <a:t>‹Nr.›</a:t>
            </a:fld>
            <a:endParaRPr lang="es-ES_tradnl"/>
          </a:p>
        </p:txBody>
      </p:sp>
      <p:pic>
        <p:nvPicPr>
          <p:cNvPr id="1031" name="Picture 7" descr="TAPA POWER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2" name="Picture 8" descr="Logo-JUBILEO-web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28600"/>
            <a:ext cx="1143000" cy="684213"/>
          </a:xfrm>
          <a:prstGeom prst="rect">
            <a:avLst/>
          </a:prstGeom>
          <a:noFill/>
        </p:spPr>
      </p:pic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6248400" y="6521450"/>
            <a:ext cx="289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sz="1600">
                <a:solidFill>
                  <a:schemeClr val="bg1"/>
                </a:solidFill>
                <a:latin typeface="Tahoma" charset="0"/>
              </a:rPr>
              <a:t>www.jubileobolivia.org.bo</a:t>
            </a:r>
            <a:endParaRPr lang="es-ES_tradnl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981075"/>
            <a:ext cx="9144000" cy="55435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3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1571612"/>
            <a:ext cx="7772400" cy="1470025"/>
          </a:xfrm>
          <a:noFill/>
          <a:ln w="50800">
            <a:solidFill>
              <a:schemeClr val="accent2"/>
            </a:solidFill>
          </a:ln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accent2"/>
            </a:extrusionClr>
          </a:sp3d>
        </p:spPr>
        <p:txBody>
          <a:bodyPr/>
          <a:lstStyle/>
          <a:p>
            <a:r>
              <a:rPr lang="es-ES" b="1" dirty="0" smtClean="0"/>
              <a:t>¿Reducción de pobreza?</a:t>
            </a:r>
            <a:endParaRPr lang="es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33600" y="5181600"/>
            <a:ext cx="6400800" cy="500066"/>
          </a:xfrm>
        </p:spPr>
        <p:txBody>
          <a:bodyPr/>
          <a:lstStyle/>
          <a:p>
            <a:pPr algn="r"/>
            <a:r>
              <a:rPr lang="es-ES" sz="2400" b="1" dirty="0" smtClean="0"/>
              <a:t>Panelista : Jaime Pérez Coronel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-381000" y="5715000"/>
            <a:ext cx="8929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600" dirty="0" smtClean="0"/>
              <a:t>Exposición en </a:t>
            </a:r>
            <a:r>
              <a:rPr lang="es-ES" sz="1600" dirty="0" smtClean="0"/>
              <a:t>Conferencia sobre Coyuntura Boliviana y Doctrina Social de la Iglesia </a:t>
            </a:r>
          </a:p>
          <a:p>
            <a:pPr algn="r"/>
            <a:r>
              <a:rPr lang="es-ES_tradnl" sz="1600" dirty="0" smtClean="0"/>
              <a:t>29 de agosto de 2011, La Paz-Bolivia</a:t>
            </a:r>
            <a:endParaRPr lang="es-MX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3688" y="260648"/>
            <a:ext cx="7215238" cy="571504"/>
          </a:xfrm>
        </p:spPr>
        <p:txBody>
          <a:bodyPr/>
          <a:lstStyle/>
          <a:p>
            <a:pPr lvl="0" algn="r"/>
            <a:r>
              <a:rPr lang="es-ES" sz="3200" b="1" dirty="0" smtClean="0">
                <a:solidFill>
                  <a:schemeClr val="accent2"/>
                </a:solidFill>
              </a:rPr>
              <a:t>Conceptos de pobreza</a:t>
            </a:r>
            <a:endParaRPr lang="es-ES_tradnl" sz="3200" b="1" dirty="0">
              <a:solidFill>
                <a:schemeClr val="accent2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42844" y="1276312"/>
            <a:ext cx="8467756" cy="49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eaLnBrk="1" hangingPunct="1">
              <a:spcBef>
                <a:spcPct val="200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  <a:buFontTx/>
              <a:buChar char="•"/>
            </a:pPr>
            <a:r>
              <a:rPr lang="es-ES" sz="2600" b="1" u="sng" dirty="0" smtClean="0">
                <a:latin typeface="+mn-lt"/>
                <a:ea typeface="+mn-ea"/>
              </a:rPr>
              <a:t>Subsistencia</a:t>
            </a:r>
            <a:r>
              <a:rPr lang="es-ES" sz="2600" dirty="0" smtClean="0">
                <a:latin typeface="+mn-lt"/>
                <a:ea typeface="+mn-ea"/>
              </a:rPr>
              <a:t>  Línea de pobreza - El hambre lo más notorio de la pobreza – canasta básica alimentaria -  desnutrición</a:t>
            </a:r>
          </a:p>
          <a:p>
            <a:pPr marL="342900" indent="-342900" algn="just" eaLnBrk="1" hangingPunct="1">
              <a:spcBef>
                <a:spcPct val="200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  <a:buFont typeface="Arial" pitchFamily="34" charset="0"/>
              <a:buChar char="•"/>
            </a:pPr>
            <a:r>
              <a:rPr lang="es-ES" sz="2600" b="1" u="sng" dirty="0" smtClean="0">
                <a:latin typeface="+mn-lt"/>
                <a:ea typeface="+mn-ea"/>
              </a:rPr>
              <a:t>Desigualdad</a:t>
            </a:r>
            <a:r>
              <a:rPr lang="es-ES" sz="2600" dirty="0" smtClean="0">
                <a:latin typeface="+mn-lt"/>
                <a:ea typeface="+mn-ea"/>
              </a:rPr>
              <a:t> Comparación </a:t>
            </a:r>
            <a:r>
              <a:rPr lang="es-ES" sz="2600" dirty="0">
                <a:latin typeface="+mn-lt"/>
                <a:ea typeface="+mn-ea"/>
              </a:rPr>
              <a:t>entre ricos y </a:t>
            </a:r>
            <a:r>
              <a:rPr lang="es-ES" sz="2600" dirty="0" smtClean="0">
                <a:latin typeface="+mn-lt"/>
                <a:ea typeface="+mn-ea"/>
              </a:rPr>
              <a:t>pobres,</a:t>
            </a:r>
          </a:p>
          <a:p>
            <a:pPr marL="1714500" lvl="3" indent="-342900" algn="just" eaLnBrk="1" hangingPunct="1">
              <a:spcBef>
                <a:spcPct val="200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ES" sz="2600" dirty="0" smtClean="0">
                <a:latin typeface="+mn-lt"/>
                <a:ea typeface="+mn-ea"/>
              </a:rPr>
              <a:t>Pobreza      Desigualdad</a:t>
            </a:r>
          </a:p>
          <a:p>
            <a:pPr marL="342900" indent="-342900" algn="just" eaLnBrk="1" hangingPunct="1">
              <a:spcBef>
                <a:spcPct val="200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  <a:buFontTx/>
              <a:buChar char="•"/>
            </a:pPr>
            <a:r>
              <a:rPr lang="es-ES" sz="2600" b="1" u="sng" dirty="0" smtClean="0">
                <a:latin typeface="+mn-lt"/>
                <a:ea typeface="+mn-ea"/>
              </a:rPr>
              <a:t>Privación</a:t>
            </a:r>
            <a:r>
              <a:rPr lang="es-ES" sz="2600" dirty="0" smtClean="0">
                <a:latin typeface="+mn-lt"/>
                <a:ea typeface="+mn-ea"/>
              </a:rPr>
              <a:t> Existe relatividad, se incorporan sentimientos, estilos de vida, comparaciones, es complementario     </a:t>
            </a:r>
          </a:p>
          <a:p>
            <a:pPr marL="342900" indent="-342900" algn="just" eaLnBrk="1" hangingPunct="1">
              <a:spcBef>
                <a:spcPct val="200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  <a:buFontTx/>
              <a:buChar char="•"/>
            </a:pPr>
            <a:r>
              <a:rPr lang="es-ES" sz="2600" b="1" u="sng" dirty="0" smtClean="0">
                <a:latin typeface="+mn-lt"/>
                <a:ea typeface="+mn-ea"/>
              </a:rPr>
              <a:t>Desarrollo Humano Integral </a:t>
            </a:r>
            <a:r>
              <a:rPr lang="es-ES" sz="2600" b="1" dirty="0" smtClean="0">
                <a:latin typeface="+mn-lt"/>
                <a:ea typeface="+mn-ea"/>
              </a:rPr>
              <a:t> </a:t>
            </a:r>
            <a:r>
              <a:rPr lang="es-ES" sz="2600" dirty="0" smtClean="0">
                <a:latin typeface="+mn-lt"/>
                <a:ea typeface="+mn-ea"/>
              </a:rPr>
              <a:t>Respeto </a:t>
            </a:r>
            <a:r>
              <a:rPr lang="es-ES" sz="2600" dirty="0">
                <a:latin typeface="+mn-lt"/>
                <a:ea typeface="+mn-ea"/>
              </a:rPr>
              <a:t>a los pobres </a:t>
            </a:r>
            <a:r>
              <a:rPr lang="es-ES" sz="2600" dirty="0" smtClean="0">
                <a:latin typeface="+mn-lt"/>
                <a:ea typeface="+mn-ea"/>
              </a:rPr>
              <a:t>en: </a:t>
            </a:r>
            <a:r>
              <a:rPr lang="es-ES" sz="2600" dirty="0">
                <a:latin typeface="+mn-lt"/>
                <a:ea typeface="+mn-ea"/>
              </a:rPr>
              <a:t>cultura, capacidades locales, </a:t>
            </a:r>
            <a:r>
              <a:rPr lang="es-ES" sz="2600" dirty="0" smtClean="0">
                <a:latin typeface="+mn-lt"/>
                <a:ea typeface="+mn-ea"/>
              </a:rPr>
              <a:t>autogestión, participación,  visión integral y sustentable, otras </a:t>
            </a:r>
            <a:r>
              <a:rPr lang="es-ES" sz="2600" dirty="0" err="1" smtClean="0">
                <a:latin typeface="+mn-lt"/>
                <a:ea typeface="+mn-ea"/>
              </a:rPr>
              <a:t>multidimensionalidades</a:t>
            </a:r>
            <a:r>
              <a:rPr lang="es-ES" sz="2600" dirty="0" smtClean="0">
                <a:latin typeface="+mn-lt"/>
                <a:ea typeface="+mn-ea"/>
              </a:rPr>
              <a:t> </a:t>
            </a:r>
            <a:endParaRPr lang="es-ES" sz="2600" dirty="0">
              <a:latin typeface="+mn-lt"/>
              <a:ea typeface="+mn-ea"/>
            </a:endParaRPr>
          </a:p>
          <a:p>
            <a:pPr marL="1257300" lvl="2" indent="-342900" eaLnBrk="1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SzPct val="140000"/>
            </a:pPr>
            <a:endParaRPr lang="es-ES" sz="2800" dirty="0">
              <a:latin typeface="+mn-lt"/>
              <a:ea typeface="+mn-ea"/>
            </a:endParaRPr>
          </a:p>
        </p:txBody>
      </p:sp>
      <p:sp>
        <p:nvSpPr>
          <p:cNvPr id="6" name="5 Distinto de"/>
          <p:cNvSpPr/>
          <p:nvPr/>
        </p:nvSpPr>
        <p:spPr bwMode="auto">
          <a:xfrm>
            <a:off x="2895600" y="3071810"/>
            <a:ext cx="428628" cy="357190"/>
          </a:xfrm>
          <a:prstGeom prst="mathNotEqual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81" name="Group 405"/>
          <p:cNvGraphicFramePr>
            <a:graphicFrameLocks noGrp="1"/>
          </p:cNvGraphicFramePr>
          <p:nvPr/>
        </p:nvGraphicFramePr>
        <p:xfrm>
          <a:off x="2222500" y="-442913"/>
          <a:ext cx="752475" cy="161925"/>
        </p:xfrm>
        <a:graphic>
          <a:graphicData uri="http://schemas.openxmlformats.org/drawingml/2006/table">
            <a:tbl>
              <a:tblPr/>
              <a:tblGrid>
                <a:gridCol w="7524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96" charset="-128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07"/>
          <p:cNvSpPr>
            <a:spLocks noChangeArrowheads="1"/>
          </p:cNvSpPr>
          <p:nvPr/>
        </p:nvSpPr>
        <p:spPr bwMode="auto">
          <a:xfrm>
            <a:off x="1371600" y="142875"/>
            <a:ext cx="77724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ES" b="1" dirty="0">
                <a:solidFill>
                  <a:schemeClr val="accent2"/>
                </a:solidFill>
                <a:latin typeface="Verdana" pitchFamily="52" charset="0"/>
              </a:rPr>
              <a:t>Bolivia: </a:t>
            </a:r>
            <a:r>
              <a:rPr lang="es-ES" b="1" dirty="0" smtClean="0">
                <a:solidFill>
                  <a:schemeClr val="accent2"/>
                </a:solidFill>
                <a:latin typeface="Verdana" pitchFamily="52" charset="0"/>
              </a:rPr>
              <a:t>Condición de pobreza</a:t>
            </a:r>
          </a:p>
          <a:p>
            <a:pPr algn="ctr" eaLnBrk="0" hangingPunct="0"/>
            <a:r>
              <a:rPr lang="es-ES" sz="2200" b="1" dirty="0" smtClean="0">
                <a:solidFill>
                  <a:schemeClr val="accent2"/>
                </a:solidFill>
                <a:latin typeface="Verdana" pitchFamily="52" charset="0"/>
              </a:rPr>
              <a:t>según método </a:t>
            </a:r>
            <a:r>
              <a:rPr lang="es-ES" sz="2200" b="1" dirty="0">
                <a:solidFill>
                  <a:schemeClr val="accent2"/>
                </a:solidFill>
                <a:latin typeface="Verdana" pitchFamily="52" charset="0"/>
              </a:rPr>
              <a:t>línea de </a:t>
            </a:r>
            <a:r>
              <a:rPr lang="es-ES" sz="2200" b="1" dirty="0" smtClean="0">
                <a:solidFill>
                  <a:schemeClr val="accent2"/>
                </a:solidFill>
                <a:latin typeface="Verdana" pitchFamily="52" charset="0"/>
              </a:rPr>
              <a:t>pobreza (</a:t>
            </a:r>
            <a:r>
              <a:rPr lang="es-ES" sz="2200" b="1" dirty="0">
                <a:solidFill>
                  <a:schemeClr val="accent2"/>
                </a:solidFill>
                <a:latin typeface="Verdana" pitchFamily="52" charset="0"/>
              </a:rPr>
              <a:t>En </a:t>
            </a:r>
            <a:r>
              <a:rPr lang="es-ES" sz="2200" b="1" dirty="0" smtClean="0">
                <a:solidFill>
                  <a:schemeClr val="accent2"/>
                </a:solidFill>
                <a:latin typeface="Verdana" pitchFamily="52" charset="0"/>
              </a:rPr>
              <a:t>porcentaje</a:t>
            </a:r>
            <a:r>
              <a:rPr lang="es-ES" sz="2200" b="1" dirty="0">
                <a:solidFill>
                  <a:schemeClr val="accent2"/>
                </a:solidFill>
                <a:latin typeface="Verdana" pitchFamily="52" charset="0"/>
              </a:rPr>
              <a:t>)</a:t>
            </a:r>
          </a:p>
        </p:txBody>
      </p:sp>
      <p:graphicFrame>
        <p:nvGraphicFramePr>
          <p:cNvPr id="7" name="6 Gráfico"/>
          <p:cNvGraphicFramePr/>
          <p:nvPr/>
        </p:nvGraphicFramePr>
        <p:xfrm>
          <a:off x="357126" y="1484784"/>
          <a:ext cx="8607362" cy="480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79512" y="6581001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</a:rPr>
              <a:t>Fuente:  Elaboración propia con datos de UDAPE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8" name="7 Flecha izquierda"/>
          <p:cNvSpPr/>
          <p:nvPr/>
        </p:nvSpPr>
        <p:spPr bwMode="auto">
          <a:xfrm>
            <a:off x="539552" y="1484784"/>
            <a:ext cx="576064" cy="360040"/>
          </a:xfrm>
          <a:prstGeom prst="left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9" name="8 Abrir llave"/>
          <p:cNvSpPr/>
          <p:nvPr/>
        </p:nvSpPr>
        <p:spPr bwMode="auto">
          <a:xfrm rot="5400000">
            <a:off x="3419872" y="-819472"/>
            <a:ext cx="504056" cy="4680520"/>
          </a:xfrm>
          <a:prstGeom prst="leftBrac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0" name="9 Flecha derecha"/>
          <p:cNvSpPr/>
          <p:nvPr/>
        </p:nvSpPr>
        <p:spPr bwMode="auto">
          <a:xfrm>
            <a:off x="6156176" y="1412776"/>
            <a:ext cx="2592288" cy="432048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88640"/>
            <a:ext cx="7772400" cy="792088"/>
          </a:xfrm>
        </p:spPr>
        <p:txBody>
          <a:bodyPr/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Evolución del Discurso</a:t>
            </a:r>
            <a:endParaRPr lang="es-ES" sz="3200" b="1" dirty="0">
              <a:solidFill>
                <a:schemeClr val="accent2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40960" cy="5471889"/>
          </a:xfrm>
        </p:spPr>
        <p:txBody>
          <a:bodyPr/>
          <a:lstStyle/>
          <a:p>
            <a:pPr algn="just">
              <a:spcBef>
                <a:spcPts val="0"/>
              </a:spcBef>
              <a:buNone/>
            </a:pPr>
            <a:r>
              <a:rPr lang="es-ES" sz="2200" b="1" dirty="0" smtClean="0"/>
              <a:t>Primera etapa: 10 años (1985-1995</a:t>
            </a:r>
            <a:r>
              <a:rPr lang="es-ES" sz="2200" dirty="0" smtClean="0"/>
              <a:t>)</a:t>
            </a:r>
          </a:p>
          <a:p>
            <a:pPr algn="just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200" dirty="0" smtClean="0"/>
              <a:t>El </a:t>
            </a:r>
            <a:r>
              <a:rPr lang="es-ES" sz="2200" dirty="0"/>
              <a:t>mercado </a:t>
            </a:r>
            <a:r>
              <a:rPr lang="es-ES" sz="2200" dirty="0" smtClean="0"/>
              <a:t>llevaría </a:t>
            </a:r>
            <a:r>
              <a:rPr lang="es-ES" sz="2200" dirty="0"/>
              <a:t>a la solución de todos los problemas de la </a:t>
            </a:r>
            <a:r>
              <a:rPr lang="es-ES" sz="2200" dirty="0" smtClean="0"/>
              <a:t>economía.</a:t>
            </a:r>
          </a:p>
          <a:p>
            <a:pPr algn="just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200" dirty="0" smtClean="0"/>
              <a:t>Reducción </a:t>
            </a:r>
            <a:r>
              <a:rPr lang="es-ES" sz="2200" dirty="0"/>
              <a:t>del Estado: Proveer tan sólo bienes públicos puros como seguridad interna y externa y marcos económicos y </a:t>
            </a:r>
            <a:r>
              <a:rPr lang="es-ES" sz="2200" dirty="0" smtClean="0"/>
              <a:t>jurídicos.</a:t>
            </a:r>
          </a:p>
          <a:p>
            <a:pPr algn="just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200" dirty="0" smtClean="0"/>
              <a:t>Supremacía </a:t>
            </a:r>
            <a:r>
              <a:rPr lang="es-ES" sz="2200" dirty="0"/>
              <a:t>del mercado  innegable, el haber sometido a la inflación le dotaba de un superávit de credibilidad a la política económica que hacía énfasis en el nuevo sistema de </a:t>
            </a:r>
            <a:r>
              <a:rPr lang="es-ES" sz="2200" dirty="0" smtClean="0"/>
              <a:t>precios.</a:t>
            </a:r>
          </a:p>
          <a:p>
            <a:pPr algn="just">
              <a:spcBef>
                <a:spcPts val="0"/>
              </a:spcBef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200" dirty="0" smtClean="0"/>
              <a:t>Las </a:t>
            </a:r>
            <a:r>
              <a:rPr lang="es-ES" sz="2200" dirty="0"/>
              <a:t>principales reformas fueron: Liberalización comercial, promoción de exportaciones, acuerdos internacionales, liberalización financiera y regulación prudencial, Privatización, Capitalización y atracción de Inversión Extranjera </a:t>
            </a:r>
            <a:r>
              <a:rPr lang="es-ES" sz="2200" dirty="0" smtClean="0"/>
              <a:t>Directa.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700963" cy="554461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  <a:spcBef>
                <a:spcPts val="1200"/>
              </a:spcBef>
              <a:buNone/>
            </a:pPr>
            <a:r>
              <a:rPr lang="es-ES" sz="2000" b="1" dirty="0"/>
              <a:t>Segunda etapa: Los desafíos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ES" sz="2000" dirty="0" smtClean="0"/>
              <a:t>Refundación del Estado, porque con las instituciones estatales con las que se contaba, ningún modelo podría funcionar.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ES" sz="2000" dirty="0" smtClean="0"/>
              <a:t>La segunda generación de reformas estructurales da énfasis a la reforma del Estado, que vuelve a la economía con una función clara, ser un ente regulador para potenciar y corregir las imperfecciones de los mercados, pero además, como un eje importante del desarrollo, sobre todo social. 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ES" sz="2000" dirty="0" smtClean="0"/>
              <a:t>Reformas como: La reorganización del Poder Ejecutivo, la creación de entes reguladores del Sistema de Regulación Sectorial (SIRESE) y la desconcentración del poder político y económico a través de las leyes de Participación Popular y Descentralización Administrativa. En esta etapa, a fin de depurar cargas futuras al Estado se promulgó también la Reforma del sistema de pensiones y la distribución de los beneficios de la capitalización.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ES" sz="2000" dirty="0" smtClean="0"/>
              <a:t>El boom de la deuda externa, la Estrategia de Reducción de la Pobreza y la Ley del Diálogo.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88640"/>
            <a:ext cx="7772400" cy="792088"/>
          </a:xfrm>
        </p:spPr>
        <p:txBody>
          <a:bodyPr/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Evolución del Discurso (Cont.)</a:t>
            </a:r>
            <a:endParaRPr lang="es-ES" sz="32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24400" y="1447800"/>
            <a:ext cx="4011488" cy="4895056"/>
          </a:xfrm>
        </p:spPr>
        <p:txBody>
          <a:bodyPr/>
          <a:lstStyle/>
          <a:p>
            <a:pPr marL="174625" indent="-174625" algn="just">
              <a:lnSpc>
                <a:spcPct val="80000"/>
              </a:lnSpc>
              <a:buClr>
                <a:schemeClr val="accent6">
                  <a:lumMod val="60000"/>
                  <a:lumOff val="40000"/>
                </a:schemeClr>
              </a:buClr>
              <a:buNone/>
            </a:pPr>
            <a:r>
              <a:rPr lang="es-ES" sz="2000" dirty="0" smtClean="0">
                <a:solidFill>
                  <a:schemeClr val="tx2"/>
                </a:solidFill>
              </a:rPr>
              <a:t>PND Políticas </a:t>
            </a:r>
            <a:r>
              <a:rPr lang="es-ES" sz="2000" dirty="0">
                <a:solidFill>
                  <a:schemeClr val="tx2"/>
                </a:solidFill>
              </a:rPr>
              <a:t>y programas específicos referidos a Pobreza:</a:t>
            </a:r>
          </a:p>
          <a:p>
            <a:pPr marL="363538" lvl="1" indent="-188913" algn="just">
              <a:lnSpc>
                <a:spcPct val="80000"/>
              </a:lnSpc>
              <a:spcBef>
                <a:spcPct val="450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>
                <a:solidFill>
                  <a:schemeClr val="tx2"/>
                </a:solidFill>
              </a:rPr>
              <a:t>Generación de fuentes de ingresos y empleo a través de apoyo a microempresas y desarrollo </a:t>
            </a:r>
            <a:r>
              <a:rPr lang="es-ES" sz="2000" dirty="0" smtClean="0">
                <a:solidFill>
                  <a:schemeClr val="tx2"/>
                </a:solidFill>
              </a:rPr>
              <a:t>rural.</a:t>
            </a:r>
          </a:p>
          <a:p>
            <a:pPr marL="363538" lvl="1" indent="-188913" algn="just">
              <a:lnSpc>
                <a:spcPct val="80000"/>
              </a:lnSpc>
              <a:spcBef>
                <a:spcPct val="450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En </a:t>
            </a:r>
            <a:r>
              <a:rPr lang="es-ES" sz="2000" dirty="0">
                <a:solidFill>
                  <a:schemeClr val="tx2"/>
                </a:solidFill>
              </a:rPr>
              <a:t>Educación construcción infraestructura programa nacional de alfabetización “yo si puedo” programa de acceso y permanencia de niñas en el área </a:t>
            </a:r>
            <a:r>
              <a:rPr lang="es-ES" sz="2000" dirty="0" smtClean="0">
                <a:solidFill>
                  <a:schemeClr val="tx2"/>
                </a:solidFill>
              </a:rPr>
              <a:t>rural.</a:t>
            </a:r>
          </a:p>
          <a:p>
            <a:pPr marL="363538" lvl="1" indent="-188913" algn="just">
              <a:lnSpc>
                <a:spcPct val="80000"/>
              </a:lnSpc>
              <a:spcBef>
                <a:spcPct val="450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>
                <a:solidFill>
                  <a:schemeClr val="tx2"/>
                </a:solidFill>
              </a:rPr>
              <a:t>Desnutrición programa </a:t>
            </a:r>
            <a:r>
              <a:rPr lang="es-ES" sz="2000" dirty="0">
                <a:solidFill>
                  <a:schemeClr val="tx2"/>
                </a:solidFill>
              </a:rPr>
              <a:t>desnutrición cero programa de micronutrientes ley de protección a la lactancia materna ley de </a:t>
            </a:r>
            <a:r>
              <a:rPr lang="es-ES" sz="2000" dirty="0" smtClean="0">
                <a:solidFill>
                  <a:schemeClr val="tx2"/>
                </a:solidFill>
              </a:rPr>
              <a:t>vacunas.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188640"/>
            <a:ext cx="7668344" cy="792088"/>
          </a:xfrm>
        </p:spPr>
        <p:txBody>
          <a:bodyPr/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Evolución del Discurso (Cont.)</a:t>
            </a:r>
            <a:endParaRPr lang="es-ES" sz="3200" b="1" dirty="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1447800"/>
            <a:ext cx="4087688" cy="4724400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sz="2000" b="1" dirty="0" smtClean="0">
                <a:solidFill>
                  <a:schemeClr val="tx2"/>
                </a:solidFill>
                <a:latin typeface="+mn-lt"/>
              </a:rPr>
              <a:t>Tercera  etapa: El cambio</a:t>
            </a:r>
          </a:p>
          <a:p>
            <a:pPr marL="174625" marR="0" lvl="0" indent="-174625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Patrón de desarrollo integral y diversificado</a:t>
            </a:r>
          </a:p>
          <a:p>
            <a:pPr marL="174625" marR="0" lvl="0" indent="-174625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Desmontaje del colonialismo y neoliberalismo</a:t>
            </a:r>
          </a:p>
          <a:p>
            <a:pPr marL="174625" marR="0" lvl="0" indent="-174625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Bolivia digna, soberana, productiva y democrática para VIVIR BIEN</a:t>
            </a:r>
          </a:p>
          <a:p>
            <a:pPr marL="174625" marR="0" lvl="0" indent="-174625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s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Estado</a:t>
            </a:r>
          </a:p>
          <a:p>
            <a:pPr marL="363538" lvl="1" indent="-188913" eaLnBrk="1" hangingPunct="1">
              <a:lnSpc>
                <a:spcPct val="80000"/>
              </a:lnSpc>
              <a:spcBef>
                <a:spcPts val="600"/>
              </a:spcBef>
              <a:buSzPct val="80000"/>
              <a:buFont typeface="Wingdings" pitchFamily="2" charset="2"/>
              <a:buChar char="§"/>
            </a:pPr>
            <a:r>
              <a:rPr kumimoji="0" lang="es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Promotor y protagonista del desarrollo. Productivo </a:t>
            </a:r>
            <a:r>
              <a:rPr lang="es-ES" sz="2000" dirty="0" smtClean="0">
                <a:solidFill>
                  <a:schemeClr val="tx2"/>
                </a:solidFill>
              </a:rPr>
              <a:t>(nacionalización y mayor participación en la economía).</a:t>
            </a:r>
          </a:p>
          <a:p>
            <a:pPr marL="363538" marR="0" lvl="1" indent="-18891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Tx/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es-E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Estado social y comunitario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600"/>
              </a:spcBef>
              <a:buFontTx/>
              <a:buChar char="•"/>
            </a:pPr>
            <a:r>
              <a:rPr lang="es-ES" sz="2000" kern="0" dirty="0" smtClean="0"/>
              <a:t>Equilibrio y complementariedad entre Estado y sociedad</a:t>
            </a:r>
            <a:r>
              <a:rPr lang="es-ES" sz="2000" kern="0" dirty="0">
                <a:latin typeface="+mn-lt"/>
                <a:ea typeface="+mn-ea"/>
              </a:rPr>
              <a:t>.</a:t>
            </a:r>
            <a:endParaRPr lang="es-ES" sz="20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55168" y="260648"/>
            <a:ext cx="7488832" cy="72008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Antecedente 1. EBRP</a:t>
            </a:r>
            <a:endParaRPr lang="es-ES" sz="3200" b="1" dirty="0">
              <a:solidFill>
                <a:schemeClr val="accent2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371600"/>
            <a:ext cx="8583487" cy="5009728"/>
          </a:xfrm>
        </p:spPr>
        <p:txBody>
          <a:bodyPr/>
          <a:lstStyle/>
          <a:p>
            <a:pPr algn="just">
              <a:lnSpc>
                <a:spcPct val="90000"/>
              </a:lnSpc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000" dirty="0"/>
              <a:t>Objetivo: "Reducir la pobreza a través de políticas específicas, económicas y sociales, con énfasis en la población con más carencias, facilitándoles un mejor acceso al mercado, elevando sus capacidades mediante la provisión de servicios públicos, aumentando su protección y seguridad, promoviendo la participación ciudadana e igualdad de oportunidades, preservando el medio ambiente y haciendo un uso sostenible de los recursos </a:t>
            </a:r>
            <a:r>
              <a:rPr lang="es-ES" sz="2000" dirty="0" smtClean="0"/>
              <a:t>naturales“. </a:t>
            </a:r>
          </a:p>
          <a:p>
            <a:pPr algn="just">
              <a:lnSpc>
                <a:spcPct val="90000"/>
              </a:lnSpc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000" dirty="0" smtClean="0"/>
              <a:t>La filosofía de la EBRP se fundamenta en el crecimiento económico sostenido, para que a través de la mayor generación de valor dentro de la economía y mediante el incremento en los niveles de ingreso se pueda aliviar la pobreza.</a:t>
            </a:r>
          </a:p>
          <a:p>
            <a:pPr algn="just">
              <a:lnSpc>
                <a:spcPct val="90000"/>
              </a:lnSpc>
              <a:buClr>
                <a:schemeClr val="accent1">
                  <a:lumMod val="50000"/>
                </a:schemeClr>
              </a:buClr>
              <a:buSzPct val="140000"/>
            </a:pPr>
            <a:r>
              <a:rPr lang="es-ES" sz="2000" dirty="0" smtClean="0"/>
              <a:t>Ampliar las oportunidades de empleo e ingresos, Desarrollar las capacidades de las personas, Incrementar la seguridad y protección de los pobres, Promover la integración y participación 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66875" y="260648"/>
            <a:ext cx="7477125" cy="6477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Antecedente 2 Uso de recursos </a:t>
            </a:r>
            <a:r>
              <a:rPr lang="es-ES" sz="3200" b="1" dirty="0">
                <a:solidFill>
                  <a:schemeClr val="accent2"/>
                </a:solidFill>
              </a:rPr>
              <a:t>HIPC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467600" cy="4929336"/>
          </a:xfrm>
        </p:spPr>
        <p:txBody>
          <a:bodyPr/>
          <a:lstStyle/>
          <a:p>
            <a:pPr algn="just">
              <a:lnSpc>
                <a:spcPct val="80000"/>
              </a:lnSpc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/>
              <a:t>La Cuenta Municipal para Salud </a:t>
            </a:r>
            <a:r>
              <a:rPr lang="es-ES" sz="2000" dirty="0" smtClean="0"/>
              <a:t>cubre: </a:t>
            </a:r>
            <a:r>
              <a:rPr lang="es-ES" sz="2000" dirty="0"/>
              <a:t>Mantenimiento a la infraestructura, Equipamiento, Adquisición de insumos, Capacitación de Recursos Humanos.</a:t>
            </a:r>
          </a:p>
          <a:p>
            <a:pPr algn="just">
              <a:lnSpc>
                <a:spcPct val="80000"/>
              </a:lnSpc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/>
              <a:t>La Cuenta Municipal para Educación cubre: Equipamiento escolar, Adquisición de materiales, Mantenimiento de Infraestructura, Dotación de incentivos o programas que eviten la deserción escolar.</a:t>
            </a:r>
          </a:p>
          <a:p>
            <a:pPr algn="just">
              <a:lnSpc>
                <a:spcPct val="80000"/>
              </a:lnSpc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/>
              <a:t>La Cuenta Municipal para Inversión Productiva y Social cubre: Saneamiento básico, Alumbrado público, Desarrollo y preservación del medio ambiente, Promoción y difusión de actividades culturales, artísticas y de turismo, Servicios de salud, Servicios de catastro urbano y rural, Servicios de educación y fomento al deporte, desayuno escolar, Promoción al desarrollo rural (</a:t>
            </a:r>
            <a:r>
              <a:rPr lang="es-ES" sz="2000" dirty="0" smtClean="0"/>
              <a:t>microrriego </a:t>
            </a:r>
            <a:r>
              <a:rPr lang="es-ES" sz="2000" dirty="0"/>
              <a:t>y caminos vecinales), Defensa y protección de la niñez y adolescencia, Desastres naturales</a:t>
            </a:r>
            <a:r>
              <a:rPr lang="es-ES" sz="2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88640"/>
            <a:ext cx="7477125" cy="64928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Antecedente 3. Control Social</a:t>
            </a:r>
            <a:endParaRPr lang="es-ES" sz="3200" b="1" dirty="0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8113" y="1219200"/>
            <a:ext cx="8126287" cy="5234136"/>
          </a:xfrm>
        </p:spPr>
        <p:txBody>
          <a:bodyPr/>
          <a:lstStyle/>
          <a:p>
            <a:pPr marL="363538" indent="-363538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tabLst>
                <a:tab pos="1800225" algn="l"/>
              </a:tabLst>
            </a:pPr>
            <a:r>
              <a:rPr lang="es-ES" sz="2000" dirty="0" smtClean="0"/>
              <a:t>Conocer </a:t>
            </a:r>
            <a:r>
              <a:rPr lang="es-ES" sz="2000" dirty="0"/>
              <a:t>información sobre políticas públicas, especialmente de lucha contra la pobreza, Supervisar, hacer seguimiento y evaluar el impacto de las políticas públicas y los procesos participativos de la toma de decisiones y Canalizar denuncias sobre el mal manejo o mala administración de recursos. 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/>
              <a:t>A nivel Municipal: Comité de Vigilancia con el apoyo de los Consejos de Desarrollo Productivo y Social, 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 smtClean="0"/>
              <a:t>A </a:t>
            </a:r>
            <a:r>
              <a:rPr lang="es-ES" sz="2000" dirty="0"/>
              <a:t>nivel Departamental: por el Mecanismo Departamental. Rol del síndico social. Participación de 2 Presidentes de los Comités de Vigilancia en el FPS.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 smtClean="0"/>
              <a:t>A </a:t>
            </a:r>
            <a:r>
              <a:rPr lang="es-ES" sz="2000" dirty="0"/>
              <a:t>nivel Nacional por el Mecanismo Nacional de Control Social. Participación en el DUF con voz tanto del síndico </a:t>
            </a:r>
            <a:r>
              <a:rPr lang="es-ES" sz="2000" dirty="0" smtClean="0"/>
              <a:t>social </a:t>
            </a:r>
            <a:r>
              <a:rPr lang="es-ES" sz="2000" dirty="0"/>
              <a:t>como de 2 representantes de </a:t>
            </a:r>
            <a:r>
              <a:rPr lang="es-ES" sz="2000" dirty="0" smtClean="0"/>
              <a:t>Comités </a:t>
            </a:r>
            <a:r>
              <a:rPr lang="es-ES" sz="2000" dirty="0"/>
              <a:t>de Vigilancia.</a:t>
            </a:r>
          </a:p>
          <a:p>
            <a:pPr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/>
              <a:t>Diálogos: </a:t>
            </a:r>
            <a:r>
              <a:rPr lang="es-ES" sz="2000" dirty="0" smtClean="0"/>
              <a:t>En </a:t>
            </a:r>
            <a:r>
              <a:rPr lang="es-ES" sz="2000" dirty="0"/>
              <a:t>los quince años de la EBRP, cada tres años el Estado dialogará con la sociedad civil, para hacer evaluar el desempeño respecto a la EBRP y realizar los ajustes.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142852"/>
            <a:ext cx="7558086" cy="78581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s-AR" sz="3200" b="1" dirty="0" smtClean="0">
                <a:solidFill>
                  <a:schemeClr val="accent2"/>
                </a:solidFill>
              </a:rPr>
              <a:t>Cambios en los programas para enfrentar la pobreza</a:t>
            </a:r>
            <a:endParaRPr lang="es-ES" sz="3200" b="1" dirty="0" smtClean="0">
              <a:solidFill>
                <a:schemeClr val="accent2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910158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just">
              <a:lnSpc>
                <a:spcPct val="80000"/>
              </a:lnSpc>
              <a:spcBef>
                <a:spcPts val="1200"/>
              </a:spcBef>
              <a:buClr>
                <a:schemeClr val="accent1">
                  <a:lumMod val="50000"/>
                </a:schemeClr>
              </a:buClr>
              <a:buSzPct val="140000"/>
              <a:buNone/>
            </a:pPr>
            <a:r>
              <a:rPr lang="es-AR" sz="2200" b="1" u="sng" kern="1200" dirty="0" smtClean="0"/>
              <a:t>Programas focalizados en los pobres</a:t>
            </a:r>
          </a:p>
          <a:p>
            <a:pPr marL="514350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AR" sz="2200" kern="1200" dirty="0" smtClean="0"/>
              <a:t>Transferencias condicionadas. (15 países en la región)-</a:t>
            </a:r>
          </a:p>
          <a:p>
            <a:pPr marL="514350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AR" sz="2200" kern="1200" dirty="0" smtClean="0"/>
              <a:t>Transferencias monetarias no condicionadas.</a:t>
            </a:r>
          </a:p>
          <a:p>
            <a:pPr marL="514350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AR" sz="2200" kern="1200" dirty="0" smtClean="0"/>
              <a:t>Transferencias no monetarias. (Alimentos, Misiones Venezuela, Desayuno escolar mayoría de los países, Vaso de leche Perú subsidios al gas y energía eléctrica  </a:t>
            </a:r>
          </a:p>
          <a:p>
            <a:pPr marL="514350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AR" sz="2200" kern="1200" dirty="0" smtClean="0"/>
              <a:t>Programas laborales de emergencia a trabajar o de capacitación laboral </a:t>
            </a:r>
            <a:r>
              <a:rPr lang="es-AR" sz="2200" kern="1200" dirty="0" err="1" smtClean="0"/>
              <a:t>Projoven</a:t>
            </a:r>
            <a:r>
              <a:rPr lang="es-AR" sz="2200" kern="1200" dirty="0" smtClean="0"/>
              <a:t> Argentina. </a:t>
            </a:r>
          </a:p>
          <a:p>
            <a:pPr marL="514350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AR" sz="2200" kern="1200" dirty="0" smtClean="0"/>
              <a:t>Atención Familiar. Nutricional educativa Chile, Bolivia   </a:t>
            </a:r>
          </a:p>
          <a:p>
            <a:pPr marL="514350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40000"/>
            </a:pPr>
            <a:r>
              <a:rPr lang="es-AR" sz="2200" kern="1200" dirty="0" smtClean="0"/>
              <a:t>Programas universales. En salud Ecuador </a:t>
            </a:r>
            <a:r>
              <a:rPr lang="es-AR" sz="2200" kern="1200" dirty="0" err="1" smtClean="0"/>
              <a:t>ParSalud</a:t>
            </a:r>
            <a:r>
              <a:rPr lang="es-AR" sz="2200" kern="1200" dirty="0" smtClean="0"/>
              <a:t> SUMI Bolivia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3116"/>
            <a:ext cx="871543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142844" y="1000108"/>
            <a:ext cx="885828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just" eaLnBrk="1" hangingPunct="1"/>
            <a:r>
              <a:rPr lang="es-MX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En AL 12.9% de la población viven en condiciones</a:t>
            </a:r>
          </a:p>
          <a:p>
            <a:pPr algn="just" eaLnBrk="1" hangingPunct="1"/>
            <a:r>
              <a:rPr lang="es-MX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 pobreza extrema significan 71 millones de indigentes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214414" y="142852"/>
            <a:ext cx="791527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Situación actual de América Latina</a:t>
            </a:r>
            <a:endParaRPr kumimoji="0" lang="es-ES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7787" name="Group 299"/>
          <p:cNvGraphicFramePr>
            <a:graphicFrameLocks noGrp="1"/>
          </p:cNvGraphicFramePr>
          <p:nvPr/>
        </p:nvGraphicFramePr>
        <p:xfrm>
          <a:off x="251520" y="1196752"/>
          <a:ext cx="8712971" cy="5184576"/>
        </p:xfrm>
        <a:graphic>
          <a:graphicData uri="http://schemas.openxmlformats.org/drawingml/2006/table">
            <a:tbl>
              <a:tblPr/>
              <a:tblGrid>
                <a:gridCol w="3015025"/>
                <a:gridCol w="2792042"/>
                <a:gridCol w="2905904"/>
              </a:tblGrid>
              <a:tr h="10702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Programas para el fomento de las capacidades humanas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Programas para aumentar el ingreso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+mn-lt"/>
                        </a:rPr>
                        <a:t>Programas para mejorar las oportunidades productivas y de empleo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365"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Educación: Bono Juancito Pinto, Desayuno escolar, Programa de Alfabetización de Adultos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Nutrición</a:t>
                      </a: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Programa Multisectorial Desnutrición Cero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Salud: Bono Juana Azurduy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Desarrollo integral de la infancia temprana: Programa Integral de Atención a la Niñez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Transferencias monetarias focalizadas: Renta Dignidad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Transferencias generales (subsidios a gas o luz): Tarifa Dignidad (focalizado)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Capacitación laboral: Programa Mi primer Empleo Digno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Intermediación laboral: Bolsa de Trabajo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Servicios financieros: Banco de Desarrollo Productivo - BDP</a:t>
                      </a:r>
                    </a:p>
                    <a:p>
                      <a:pPr marL="174625" marR="0" lvl="0" indent="-1746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3CCFF"/>
                        </a:buClr>
                        <a:buSzPct val="65000"/>
                        <a:buFont typeface="Wingdings" charset="2"/>
                        <a:buChar char="n"/>
                        <a:tabLst/>
                      </a:pPr>
                      <a:r>
                        <a:rPr kumimoji="0" lang="es-ES_tradnl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Empleo temporal estacional: PLANE, EDIMO, PROPAIS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64" name="Rectangle 3"/>
          <p:cNvSpPr>
            <a:spLocks noChangeArrowheads="1"/>
          </p:cNvSpPr>
          <p:nvPr/>
        </p:nvSpPr>
        <p:spPr bwMode="auto">
          <a:xfrm>
            <a:off x="251520" y="188641"/>
            <a:ext cx="889248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s-ES_tradnl" sz="2800" b="1" dirty="0" smtClean="0">
                <a:solidFill>
                  <a:schemeClr val="accent2"/>
                </a:solidFill>
                <a:latin typeface="+mn-lt"/>
              </a:rPr>
              <a:t>Experiencia de Bolivia</a:t>
            </a:r>
          </a:p>
          <a:p>
            <a:pPr algn="r">
              <a:spcBef>
                <a:spcPts val="0"/>
              </a:spcBef>
              <a:defRPr/>
            </a:pPr>
            <a:r>
              <a:rPr lang="es-ES_tradnl" sz="28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s-ES_tradnl" sz="2800" b="1" dirty="0" smtClean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Programas </a:t>
            </a:r>
            <a:r>
              <a:rPr lang="es-ES_tradnl" sz="2800" b="1" dirty="0">
                <a:solidFill>
                  <a:schemeClr val="accent2"/>
                </a:solidFill>
                <a:latin typeface="+mn-lt"/>
                <a:cs typeface="Times New Roman" pitchFamily="18" charset="0"/>
              </a:rPr>
              <a:t>de protección social</a:t>
            </a:r>
            <a:endParaRPr lang="es-ES" sz="2800" b="1" dirty="0">
              <a:solidFill>
                <a:schemeClr val="accent2"/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2"/>
          <p:cNvSpPr>
            <a:spLocks noChangeArrowheads="1"/>
          </p:cNvSpPr>
          <p:nvPr/>
        </p:nvSpPr>
        <p:spPr bwMode="auto">
          <a:xfrm>
            <a:off x="285750" y="1676400"/>
            <a:ext cx="85725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s-BO" sz="3000" b="1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1547664" y="260648"/>
            <a:ext cx="741640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r">
              <a:lnSpc>
                <a:spcPct val="80000"/>
              </a:lnSpc>
              <a:spcBef>
                <a:spcPct val="20000"/>
              </a:spcBef>
            </a:pPr>
            <a:r>
              <a:rPr lang="es-ES_tradnl" sz="3200" b="1" dirty="0">
                <a:solidFill>
                  <a:schemeClr val="accent2"/>
                </a:solidFill>
                <a:latin typeface="+mn-lt"/>
              </a:rPr>
              <a:t>Características Renta Dignidad</a:t>
            </a:r>
            <a:endParaRPr lang="es-ES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1268" name="5 CuadroTexto"/>
          <p:cNvSpPr txBox="1">
            <a:spLocks noChangeArrowheads="1"/>
          </p:cNvSpPr>
          <p:nvPr/>
        </p:nvSpPr>
        <p:spPr bwMode="auto">
          <a:xfrm>
            <a:off x="762000" y="1676400"/>
            <a:ext cx="754380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49263" indent="-449263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_tradnl" sz="2000" b="1" dirty="0">
                <a:solidFill>
                  <a:schemeClr val="accent4"/>
                </a:solidFill>
                <a:latin typeface="+mn-lt"/>
              </a:rPr>
              <a:t>Objetivo. 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Proteger el ingreso de los adultos mayores. </a:t>
            </a:r>
          </a:p>
          <a:p>
            <a:pPr marL="449263" indent="-449263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" sz="2000" b="1" dirty="0">
                <a:solidFill>
                  <a:schemeClr val="accent4"/>
                </a:solidFill>
                <a:latin typeface="+mn-lt"/>
              </a:rPr>
              <a:t>Beneficiarios.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 La Renta Universal de Vejez – es un pago de por vida para todos los bolivianos a partir de los 60 años</a:t>
            </a:r>
            <a:r>
              <a:rPr lang="es-ES_tradnl" sz="2000" dirty="0">
                <a:solidFill>
                  <a:schemeClr val="accent4"/>
                </a:solidFill>
                <a:latin typeface="+mn-lt"/>
              </a:rPr>
              <a:t>, (beneficiaros)independientemente de su contribución al régimen de seguridad social de largo plazo.</a:t>
            </a:r>
          </a:p>
          <a:p>
            <a:pPr marL="449263" indent="-449263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_tradnl" sz="2000" b="1" dirty="0">
                <a:solidFill>
                  <a:schemeClr val="accent4"/>
                </a:solidFill>
                <a:latin typeface="+mn-lt"/>
              </a:rPr>
              <a:t>Beneficio.</a:t>
            </a:r>
            <a:r>
              <a:rPr lang="es-ES_tradnl" sz="2000" dirty="0">
                <a:solidFill>
                  <a:schemeClr val="accent4"/>
                </a:solidFill>
                <a:latin typeface="+mn-lt"/>
              </a:rPr>
              <a:t> 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Bs 200 mensuales, equivalente a Bs2.400 anuales ($</a:t>
            </a:r>
            <a:r>
              <a:rPr lang="es-ES" sz="2000" dirty="0" smtClean="0">
                <a:solidFill>
                  <a:schemeClr val="accent4"/>
                </a:solidFill>
                <a:latin typeface="+mn-lt"/>
              </a:rPr>
              <a:t>us 342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). Si el beneficiario recibe una renta del Sistema de Reparto o una pensión del Seguro Social obligatorio de largo plazo, el porcentaje es de 75% equivalente a Bs1.800 anuales ($us257)</a:t>
            </a:r>
          </a:p>
          <a:p>
            <a:pPr marL="449263" indent="-449263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_tradnl" sz="2000" dirty="0" smtClean="0">
                <a:solidFill>
                  <a:schemeClr val="accent4"/>
                </a:solidFill>
                <a:latin typeface="+mn-lt"/>
              </a:rPr>
              <a:t>Se </a:t>
            </a:r>
            <a:r>
              <a:rPr lang="es-ES_tradnl" sz="2000" dirty="0">
                <a:solidFill>
                  <a:schemeClr val="accent4"/>
                </a:solidFill>
                <a:latin typeface="+mn-lt"/>
              </a:rPr>
              <a:t>inicio el </a:t>
            </a:r>
            <a:r>
              <a:rPr lang="es-ES_tradnl" sz="2000" dirty="0" smtClean="0">
                <a:solidFill>
                  <a:schemeClr val="accent4"/>
                </a:solidFill>
                <a:latin typeface="+mn-lt"/>
              </a:rPr>
              <a:t>2008</a:t>
            </a:r>
            <a:endParaRPr lang="es-ES" sz="2000" dirty="0">
              <a:solidFill>
                <a:schemeClr val="accent4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ChangeArrowheads="1"/>
          </p:cNvSpPr>
          <p:nvPr/>
        </p:nvSpPr>
        <p:spPr bwMode="auto">
          <a:xfrm>
            <a:off x="285750" y="1676400"/>
            <a:ext cx="85725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s-BO" sz="3000" b="1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36588" y="1457325"/>
            <a:ext cx="78978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3538" indent="-363538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" sz="2000" b="1" kern="0" dirty="0">
                <a:solidFill>
                  <a:schemeClr val="accent4"/>
                </a:solidFill>
                <a:latin typeface="+mn-lt"/>
                <a:cs typeface="+mn-cs"/>
              </a:rPr>
              <a:t>Objetivo: </a:t>
            </a:r>
            <a:r>
              <a:rPr lang="es-ES" sz="2000" kern="0" dirty="0">
                <a:solidFill>
                  <a:schemeClr val="accent4"/>
                </a:solidFill>
                <a:latin typeface="+mn-lt"/>
                <a:cs typeface="+mn-cs"/>
              </a:rPr>
              <a:t>Promover la acumulación del capital humano, como forma de romper con los ciclos </a:t>
            </a:r>
            <a:r>
              <a:rPr lang="es-ES" sz="2000" kern="0" dirty="0" err="1">
                <a:solidFill>
                  <a:schemeClr val="accent4"/>
                </a:solidFill>
                <a:latin typeface="+mn-lt"/>
                <a:cs typeface="+mn-cs"/>
              </a:rPr>
              <a:t>intergeneracionales</a:t>
            </a:r>
            <a:r>
              <a:rPr lang="es-ES" sz="2000" kern="0" dirty="0">
                <a:solidFill>
                  <a:schemeClr val="accent4"/>
                </a:solidFill>
                <a:latin typeface="+mn-lt"/>
                <a:cs typeface="+mn-cs"/>
              </a:rPr>
              <a:t> de 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  <a:cs typeface="+mn-cs"/>
              </a:rPr>
              <a:t>pobreza. Incentivar </a:t>
            </a:r>
            <a:r>
              <a:rPr lang="es-ES" sz="2000" kern="0" dirty="0">
                <a:solidFill>
                  <a:schemeClr val="accent4"/>
                </a:solidFill>
                <a:latin typeface="+mn-lt"/>
                <a:cs typeface="+mn-cs"/>
              </a:rPr>
              <a:t>la permanencia y culminación de niños y niñas de primaria en escuelas 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  <a:cs typeface="+mn-cs"/>
              </a:rPr>
              <a:t>públicas. 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</a:rPr>
              <a:t>Apoyar </a:t>
            </a:r>
            <a:r>
              <a:rPr lang="es-ES" sz="2000" kern="0" dirty="0">
                <a:solidFill>
                  <a:schemeClr val="accent4"/>
                </a:solidFill>
                <a:latin typeface="+mn-lt"/>
              </a:rPr>
              <a:t>a las familias a cubrir costos de materiales de estudio, transporte, alimentación u otros, en que incurren por el envío de sus hijos a la escuela.</a:t>
            </a:r>
          </a:p>
          <a:p>
            <a:pPr marL="254000" lvl="1" indent="-347663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" sz="2000" b="1" kern="0" dirty="0" smtClean="0">
                <a:solidFill>
                  <a:schemeClr val="accent4"/>
                </a:solidFill>
                <a:latin typeface="+mn-lt"/>
                <a:cs typeface="+mn-cs"/>
              </a:rPr>
              <a:t>Inicio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  <a:cs typeface="+mn-cs"/>
              </a:rPr>
              <a:t>: Gestión 2006</a:t>
            </a:r>
          </a:p>
          <a:p>
            <a:pPr marL="363538" indent="-363538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" sz="2000" b="1" kern="0" dirty="0" smtClean="0">
                <a:solidFill>
                  <a:schemeClr val="accent4"/>
                </a:solidFill>
                <a:latin typeface="+mn-lt"/>
              </a:rPr>
              <a:t>Beneficiarios</a:t>
            </a:r>
            <a:r>
              <a:rPr lang="es-ES" sz="2000" b="1" kern="0" dirty="0">
                <a:solidFill>
                  <a:schemeClr val="accent4"/>
                </a:solidFill>
                <a:latin typeface="+mn-lt"/>
              </a:rPr>
              <a:t>: </a:t>
            </a:r>
            <a:r>
              <a:rPr lang="es-ES" sz="2000" b="1" kern="0" dirty="0" smtClean="0">
                <a:solidFill>
                  <a:schemeClr val="accent4"/>
                </a:solidFill>
                <a:latin typeface="+mn-lt"/>
              </a:rPr>
              <a:t> 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</a:rPr>
              <a:t>Niños </a:t>
            </a:r>
            <a:r>
              <a:rPr lang="es-ES" sz="2000" kern="0" dirty="0">
                <a:solidFill>
                  <a:schemeClr val="accent4"/>
                </a:solidFill>
                <a:latin typeface="+mn-lt"/>
              </a:rPr>
              <a:t>y Niñas que cursan entre 1º y 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</a:rPr>
              <a:t>8º </a:t>
            </a:r>
            <a:r>
              <a:rPr lang="es-ES" sz="2000" kern="0" dirty="0">
                <a:solidFill>
                  <a:schemeClr val="accent4"/>
                </a:solidFill>
                <a:latin typeface="+mn-lt"/>
              </a:rPr>
              <a:t>de primaria de escuelas 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</a:rPr>
              <a:t>públicas, se </a:t>
            </a:r>
            <a:r>
              <a:rPr lang="es-ES" sz="2000" kern="0" dirty="0">
                <a:solidFill>
                  <a:schemeClr val="accent4"/>
                </a:solidFill>
                <a:latin typeface="+mn-lt"/>
              </a:rPr>
              <a:t>incluye a todos los asistentes a los centros de educación especial y a los niños de la educación juvenil alternativa (educación no formal).</a:t>
            </a:r>
          </a:p>
          <a:p>
            <a:pPr marL="363538" indent="-363538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" sz="2000" b="1" kern="0" dirty="0" smtClean="0">
                <a:solidFill>
                  <a:schemeClr val="accent4"/>
                </a:solidFill>
                <a:latin typeface="+mn-lt"/>
              </a:rPr>
              <a:t>Condicionalidad</a:t>
            </a:r>
            <a:r>
              <a:rPr lang="es-ES" sz="2000" b="1" dirty="0" smtClean="0">
                <a:solidFill>
                  <a:schemeClr val="accent4"/>
                </a:solidFill>
                <a:latin typeface="+mn-lt"/>
              </a:rPr>
              <a:t>: </a:t>
            </a:r>
            <a:r>
              <a:rPr lang="es-ES" sz="2000" dirty="0" smtClean="0">
                <a:solidFill>
                  <a:schemeClr val="accent4"/>
                </a:solidFill>
                <a:latin typeface="+mn-lt"/>
              </a:rPr>
              <a:t>Que 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el alumno(a) tenga asistencia regular durante la gestión escolar certificada por el profesor, el Director de la Unidad Educativa y la Junta Escolar. </a:t>
            </a:r>
          </a:p>
          <a:p>
            <a:pPr marL="363538" indent="-363538" algn="just">
              <a:lnSpc>
                <a:spcPct val="80000"/>
              </a:lnSpc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  <a:defRPr/>
            </a:pPr>
            <a:r>
              <a:rPr lang="es-ES" sz="2000" b="1" kern="0" dirty="0">
                <a:solidFill>
                  <a:schemeClr val="accent4"/>
                </a:solidFill>
                <a:latin typeface="+mn-lt"/>
              </a:rPr>
              <a:t>Beneficio:</a:t>
            </a:r>
            <a:r>
              <a:rPr lang="es-ES" sz="2000" kern="0" dirty="0">
                <a:solidFill>
                  <a:schemeClr val="accent4"/>
                </a:solidFill>
                <a:latin typeface="+mn-lt"/>
              </a:rPr>
              <a:t> Bono Anual de Bs200 (aprox</a:t>
            </a:r>
            <a:r>
              <a:rPr lang="es-ES" sz="2000" kern="0" dirty="0" smtClean="0">
                <a:solidFill>
                  <a:schemeClr val="accent4"/>
                </a:solidFill>
                <a:latin typeface="+mn-lt"/>
              </a:rPr>
              <a:t>. $us 28</a:t>
            </a:r>
            <a:r>
              <a:rPr lang="es-ES" sz="2000" kern="0" dirty="0">
                <a:solidFill>
                  <a:schemeClr val="accent4"/>
                </a:solidFill>
                <a:latin typeface="+mn-lt"/>
              </a:rPr>
              <a:t>). </a:t>
            </a:r>
            <a:endParaRPr lang="es-ES" sz="2000" kern="0" dirty="0">
              <a:solidFill>
                <a:schemeClr val="accent4"/>
              </a:solidFill>
              <a:latin typeface="+mn-lt"/>
              <a:cs typeface="+mn-cs"/>
            </a:endParaRPr>
          </a:p>
        </p:txBody>
      </p:sp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1403648" y="260648"/>
            <a:ext cx="774035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r">
              <a:lnSpc>
                <a:spcPct val="80000"/>
              </a:lnSpc>
              <a:spcBef>
                <a:spcPct val="20000"/>
              </a:spcBef>
            </a:pPr>
            <a:r>
              <a:rPr lang="es-ES_tradnl" sz="3200" b="1" dirty="0">
                <a:solidFill>
                  <a:schemeClr val="accent2"/>
                </a:solidFill>
                <a:latin typeface="+mj-lt"/>
              </a:rPr>
              <a:t>Características Bono Juancito Pinto</a:t>
            </a:r>
            <a:endParaRPr lang="es-ES" sz="3200" b="1" dirty="0">
              <a:solidFill>
                <a:schemeClr val="accent2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02246" y="260648"/>
            <a:ext cx="8641754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r">
              <a:lnSpc>
                <a:spcPct val="80000"/>
              </a:lnSpc>
              <a:spcBef>
                <a:spcPct val="20000"/>
              </a:spcBef>
            </a:pPr>
            <a:r>
              <a:rPr lang="es-ES_tradnl" sz="3200" b="1" dirty="0">
                <a:solidFill>
                  <a:schemeClr val="accent2"/>
                </a:solidFill>
                <a:latin typeface="+mn-lt"/>
              </a:rPr>
              <a:t>Características Bono </a:t>
            </a:r>
            <a:r>
              <a:rPr lang="es-ES_tradnl" sz="3200" b="1" dirty="0" smtClean="0">
                <a:solidFill>
                  <a:schemeClr val="accent2"/>
                </a:solidFill>
                <a:latin typeface="+mn-lt"/>
              </a:rPr>
              <a:t>Juana Azurduy</a:t>
            </a:r>
            <a:endParaRPr lang="es-ES" sz="32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1267" name="5 CuadroTexto"/>
          <p:cNvSpPr txBox="1">
            <a:spLocks noChangeArrowheads="1"/>
          </p:cNvSpPr>
          <p:nvPr/>
        </p:nvSpPr>
        <p:spPr bwMode="auto">
          <a:xfrm>
            <a:off x="179388" y="981075"/>
            <a:ext cx="87851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1938" indent="-261938" algn="just">
              <a:buFont typeface="Arial" pitchFamily="34" charset="0"/>
              <a:buChar char="•"/>
            </a:pPr>
            <a:r>
              <a:rPr lang="es-ES_tradnl" sz="2000" b="1" u="sng" dirty="0">
                <a:solidFill>
                  <a:schemeClr val="accent4"/>
                </a:solidFill>
                <a:latin typeface="+mn-lt"/>
              </a:rPr>
              <a:t>Objetivo: </a:t>
            </a:r>
            <a:r>
              <a:rPr lang="es-BO" sz="2000" dirty="0">
                <a:solidFill>
                  <a:schemeClr val="accent4"/>
                </a:solidFill>
                <a:latin typeface="+mn-lt"/>
                <a:ea typeface="Calibri" pitchFamily="34" charset="0"/>
                <a:cs typeface="Times New Roman" pitchFamily="18" charset="0"/>
              </a:rPr>
              <a:t>Hacer efectivos los derechos fundamentales de acceso  a la salud integral consagrados en la Constitución Política del Estado, para disminuir los niveles de mortalidad materna e infantil y la desnutrición crónica de los niños y niñas menores de 2 años.</a:t>
            </a:r>
            <a:endParaRPr lang="es-BO" sz="2000" dirty="0">
              <a:solidFill>
                <a:schemeClr val="accent4"/>
              </a:solidFill>
              <a:latin typeface="+mn-lt"/>
            </a:endParaRPr>
          </a:p>
          <a:p>
            <a:pPr marL="261938" indent="-261938" algn="just">
              <a:buFont typeface="Arial" pitchFamily="34" charset="0"/>
              <a:buChar char="•"/>
            </a:pPr>
            <a:r>
              <a:rPr lang="es-ES_tradnl" sz="2000" b="1" u="sng" dirty="0">
                <a:solidFill>
                  <a:schemeClr val="accent4"/>
                </a:solidFill>
                <a:latin typeface="+mn-lt"/>
              </a:rPr>
              <a:t>Beneficiarios: 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Todas  las mujeres gestantes y los niños y niñas menores de 2 años que no cuenten con el subsidio de lactancia materna al que son beneficiarias todas las mujeres embarazadas con empleo formal o dependientes.</a:t>
            </a:r>
          </a:p>
          <a:p>
            <a:pPr marL="261938" indent="-261938" algn="just">
              <a:buFont typeface="Arial" pitchFamily="34" charset="0"/>
              <a:buChar char="•"/>
            </a:pPr>
            <a:r>
              <a:rPr lang="es-ES_tradnl" sz="2000" b="1" u="sng" dirty="0">
                <a:solidFill>
                  <a:schemeClr val="accent4"/>
                </a:solidFill>
                <a:latin typeface="+mn-lt"/>
              </a:rPr>
              <a:t>Inicio: </a:t>
            </a:r>
            <a:r>
              <a:rPr lang="es-ES" sz="2000" dirty="0">
                <a:solidFill>
                  <a:schemeClr val="accent4"/>
                </a:solidFill>
                <a:latin typeface="+mn-lt"/>
              </a:rPr>
              <a:t> Gestión </a:t>
            </a:r>
            <a:r>
              <a:rPr lang="es-ES" sz="2000" dirty="0" smtClean="0">
                <a:solidFill>
                  <a:schemeClr val="accent4"/>
                </a:solidFill>
                <a:latin typeface="+mn-lt"/>
              </a:rPr>
              <a:t>2009</a:t>
            </a:r>
            <a:endParaRPr lang="es-ES_tradnl" sz="2000" dirty="0">
              <a:solidFill>
                <a:schemeClr val="accent4"/>
              </a:solidFill>
              <a:latin typeface="+mn-lt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79388" y="3933057"/>
          <a:ext cx="8784976" cy="2572907"/>
        </p:xfrm>
        <a:graphic>
          <a:graphicData uri="http://schemas.openxmlformats.org/drawingml/2006/table">
            <a:tbl>
              <a:tblPr/>
              <a:tblGrid>
                <a:gridCol w="6783203"/>
                <a:gridCol w="2001773"/>
              </a:tblGrid>
              <a:tr h="283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Beneficios y corresponsabilidades p</a:t>
                      </a:r>
                      <a:r>
                        <a:rPr lang="es-ES_tradnl" sz="1600" b="1" kern="1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ara </a:t>
                      </a:r>
                      <a:r>
                        <a:rPr lang="es-ES_tradnl" sz="1600" b="1" kern="1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la mujer embarazada</a:t>
                      </a:r>
                      <a:endParaRPr lang="es-ES" sz="1600" b="1" kern="1200" dirty="0">
                        <a:solidFill>
                          <a:schemeClr val="tx1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latin typeface="Garamond" pitchFamily="18" charset="0"/>
                          <a:ea typeface="Calibri"/>
                          <a:cs typeface="Times New Roman"/>
                        </a:rPr>
                        <a:t>Bs.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marL="114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1er control prenatal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50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marL="114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2ndo control prenatal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50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marL="114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3er control prenatal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50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marL="114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4to control prenatal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50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marL="114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Parto institucional + 1 </a:t>
                      </a:r>
                      <a:r>
                        <a:rPr lang="es-BO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control postnatal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120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970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 b="1" dirty="0" smtClean="0">
                          <a:latin typeface="Garamond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s-ES" sz="1600" b="1" kern="1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Beneficios y corresponsabilidades p</a:t>
                      </a:r>
                      <a:r>
                        <a:rPr lang="es-BO" sz="1600" b="1" kern="1200" dirty="0" smtClean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ara los </a:t>
                      </a:r>
                      <a:r>
                        <a:rPr lang="es-BO" sz="1600" b="1" kern="1200" dirty="0">
                          <a:solidFill>
                            <a:schemeClr val="tx1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niños y niñas menores de 2 años</a:t>
                      </a:r>
                      <a:endParaRPr lang="es-ES" sz="1600" b="1" kern="1200" dirty="0">
                        <a:solidFill>
                          <a:schemeClr val="tx1"/>
                        </a:solidFill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marL="114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 dirty="0">
                          <a:latin typeface="Garamond" pitchFamily="18" charset="0"/>
                          <a:ea typeface="Calibri"/>
                          <a:cs typeface="Times New Roman"/>
                        </a:rPr>
                        <a:t>Por cada control de crecimiento y desarrollo (12 controles en 24 meses)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latin typeface="Garamond" pitchFamily="18" charset="0"/>
                          <a:ea typeface="Calibri"/>
                          <a:cs typeface="Times New Roman"/>
                        </a:rPr>
                        <a:t>125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  <a:tr h="2832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1600" b="1" dirty="0">
                          <a:latin typeface="Garamond" pitchFamily="18" charset="0"/>
                          <a:ea typeface="Calibri"/>
                          <a:cs typeface="Times New Roman"/>
                        </a:rPr>
                        <a:t>Total 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latin typeface="Garamond" pitchFamily="18" charset="0"/>
                          <a:ea typeface="Calibri"/>
                          <a:cs typeface="Times New Roman"/>
                        </a:rPr>
                        <a:t>1820</a:t>
                      </a:r>
                      <a:endParaRPr lang="es-ES" sz="16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0" y="260350"/>
            <a:ext cx="9144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s-ES" sz="2800" b="1" dirty="0" smtClean="0">
                <a:solidFill>
                  <a:srgbClr val="000066"/>
                </a:solidFill>
                <a:latin typeface="+mn-lt"/>
              </a:rPr>
              <a:t>Población beneficiada con Transferencias Condicionadas (Bonos), junio 2011</a:t>
            </a:r>
            <a:endParaRPr lang="es-ES" sz="2800" b="1" dirty="0">
              <a:latin typeface="+mn-lt"/>
            </a:endParaRPr>
          </a:p>
        </p:txBody>
      </p:sp>
      <p:graphicFrame>
        <p:nvGraphicFramePr>
          <p:cNvPr id="6" name="1 Gráfico"/>
          <p:cNvGraphicFramePr/>
          <p:nvPr/>
        </p:nvGraphicFramePr>
        <p:xfrm>
          <a:off x="251520" y="1124744"/>
          <a:ext cx="856895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79512" y="6581001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</a:rPr>
              <a:t>Fuente: Elaboración propia con  datos </a:t>
            </a:r>
            <a:r>
              <a:rPr lang="es-ES" sz="1200" dirty="0" err="1" smtClean="0">
                <a:solidFill>
                  <a:schemeClr val="bg1"/>
                </a:solidFill>
              </a:rPr>
              <a:t>MEyFP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535" y="1366128"/>
          <a:ext cx="8424935" cy="39322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52128"/>
                <a:gridCol w="1872209"/>
                <a:gridCol w="1224136"/>
                <a:gridCol w="720080"/>
                <a:gridCol w="648072"/>
                <a:gridCol w="648072"/>
                <a:gridCol w="648071"/>
                <a:gridCol w="648072"/>
                <a:gridCol w="864095"/>
              </a:tblGrid>
              <a:tr h="1174074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Bono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Fuente de Financiamiento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Año de Creación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Acumulado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</a:tr>
              <a:tr h="281862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  <a:p>
                      <a:pPr algn="l" fontAlgn="t"/>
                      <a:endParaRPr lang="es-E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es-E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l"/>
                      <a:endParaRPr lang="es-ES" sz="1800" b="1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1,700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2,087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2,175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6,443</a:t>
                      </a:r>
                    </a:p>
                  </a:txBody>
                  <a:tcPr marL="0" marR="0" marT="0" marB="0" anchorCtr="1">
                    <a:solidFill>
                      <a:srgbClr val="FFC000"/>
                    </a:solidFill>
                  </a:tcPr>
                </a:tc>
              </a:tr>
              <a:tr h="741334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Bono Juancito Pinto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YPFB-COMIBOL-TGN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/>
                        <a:t>2006</a:t>
                      </a:r>
                      <a:endParaRPr lang="es-ES" sz="18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264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337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350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1,493</a:t>
                      </a:r>
                    </a:p>
                  </a:txBody>
                  <a:tcPr marL="0" marR="0" marT="0" marB="0" anchorCtr="1">
                    <a:solidFill>
                      <a:srgbClr val="FFC000"/>
                    </a:solidFill>
                  </a:tcPr>
                </a:tc>
              </a:tr>
              <a:tr h="782470"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Renta Dignidad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IDH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/>
                        <a:t>2008</a:t>
                      </a:r>
                      <a:endParaRPr lang="es-ES" sz="18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s-ES" sz="20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es-ES" sz="20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1,363</a:t>
                      </a:r>
                      <a:endParaRPr lang="es-ES" sz="20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1,697</a:t>
                      </a:r>
                      <a:endParaRPr lang="es-ES" sz="20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1,755</a:t>
                      </a:r>
                      <a:endParaRPr lang="es-ES" sz="20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4,814</a:t>
                      </a:r>
                    </a:p>
                  </a:txBody>
                  <a:tcPr marL="0" marR="0" marT="0" marB="0" anchorCtr="1">
                    <a:solidFill>
                      <a:srgbClr val="FFC000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s-ES" sz="1800" b="1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Bono Juana Azurduy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TGN - Utilidad RIN</a:t>
                      </a:r>
                    </a:p>
                  </a:txBody>
                  <a:tcPr marL="0" marR="0" marT="0" marB="0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 smtClean="0"/>
                        <a:t>2009 (mayo)</a:t>
                      </a:r>
                      <a:endParaRPr lang="es-ES" sz="18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algn="r"/>
                      <a:endParaRPr lang="es-ES" sz="20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algn="r"/>
                      <a:endParaRPr lang="es-ES" sz="20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algn="r"/>
                      <a:endParaRPr lang="es-ES" sz="2000" dirty="0"/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anchorCtr="1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es-ES" sz="20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0" marR="0" marT="0" marB="0" anchorCtr="1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371600" y="260350"/>
            <a:ext cx="7772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es-ES" sz="2800" b="1" dirty="0" smtClean="0">
                <a:solidFill>
                  <a:srgbClr val="000066"/>
                </a:solidFill>
                <a:latin typeface="+mn-lt"/>
              </a:rPr>
              <a:t>Pago de Transferencias Condicionadas </a:t>
            </a:r>
          </a:p>
          <a:p>
            <a:pPr algn="r"/>
            <a:r>
              <a:rPr lang="es-ES" sz="2800" b="1" dirty="0" smtClean="0">
                <a:solidFill>
                  <a:srgbClr val="000066"/>
                </a:solidFill>
                <a:latin typeface="+mn-lt"/>
              </a:rPr>
              <a:t>(En millones de Bolivianos)</a:t>
            </a:r>
            <a:endParaRPr lang="es-ES" sz="2800" b="1" dirty="0">
              <a:latin typeface="+mn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79512" y="6581001"/>
            <a:ext cx="3312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</a:rPr>
              <a:t>Fuente: Elaboración propia con  datos </a:t>
            </a:r>
            <a:r>
              <a:rPr lang="es-ES" sz="1200" dirty="0" err="1" smtClean="0">
                <a:solidFill>
                  <a:schemeClr val="bg1"/>
                </a:solidFill>
              </a:rPr>
              <a:t>MEyFP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76256" y="551723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2% Del PIB</a:t>
            </a:r>
            <a:endParaRPr lang="es-ES" sz="20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923928" y="5949280"/>
            <a:ext cx="4968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/>
              <a:t>Desde el inicio se incremento en 1000 %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81" name="Group 405"/>
          <p:cNvGraphicFramePr>
            <a:graphicFrameLocks noGrp="1"/>
          </p:cNvGraphicFramePr>
          <p:nvPr/>
        </p:nvGraphicFramePr>
        <p:xfrm>
          <a:off x="2222500" y="-442913"/>
          <a:ext cx="752475" cy="161925"/>
        </p:xfrm>
        <a:graphic>
          <a:graphicData uri="http://schemas.openxmlformats.org/drawingml/2006/table">
            <a:tbl>
              <a:tblPr/>
              <a:tblGrid>
                <a:gridCol w="752475"/>
              </a:tblGrid>
              <a:tr h="161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pitchFamily="-96" charset="-128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07"/>
          <p:cNvSpPr>
            <a:spLocks noChangeArrowheads="1"/>
          </p:cNvSpPr>
          <p:nvPr/>
        </p:nvSpPr>
        <p:spPr bwMode="auto">
          <a:xfrm>
            <a:off x="1371600" y="142875"/>
            <a:ext cx="77724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ES" b="1" dirty="0">
                <a:solidFill>
                  <a:srgbClr val="000066"/>
                </a:solidFill>
                <a:latin typeface="+mn-lt"/>
              </a:rPr>
              <a:t>Bolivia: </a:t>
            </a:r>
            <a:r>
              <a:rPr lang="es-ES" b="1" dirty="0" smtClean="0">
                <a:solidFill>
                  <a:srgbClr val="000066"/>
                </a:solidFill>
                <a:latin typeface="+mn-lt"/>
              </a:rPr>
              <a:t>Condición de pobreza extrema </a:t>
            </a:r>
          </a:p>
          <a:p>
            <a:pPr algn="r" eaLnBrk="0" hangingPunct="0"/>
            <a:r>
              <a:rPr lang="es-ES" sz="2200" b="1" dirty="0" smtClean="0">
                <a:solidFill>
                  <a:srgbClr val="000066"/>
                </a:solidFill>
                <a:latin typeface="+mn-lt"/>
              </a:rPr>
              <a:t>según método </a:t>
            </a:r>
            <a:r>
              <a:rPr lang="es-ES" sz="2200" b="1" dirty="0">
                <a:solidFill>
                  <a:srgbClr val="000066"/>
                </a:solidFill>
                <a:latin typeface="+mn-lt"/>
              </a:rPr>
              <a:t>línea de </a:t>
            </a:r>
            <a:r>
              <a:rPr lang="es-ES" sz="2200" b="1" dirty="0" smtClean="0">
                <a:solidFill>
                  <a:srgbClr val="000066"/>
                </a:solidFill>
                <a:latin typeface="+mn-lt"/>
              </a:rPr>
              <a:t>pobreza (</a:t>
            </a:r>
            <a:r>
              <a:rPr lang="es-ES" sz="2200" b="1" dirty="0">
                <a:solidFill>
                  <a:srgbClr val="000066"/>
                </a:solidFill>
                <a:latin typeface="+mn-lt"/>
              </a:rPr>
              <a:t>En </a:t>
            </a:r>
            <a:r>
              <a:rPr lang="es-ES" sz="2200" b="1" dirty="0" smtClean="0">
                <a:solidFill>
                  <a:srgbClr val="000066"/>
                </a:solidFill>
                <a:latin typeface="+mn-lt"/>
              </a:rPr>
              <a:t>porcentaje</a:t>
            </a:r>
            <a:r>
              <a:rPr lang="es-ES" sz="2200" b="1" dirty="0">
                <a:solidFill>
                  <a:srgbClr val="000066"/>
                </a:solidFill>
                <a:latin typeface="+mn-lt"/>
              </a:rPr>
              <a:t>)</a:t>
            </a:r>
          </a:p>
        </p:txBody>
      </p:sp>
      <p:graphicFrame>
        <p:nvGraphicFramePr>
          <p:cNvPr id="7" name="6 Gráfico"/>
          <p:cNvGraphicFramePr/>
          <p:nvPr/>
        </p:nvGraphicFramePr>
        <p:xfrm>
          <a:off x="251520" y="908720"/>
          <a:ext cx="871296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79512" y="6581001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</a:rPr>
              <a:t>Fuente:  Elaboración propia con datos de UDAPE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12" name="11 Flecha abajo"/>
          <p:cNvSpPr/>
          <p:nvPr/>
        </p:nvSpPr>
        <p:spPr bwMode="auto">
          <a:xfrm>
            <a:off x="7524328" y="4365104"/>
            <a:ext cx="288032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3" name="12 Flecha abajo"/>
          <p:cNvSpPr/>
          <p:nvPr/>
        </p:nvSpPr>
        <p:spPr bwMode="auto">
          <a:xfrm>
            <a:off x="8100392" y="4365104"/>
            <a:ext cx="360040" cy="115212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14" name="13 Flecha doblada"/>
          <p:cNvSpPr/>
          <p:nvPr/>
        </p:nvSpPr>
        <p:spPr bwMode="auto">
          <a:xfrm>
            <a:off x="5004048" y="4365104"/>
            <a:ext cx="1440160" cy="72008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108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/>
        </p:nvGraphicFramePr>
        <p:xfrm>
          <a:off x="0" y="980728"/>
          <a:ext cx="500404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5 Gráfico"/>
          <p:cNvGraphicFramePr/>
          <p:nvPr/>
        </p:nvGraphicFramePr>
        <p:xfrm>
          <a:off x="3995936" y="2996952"/>
          <a:ext cx="494387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407"/>
          <p:cNvSpPr>
            <a:spLocks noChangeArrowheads="1"/>
          </p:cNvSpPr>
          <p:nvPr/>
        </p:nvSpPr>
        <p:spPr bwMode="auto">
          <a:xfrm>
            <a:off x="1371600" y="142875"/>
            <a:ext cx="7772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s-ES" sz="2800" b="1" dirty="0">
                <a:solidFill>
                  <a:srgbClr val="000066"/>
                </a:solidFill>
                <a:latin typeface="+mn-lt"/>
              </a:rPr>
              <a:t>Bolivia: </a:t>
            </a:r>
            <a:r>
              <a:rPr lang="es-ES" sz="2800" b="1" dirty="0" smtClean="0">
                <a:solidFill>
                  <a:srgbClr val="000066"/>
                </a:solidFill>
                <a:latin typeface="+mn-lt"/>
              </a:rPr>
              <a:t>Condición de pobreza  </a:t>
            </a:r>
          </a:p>
          <a:p>
            <a:pPr algn="r" eaLnBrk="0" hangingPunct="0"/>
            <a:r>
              <a:rPr lang="es-ES" sz="2800" b="1" dirty="0" smtClean="0">
                <a:solidFill>
                  <a:srgbClr val="000066"/>
                </a:solidFill>
                <a:latin typeface="+mn-lt"/>
              </a:rPr>
              <a:t>según NBI (</a:t>
            </a:r>
            <a:r>
              <a:rPr lang="es-ES" sz="2800" b="1" dirty="0">
                <a:solidFill>
                  <a:srgbClr val="000066"/>
                </a:solidFill>
                <a:latin typeface="+mn-lt"/>
              </a:rPr>
              <a:t>En </a:t>
            </a:r>
            <a:r>
              <a:rPr lang="es-ES" sz="2800" b="1" dirty="0" smtClean="0">
                <a:solidFill>
                  <a:srgbClr val="000066"/>
                </a:solidFill>
                <a:latin typeface="+mn-lt"/>
              </a:rPr>
              <a:t>porcentaje</a:t>
            </a:r>
            <a:r>
              <a:rPr lang="es-ES" sz="2800" b="1" dirty="0">
                <a:solidFill>
                  <a:srgbClr val="000066"/>
                </a:solidFill>
                <a:latin typeface="+mn-lt"/>
              </a:rPr>
              <a:t>)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79512" y="6581001"/>
            <a:ext cx="4752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</a:rPr>
              <a:t>Fuente:  Elaboración propia con datos de INE</a:t>
            </a:r>
            <a:endParaRPr lang="es-E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956376" cy="730002"/>
          </a:xfrm>
        </p:spPr>
        <p:txBody>
          <a:bodyPr/>
          <a:lstStyle/>
          <a:p>
            <a:pPr algn="r"/>
            <a:r>
              <a:rPr lang="es-ES" sz="3200" dirty="0" smtClean="0">
                <a:solidFill>
                  <a:schemeClr val="accent2"/>
                </a:solidFill>
              </a:rPr>
              <a:t>Nuevas desigualdades materiales</a:t>
            </a:r>
            <a:endParaRPr lang="es-ES" sz="3200" dirty="0">
              <a:solidFill>
                <a:schemeClr val="accent2"/>
              </a:solidFill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512" y="1052736"/>
            <a:ext cx="3008313" cy="5328592"/>
          </a:xfrm>
        </p:spPr>
        <p:txBody>
          <a:bodyPr/>
          <a:lstStyle/>
          <a:p>
            <a:r>
              <a:rPr lang="es-ES" sz="1800" dirty="0" smtClean="0"/>
              <a:t>En la estructuración de los ingresos del hogar no sólo inciden las desigualdades tradicionales—las brechas de género, etnia y lugar de residencia—, sino que a éstas se suman disparidades adicionales que atañen a la segmentación del mercado laboral urbano (formal-informal), las posibilidades de generar mayores ingresos a través de remesas internacionales, y las diferencias de acceso y logro educativo.</a:t>
            </a:r>
            <a:endParaRPr lang="es-ES" sz="1800" dirty="0"/>
          </a:p>
        </p:txBody>
      </p:sp>
      <p:pic>
        <p:nvPicPr>
          <p:cNvPr id="130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0445" y="1052736"/>
            <a:ext cx="587260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0" y="6608385"/>
            <a:ext cx="6300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s-ES" sz="1200" b="1" dirty="0" smtClean="0">
                <a:solidFill>
                  <a:schemeClr val="bg1"/>
                </a:solidFill>
              </a:rPr>
              <a:t>Fuente: Informe de Desarrollo Humano  “Los cambios detrás del cambio”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323528" y="980728"/>
            <a:ext cx="8640960" cy="5486400"/>
          </a:xfrm>
        </p:spPr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72008" y="1052736"/>
            <a:ext cx="89644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/>
              <a:t>Mejoras futuras en componentes sociales del desarrollo humano serán marginales </a:t>
            </a:r>
            <a:r>
              <a:rPr lang="es-ES" sz="1200" dirty="0" smtClean="0"/>
              <a:t>(Área rural dispersas - oferta y calidad de servicios básicos) en áreas urbanas y rurales requiere mayores esfuerzos (ya paso el proceso de urbanización).</a:t>
            </a:r>
          </a:p>
          <a:p>
            <a:pPr marL="174625" indent="-174625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/>
              <a:t>En el campo de la política productiva y de la generación de ingresos</a:t>
            </a:r>
            <a:r>
              <a:rPr lang="es-ES" dirty="0" smtClean="0"/>
              <a:t>,</a:t>
            </a:r>
            <a:r>
              <a:rPr lang="es-ES" sz="1800" dirty="0" smtClean="0"/>
              <a:t> </a:t>
            </a:r>
            <a:r>
              <a:rPr lang="es-ES" sz="1200" dirty="0" smtClean="0"/>
              <a:t>(Difícil imaginar mayores transformaciones producto de la </a:t>
            </a:r>
            <a:r>
              <a:rPr lang="es-ES" sz="1200" dirty="0" err="1" smtClean="0"/>
              <a:t>terciarización</a:t>
            </a:r>
            <a:r>
              <a:rPr lang="es-ES" sz="1200" dirty="0" smtClean="0"/>
              <a:t> de la economía, o de la ampliación del sector informal que ya acoge a siete de cada diez ocupados)</a:t>
            </a:r>
            <a:r>
              <a:rPr lang="es-ES" sz="1800" dirty="0" smtClean="0"/>
              <a:t>.</a:t>
            </a:r>
          </a:p>
          <a:p>
            <a:pPr marL="174625" indent="-174625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/>
              <a:t>Progresiva reducción de las ganancias derivadas de la migración campo-ciudad </a:t>
            </a:r>
            <a:r>
              <a:rPr lang="es-ES" sz="1200" dirty="0" smtClean="0"/>
              <a:t>(un proceso de urbanización que acercó a la población a servicios básicos, educación y salud)</a:t>
            </a:r>
            <a:r>
              <a:rPr lang="es-ES" sz="1800" dirty="0" smtClean="0"/>
              <a:t>.</a:t>
            </a:r>
          </a:p>
          <a:p>
            <a:pPr marL="174625" indent="-174625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/>
              <a:t>Agotamiento de los impactos provenientes de las reformas sociales</a:t>
            </a:r>
            <a:r>
              <a:rPr lang="es-ES" sz="1800" dirty="0" smtClean="0"/>
              <a:t>, </a:t>
            </a:r>
            <a:r>
              <a:rPr lang="es-ES" sz="1200" dirty="0" smtClean="0"/>
              <a:t>(aumento de la oferta de servicios básicos, educación y salud a través de mayores niveles de inversión pública y gasto corriente, pero no traducidas en mejoras sustanciales en la calidad y eficiencia en su prestación)</a:t>
            </a:r>
            <a:r>
              <a:rPr lang="es-ES" sz="1800" dirty="0" smtClean="0"/>
              <a:t> </a:t>
            </a:r>
          </a:p>
          <a:p>
            <a:pPr marL="174625" indent="-174625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/>
              <a:t>Importantes avances en materia de disminución del porcentaje de personas que viven por debajo de la línea de pobreza </a:t>
            </a:r>
            <a:r>
              <a:rPr lang="es-ES" sz="1200" dirty="0" smtClean="0"/>
              <a:t>¿cuántos puntos porcentuales más de pobreza será posible reducir garantizando incluso la sostenibilidad de las transferencias condicionadas?</a:t>
            </a:r>
          </a:p>
          <a:p>
            <a:pPr marL="174625" indent="-174625" algn="just">
              <a:spcBef>
                <a:spcPts val="12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sz="2000" dirty="0" smtClean="0"/>
              <a:t>Las valoraciones de la entrega de bonos y donaciones</a:t>
            </a:r>
            <a:r>
              <a:rPr lang="es-ES" sz="1200" dirty="0" smtClean="0"/>
              <a:t>, (un acto de justicia o reparación histórica respecto a los pobres” y, “una actitud paternalista y rentista” que “fomenta la flojera y el derroche de dinero”).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1763688" y="260648"/>
            <a:ext cx="716428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Alertas</a:t>
            </a:r>
            <a:endParaRPr kumimoji="0" lang="es-ES" sz="32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6608385"/>
            <a:ext cx="63001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s-ES" sz="1200" b="1" dirty="0" smtClean="0">
                <a:solidFill>
                  <a:schemeClr val="bg1"/>
                </a:solidFill>
              </a:rPr>
              <a:t>Fuente: Informe de Desarrollo Humano  “Los cambios detrás del cambio”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00194" y="142852"/>
            <a:ext cx="7772400" cy="785818"/>
          </a:xfrm>
        </p:spPr>
        <p:txBody>
          <a:bodyPr/>
          <a:lstStyle/>
          <a:p>
            <a:pPr algn="r"/>
            <a:r>
              <a:rPr lang="es-ES" sz="2800" b="1" dirty="0" smtClean="0">
                <a:solidFill>
                  <a:schemeClr val="accent2"/>
                </a:solidFill>
              </a:rPr>
              <a:t>Dilema del enfoque de lucha contra la pobreza</a:t>
            </a:r>
            <a:endParaRPr lang="es-ES" sz="2800" b="1" dirty="0">
              <a:solidFill>
                <a:schemeClr val="accent2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643438" y="1071546"/>
            <a:ext cx="4357686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ENFOQUE ESTRUCTURAL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142844" y="1071546"/>
            <a:ext cx="4357718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ENFOQUE PALIATIVO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42844" y="1571612"/>
            <a:ext cx="4357718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Supone: 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Mitigar los efectos actuales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No fomenta las capacidades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Siguiente generación no será pobre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643438" y="1571612"/>
            <a:ext cx="4357718" cy="19389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Supone: 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Modificar las causas que generan pobreza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Lograr sociedad mas justa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Reducir desigualdad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642910" y="3500438"/>
            <a:ext cx="7786742" cy="15696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Combinar los dos enfoques </a:t>
            </a:r>
          </a:p>
          <a:p>
            <a:r>
              <a:rPr lang="es-ES" dirty="0" smtClean="0"/>
              <a:t>Supone: 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Mitigar la pobreza en lo inmediato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Enfrentar las causas estructurales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42910" y="5000636"/>
            <a:ext cx="7786742" cy="15696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Entonces agrupa políticas y acciones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Generales a nivel nacional 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Intermedias a nivel nacional y </a:t>
            </a:r>
            <a:r>
              <a:rPr lang="es-ES" dirty="0" err="1" smtClean="0"/>
              <a:t>subnacional</a:t>
            </a:r>
            <a:r>
              <a:rPr lang="es-ES" dirty="0" smtClean="0"/>
              <a:t> </a:t>
            </a:r>
          </a:p>
          <a:p>
            <a:pPr marL="174625" indent="-174625">
              <a:buClr>
                <a:schemeClr val="accent6">
                  <a:lumMod val="60000"/>
                  <a:lumOff val="40000"/>
                </a:schemeClr>
              </a:buClr>
              <a:buSzPct val="120000"/>
              <a:buFont typeface="Arial" pitchFamily="34" charset="0"/>
              <a:buChar char="•"/>
            </a:pPr>
            <a:r>
              <a:rPr lang="es-ES" dirty="0" smtClean="0"/>
              <a:t>Especificas a nivel </a:t>
            </a:r>
            <a:r>
              <a:rPr lang="es-ES" dirty="0" err="1" smtClean="0"/>
              <a:t>subnacional</a:t>
            </a: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85852" y="214290"/>
            <a:ext cx="7772400" cy="642942"/>
          </a:xfrm>
        </p:spPr>
        <p:txBody>
          <a:bodyPr/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Conclusiones</a:t>
            </a:r>
            <a:endParaRPr lang="es-MX" sz="3200" b="1" dirty="0">
              <a:solidFill>
                <a:schemeClr val="accent2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980728"/>
            <a:ext cx="8643998" cy="864096"/>
          </a:xfrm>
        </p:spPr>
        <p:txBody>
          <a:bodyPr/>
          <a:lstStyle/>
          <a:p>
            <a:r>
              <a:rPr lang="es-ES_tradnl" sz="2800" dirty="0" smtClean="0"/>
              <a:t>El </a:t>
            </a:r>
            <a:r>
              <a:rPr lang="es-ES_tradnl" sz="2800" b="1" dirty="0" smtClean="0"/>
              <a:t>Monitoreo y Evaluación </a:t>
            </a:r>
            <a:r>
              <a:rPr lang="es-ES_tradnl" sz="2800" dirty="0" smtClean="0"/>
              <a:t>como concepto parece simple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3528" y="2924944"/>
            <a:ext cx="8568952" cy="5232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_tradnl" sz="2800" b="1" dirty="0" smtClean="0"/>
              <a:t>Monitoreo</a:t>
            </a:r>
            <a:r>
              <a:rPr lang="es-ES_tradnl" sz="2800" dirty="0" smtClean="0"/>
              <a:t> el % de población en extrema pobreza  </a:t>
            </a:r>
            <a:endParaRPr lang="es-MX" sz="2800" dirty="0"/>
          </a:p>
        </p:txBody>
      </p:sp>
      <p:sp>
        <p:nvSpPr>
          <p:cNvPr id="5" name="4 Rectángulo"/>
          <p:cNvSpPr/>
          <p:nvPr/>
        </p:nvSpPr>
        <p:spPr>
          <a:xfrm>
            <a:off x="357158" y="3555013"/>
            <a:ext cx="8535322" cy="95410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_tradnl" sz="2800" b="1" dirty="0" smtClean="0"/>
              <a:t>Evaluación</a:t>
            </a:r>
            <a:r>
              <a:rPr lang="es-ES_tradnl" sz="2800" dirty="0" smtClean="0"/>
              <a:t> el % de población en extrema pobreza y el impacto del proyecto  </a:t>
            </a:r>
            <a:endParaRPr lang="es-MX" sz="2800" dirty="0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1187624" y="4581128"/>
            <a:ext cx="6912768" cy="18807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just" defTabSz="914400" rtl="0" eaLnBrk="1" fontAlgn="base" latinLnBrk="0" hangingPunct="1">
              <a:spcBef>
                <a:spcPts val="0"/>
              </a:spcBef>
              <a:spcAft>
                <a:spcPct val="0"/>
              </a:spcAft>
              <a:buClrTx/>
              <a:buSzTx/>
              <a:tabLst>
                <a:tab pos="0" algn="l"/>
              </a:tabLst>
              <a:defRPr/>
            </a:pPr>
            <a:r>
              <a:rPr kumimoji="0" lang="es-ES_tradnl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Pero técnicamente no lo es. </a:t>
            </a:r>
            <a:r>
              <a:rPr lang="es-ES_tradnl" kern="0" dirty="0" smtClean="0">
                <a:latin typeface="+mn-lt"/>
                <a:ea typeface="+mn-ea"/>
              </a:rPr>
              <a:t>Si nos</a:t>
            </a:r>
            <a:r>
              <a:rPr kumimoji="0" lang="es-ES_tradnl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preguntamos</a:t>
            </a:r>
          </a:p>
          <a:p>
            <a:pPr marL="711200" lvl="1" indent="-254000" algn="just" eaLnBrk="1" hangingPunct="1">
              <a:spcBef>
                <a:spcPts val="0"/>
              </a:spcBef>
              <a:buFont typeface="Arial" pitchFamily="34" charset="0"/>
              <a:buChar char="•"/>
              <a:tabLst>
                <a:tab pos="0" algn="l"/>
              </a:tabLst>
              <a:defRPr/>
            </a:pPr>
            <a:r>
              <a:rPr kumimoji="0" lang="es-ES_tradnl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¿Qué responde?</a:t>
            </a:r>
          </a:p>
          <a:p>
            <a:pPr marL="800100" lvl="1" indent="-342900" algn="just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kumimoji="0" lang="es-ES_tradnl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¿Qué no responde?</a:t>
            </a:r>
          </a:p>
          <a:p>
            <a:pPr marL="800100" lvl="1" indent="-342900" algn="just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kumimoji="0" lang="es-ES_tradnl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¿Qué se requiere?</a:t>
            </a:r>
          </a:p>
          <a:p>
            <a:pPr marL="800100" lvl="1" indent="-342900" algn="just"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kumimoji="0" lang="es-ES_tradnl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¿Será útil?</a:t>
            </a:r>
            <a:endParaRPr kumimoji="0" lang="es-ES_tradnl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 bwMode="auto">
          <a:xfrm>
            <a:off x="295244" y="1916832"/>
            <a:ext cx="2419368" cy="9361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Evaluación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 ante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3000364" y="1925382"/>
            <a:ext cx="2419368" cy="927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Monitoreo</a:t>
            </a: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 bwMode="auto">
          <a:xfrm>
            <a:off x="5715008" y="1916832"/>
            <a:ext cx="3214710" cy="8640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Evaluación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 post Impacto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66875" y="188640"/>
            <a:ext cx="7477125" cy="720080"/>
          </a:xfrm>
        </p:spPr>
        <p:txBody>
          <a:bodyPr/>
          <a:lstStyle/>
          <a:p>
            <a:pPr algn="r"/>
            <a:r>
              <a:rPr lang="es-ES" sz="3200" b="1" dirty="0" smtClean="0">
                <a:solidFill>
                  <a:schemeClr val="accent2"/>
                </a:solidFill>
              </a:rPr>
              <a:t>Conclusiones (Cont.) </a:t>
            </a:r>
            <a:endParaRPr lang="es-ES" sz="3200" b="1" dirty="0">
              <a:solidFill>
                <a:schemeClr val="accent2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9024" y="1124744"/>
            <a:ext cx="8533456" cy="5256583"/>
          </a:xfrm>
        </p:spPr>
        <p:txBody>
          <a:bodyPr/>
          <a:lstStyle/>
          <a:p>
            <a:pPr marL="174625" indent="-174625" algn="just">
              <a:lnSpc>
                <a:spcPct val="8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 smtClean="0"/>
              <a:t>Crecimiento económico y </a:t>
            </a:r>
            <a:r>
              <a:rPr lang="es-ES" sz="2000" dirty="0"/>
              <a:t>desigualdad </a:t>
            </a:r>
            <a:r>
              <a:rPr lang="es-ES" sz="2000" dirty="0" smtClean="0"/>
              <a:t>determinan la </a:t>
            </a:r>
            <a:r>
              <a:rPr lang="es-ES" sz="2000" dirty="0"/>
              <a:t>pobreza de </a:t>
            </a:r>
            <a:r>
              <a:rPr lang="es-ES" sz="2000" dirty="0" smtClean="0"/>
              <a:t>ingresos. Por </a:t>
            </a:r>
            <a:r>
              <a:rPr lang="es-ES" sz="2000" dirty="0"/>
              <a:t>razones estructurales el crecimiento no </a:t>
            </a:r>
            <a:r>
              <a:rPr lang="es-ES" sz="2000" dirty="0" smtClean="0"/>
              <a:t>sobrepasa </a:t>
            </a:r>
            <a:r>
              <a:rPr lang="es-ES" sz="2000" dirty="0"/>
              <a:t>ciertos </a:t>
            </a:r>
            <a:r>
              <a:rPr lang="es-ES" sz="2000" dirty="0" smtClean="0"/>
              <a:t>límites, por tanto es imprescindible actuar sobre la desigualdad. </a:t>
            </a:r>
          </a:p>
          <a:p>
            <a:pPr marL="174625" indent="-174625" algn="just">
              <a:lnSpc>
                <a:spcPct val="8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 smtClean="0"/>
              <a:t>La </a:t>
            </a:r>
            <a:r>
              <a:rPr lang="es-ES" sz="2000" dirty="0"/>
              <a:t>ejecución presupuestaria </a:t>
            </a:r>
            <a:r>
              <a:rPr lang="es-ES" sz="2000" dirty="0" smtClean="0"/>
              <a:t>la </a:t>
            </a:r>
            <a:r>
              <a:rPr lang="es-ES" sz="2000" dirty="0"/>
              <a:t>inversión pública </a:t>
            </a:r>
            <a:r>
              <a:rPr lang="es-ES" sz="2000" dirty="0" smtClean="0"/>
              <a:t>va </a:t>
            </a:r>
            <a:r>
              <a:rPr lang="es-ES" sz="2000" dirty="0"/>
              <a:t>en desmedro de inversiones  más directamente vinculadas con la transformación productiva.</a:t>
            </a:r>
          </a:p>
          <a:p>
            <a:pPr marL="174625" indent="-174625" algn="just">
              <a:lnSpc>
                <a:spcPct val="8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/>
              <a:t>El problema transversal que impide que las instancias de la sociedad civil puedan ejercer el control </a:t>
            </a:r>
            <a:r>
              <a:rPr lang="es-ES" sz="2000" dirty="0" smtClean="0"/>
              <a:t>social, </a:t>
            </a:r>
            <a:r>
              <a:rPr lang="es-ES" sz="2000" dirty="0"/>
              <a:t>es la falta o </a:t>
            </a:r>
            <a:r>
              <a:rPr lang="es-ES" sz="2000" dirty="0" smtClean="0"/>
              <a:t>mala </a:t>
            </a:r>
            <a:r>
              <a:rPr lang="es-ES" sz="2000" dirty="0"/>
              <a:t>difusión de la información proveniente del </a:t>
            </a:r>
            <a:r>
              <a:rPr lang="es-ES" sz="2000" dirty="0" smtClean="0"/>
              <a:t>gobierno.</a:t>
            </a:r>
          </a:p>
          <a:p>
            <a:pPr marL="174625" indent="-174625" algn="just">
              <a:lnSpc>
                <a:spcPct val="8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 smtClean="0"/>
              <a:t>La Inversión en Salud se debe incrementar para atención primaria y en áreas rurales con escasa cobertura. En Educación la misma, debe focalizarse más la atención en  educación primaria y secundaria a costa del gasto para educación universitaria.</a:t>
            </a:r>
          </a:p>
          <a:p>
            <a:pPr marL="174625" indent="-174625" algn="just">
              <a:lnSpc>
                <a:spcPct val="8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20000"/>
            </a:pPr>
            <a:r>
              <a:rPr lang="es-ES" sz="2000" dirty="0" smtClean="0"/>
              <a:t>Prever el fortalecimiento de componentes estratégicos de oportunidades de ingresos y empleo, articulando con infraestructura productiva, </a:t>
            </a:r>
            <a:r>
              <a:rPr lang="es-ES" sz="2000" dirty="0" err="1" smtClean="0"/>
              <a:t>microfinanzas</a:t>
            </a:r>
            <a:r>
              <a:rPr lang="es-ES" sz="2000" dirty="0" smtClean="0"/>
              <a:t> y asistencia técnica con educación técnica/formación profesional. Invertir más recurso en transformación productiva (agro), elevando la productividad de sectores que utilizan más mano de obra y fomentando el fortalecimiento de cadenas productivas.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514600"/>
            <a:ext cx="6324600" cy="762000"/>
          </a:xfrm>
        </p:spPr>
        <p:txBody>
          <a:bodyPr/>
          <a:lstStyle/>
          <a:p>
            <a:pPr algn="ctr">
              <a:buFontTx/>
              <a:buNone/>
            </a:pPr>
            <a:r>
              <a:rPr lang="es-ES_tradnl" sz="4000" i="1">
                <a:solidFill>
                  <a:schemeClr val="accent2"/>
                </a:solidFill>
              </a:rPr>
              <a:t>Gracias por su atenci</a:t>
            </a:r>
            <a:r>
              <a:rPr lang="es-ES_tradnl" altLang="ja-JP" sz="4000" i="1">
                <a:solidFill>
                  <a:schemeClr val="accent2"/>
                </a:solidFill>
              </a:rPr>
              <a:t>ón</a:t>
            </a:r>
            <a:endParaRPr lang="es-ES_tradnl" sz="4000" i="1">
              <a:solidFill>
                <a:schemeClr val="accent2"/>
              </a:solidFill>
            </a:endParaRP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0" y="5499100"/>
            <a:ext cx="914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b="1" baseline="30000" dirty="0">
                <a:solidFill>
                  <a:srgbClr val="7D8081"/>
                </a:solidFill>
              </a:rPr>
              <a:t>Avenida Mariscal Santa Cruz 2150 ･ Edificio Esperanza, piso 2</a:t>
            </a:r>
          </a:p>
          <a:p>
            <a:pPr algn="ctr"/>
            <a:r>
              <a:rPr lang="es-ES_tradnl" b="1" baseline="30000" dirty="0">
                <a:solidFill>
                  <a:srgbClr val="7D8081"/>
                </a:solidFill>
              </a:rPr>
              <a:t>Telefax: (591-2) 2311074 - 2125177 ･ fundajub@entelnet.bo</a:t>
            </a:r>
          </a:p>
          <a:p>
            <a:pPr algn="ctr"/>
            <a:r>
              <a:rPr lang="es-ES_tradnl" b="1" baseline="30000" dirty="0">
                <a:solidFill>
                  <a:srgbClr val="7D8081"/>
                </a:solidFill>
              </a:rPr>
              <a:t>Casilla 5870 ･ La Paz - Bolivia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Funda Jub blanco-2008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Funda Jub blanco-2008</Template>
  <TotalTime>1618</TotalTime>
  <Words>2545</Words>
  <Application>Microsoft Office PowerPoint</Application>
  <PresentationFormat>Presentación en pantalla (4:3)</PresentationFormat>
  <Paragraphs>228</Paragraphs>
  <Slides>25</Slides>
  <Notes>4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Plantilla Funda Jub blanco-2008</vt:lpstr>
      <vt:lpstr>¿Reducción de pobreza?</vt:lpstr>
      <vt:lpstr>Conceptos de pobreza</vt:lpstr>
      <vt:lpstr>Diapositiva 3</vt:lpstr>
      <vt:lpstr>Evolución del Discurso</vt:lpstr>
      <vt:lpstr>Evolución del Discurso (Cont.)</vt:lpstr>
      <vt:lpstr>Evolución del Discurso (Cont.)</vt:lpstr>
      <vt:lpstr>Antecedente 1. EBRP</vt:lpstr>
      <vt:lpstr>Antecedente 2 Uso de recursos HIPC</vt:lpstr>
      <vt:lpstr>Antecedente 3. Control Social</vt:lpstr>
      <vt:lpstr>Cambios en los programas para enfrentar la pobreza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Nuevas desigualdades materiales</vt:lpstr>
      <vt:lpstr>Diapositiva 21</vt:lpstr>
      <vt:lpstr>Dilema del enfoque de lucha contra la pobreza</vt:lpstr>
      <vt:lpstr>Conclusiones</vt:lpstr>
      <vt:lpstr>Conclusiones (Cont.) </vt:lpstr>
      <vt:lpstr>Diapositiva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Institucionalidad, pobreza y gestión del desarrollo</dc:title>
  <dc:creator>INTEL</dc:creator>
  <cp:lastModifiedBy>Jubileo MAC</cp:lastModifiedBy>
  <cp:revision>278</cp:revision>
  <dcterms:created xsi:type="dcterms:W3CDTF">2011-08-30T14:32:19Z</dcterms:created>
  <dcterms:modified xsi:type="dcterms:W3CDTF">2011-08-30T14:32:44Z</dcterms:modified>
</cp:coreProperties>
</file>