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8.xml" ContentType="application/vnd.openxmlformats-officedocument.drawingml.chart+xml"/>
  <Override PartName="/ppt/commentAuthors.xml" ContentType="application/vnd.openxmlformats-officedocument.presentationml.commentAuthors+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5.xml" ContentType="application/vnd.openxmlformats-officedocument.drawingml.chartshapes+xml"/>
  <Override PartName="/ppt/drawings/drawing6.xml" ContentType="application/vnd.openxmlformats-officedocument.drawingml.chartshape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rawings/drawing3.xml" ContentType="application/vnd.openxmlformats-officedocument.drawingml.chartshap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29" r:id="rId2"/>
    <p:sldId id="376" r:id="rId3"/>
    <p:sldId id="375" r:id="rId4"/>
    <p:sldId id="374" r:id="rId5"/>
    <p:sldId id="373" r:id="rId6"/>
    <p:sldId id="371" r:id="rId7"/>
    <p:sldId id="369" r:id="rId8"/>
    <p:sldId id="378" r:id="rId9"/>
    <p:sldId id="370" r:id="rId10"/>
    <p:sldId id="377" r:id="rId11"/>
    <p:sldId id="37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b253268" initials="w"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73E49"/>
    <a:srgbClr val="0072A8"/>
    <a:srgbClr val="51A8FF"/>
    <a:srgbClr val="004080"/>
    <a:srgbClr val="B4B4B4"/>
    <a:srgbClr val="D2CBB2"/>
    <a:srgbClr val="6B6139"/>
    <a:srgbClr val="9E9054"/>
    <a:srgbClr val="464026"/>
    <a:srgbClr val="312D1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9" autoAdjust="0"/>
    <p:restoredTop sz="49205" autoAdjust="0"/>
  </p:normalViewPr>
  <p:slideViewPr>
    <p:cSldViewPr>
      <p:cViewPr>
        <p:scale>
          <a:sx n="75" d="100"/>
          <a:sy n="75" d="100"/>
        </p:scale>
        <p:origin x="-2826" y="-10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wb253268\Desktop\HIPC\Book1%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wb253268\Desktop\HIPC\Book1.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wb253268\Desktop\HIPC\Book1.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wb253268\Desktop\HIPC\Book1.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wb253268\Desktop\HIPC\Book1.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C:\Users\wb253268\Desktop\HIPC\Book1.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C:\Users\wb253268\Desktop\HIPC\Book1.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wb313125\AppData\Local\Temp\notes3CDAEF\Book1%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21778183453713273"/>
          <c:y val="5.092592592592593E-2"/>
          <c:w val="0.72405760412619791"/>
          <c:h val="0.93117907052180349"/>
        </c:manualLayout>
      </c:layout>
      <c:barChart>
        <c:barDir val="bar"/>
        <c:grouping val="stacked"/>
        <c:ser>
          <c:idx val="0"/>
          <c:order val="0"/>
          <c:tx>
            <c:strRef>
              <c:f>Sheet2!$C$58</c:f>
              <c:strCache>
                <c:ptCount val="1"/>
                <c:pt idx="0">
                  <c:v>HIPC</c:v>
                </c:pt>
              </c:strCache>
            </c:strRef>
          </c:tx>
          <c:spPr>
            <a:solidFill>
              <a:schemeClr val="accent1">
                <a:lumMod val="50000"/>
              </a:schemeClr>
            </a:solidFill>
          </c:spPr>
          <c:dLbls>
            <c:dLbl>
              <c:idx val="0"/>
              <c:layout>
                <c:manualLayout>
                  <c:x val="5.2790460952762956E-2"/>
                  <c:y val="0"/>
                </c:manualLayout>
              </c:layout>
              <c:tx>
                <c:rich>
                  <a:bodyPr/>
                  <a:lstStyle/>
                  <a:p>
                    <a:r>
                      <a:rPr lang="en-US" sz="2000" b="1"/>
                      <a:t>5</a:t>
                    </a:r>
                    <a:endParaRPr lang="en-US"/>
                  </a:p>
                </c:rich>
              </c:tx>
              <c:dLblPos val="ctr"/>
              <c:showVal val="1"/>
            </c:dLbl>
            <c:dLbl>
              <c:idx val="1"/>
              <c:layout>
                <c:manualLayout>
                  <c:x val="0.11107133258974883"/>
                  <c:y val="-1.401212324489882E-2"/>
                </c:manualLayout>
              </c:layout>
              <c:tx>
                <c:rich>
                  <a:bodyPr/>
                  <a:lstStyle/>
                  <a:p>
                    <a:r>
                      <a:rPr lang="en-US" sz="2000" b="1"/>
                      <a:t>1</a:t>
                    </a:r>
                    <a:r>
                      <a:rPr lang="en-US"/>
                      <a:t>0</a:t>
                    </a:r>
                  </a:p>
                </c:rich>
              </c:tx>
              <c:dLblPos val="ctr"/>
              <c:showVal val="1"/>
            </c:dLbl>
            <c:dLbl>
              <c:idx val="2"/>
              <c:layout>
                <c:manualLayout>
                  <c:x val="0.27141599932046989"/>
                  <c:y val="0"/>
                </c:manualLayout>
              </c:layout>
              <c:tx>
                <c:rich>
                  <a:bodyPr/>
                  <a:lstStyle/>
                  <a:p>
                    <a:r>
                      <a:rPr lang="en-US" sz="2000" b="1"/>
                      <a:t>2</a:t>
                    </a:r>
                    <a:r>
                      <a:rPr lang="en-US"/>
                      <a:t>8</a:t>
                    </a:r>
                  </a:p>
                </c:rich>
              </c:tx>
              <c:dLblPos val="ctr"/>
              <c:showVal val="1"/>
            </c:dLbl>
            <c:dLbl>
              <c:idx val="3"/>
              <c:layout>
                <c:manualLayout>
                  <c:x val="6.164329388436568E-2"/>
                  <c:y val="-2.8024246489797649E-3"/>
                </c:manualLayout>
              </c:layout>
              <c:tx>
                <c:rich>
                  <a:bodyPr/>
                  <a:lstStyle/>
                  <a:p>
                    <a:r>
                      <a:rPr lang="en-US" sz="2000" b="1"/>
                      <a:t>5</a:t>
                    </a:r>
                    <a:endParaRPr lang="en-US"/>
                  </a:p>
                </c:rich>
              </c:tx>
              <c:dLblPos val="ctr"/>
              <c:showVal val="1"/>
            </c:dLbl>
            <c:dLbl>
              <c:idx val="4"/>
              <c:layout>
                <c:manualLayout>
                  <c:x val="8.4324988198729273E-2"/>
                  <c:y val="-5.604849297959528E-3"/>
                </c:manualLayout>
              </c:layout>
              <c:tx>
                <c:rich>
                  <a:bodyPr/>
                  <a:lstStyle/>
                  <a:p>
                    <a:r>
                      <a:rPr lang="en-US" sz="2000" b="1"/>
                      <a:t>5</a:t>
                    </a:r>
                    <a:endParaRPr lang="en-US"/>
                  </a:p>
                </c:rich>
              </c:tx>
              <c:dLblPos val="ctr"/>
              <c:showVal val="1"/>
            </c:dLbl>
            <c:dLbl>
              <c:idx val="5"/>
              <c:layout>
                <c:manualLayout>
                  <c:x val="0.16158369572633871"/>
                  <c:y val="0"/>
                </c:manualLayout>
              </c:layout>
              <c:tx>
                <c:rich>
                  <a:bodyPr/>
                  <a:lstStyle/>
                  <a:p>
                    <a:r>
                      <a:rPr lang="en-US" sz="2000" b="1"/>
                      <a:t>1</a:t>
                    </a:r>
                    <a:r>
                      <a:rPr lang="en-US"/>
                      <a:t>0</a:t>
                    </a:r>
                  </a:p>
                </c:rich>
              </c:tx>
              <c:dLblPos val="ctr"/>
              <c:showVal val="1"/>
            </c:dLbl>
            <c:dLbl>
              <c:idx val="6"/>
              <c:layout>
                <c:manualLayout>
                  <c:x val="0.15679996880844077"/>
                  <c:y val="0"/>
                </c:manualLayout>
              </c:layout>
              <c:tx>
                <c:rich>
                  <a:bodyPr/>
                  <a:lstStyle/>
                  <a:p>
                    <a:r>
                      <a:rPr lang="en-US" sz="2000" b="1"/>
                      <a:t>1</a:t>
                    </a:r>
                    <a:r>
                      <a:rPr lang="en-US"/>
                      <a:t>1</a:t>
                    </a:r>
                  </a:p>
                </c:rich>
              </c:tx>
              <c:dLblPos val="ctr"/>
              <c:showVal val="1"/>
            </c:dLbl>
            <c:dLbl>
              <c:idx val="7"/>
              <c:layout>
                <c:manualLayout>
                  <c:x val="0.5520394963120161"/>
                  <c:y val="-2.802424648979764E-3"/>
                </c:manualLayout>
              </c:layout>
              <c:tx>
                <c:rich>
                  <a:bodyPr/>
                  <a:lstStyle/>
                  <a:p>
                    <a:r>
                      <a:rPr lang="en-US" sz="2000" b="1"/>
                      <a:t>3</a:t>
                    </a:r>
                    <a:r>
                      <a:rPr lang="en-US"/>
                      <a:t>7</a:t>
                    </a:r>
                  </a:p>
                </c:rich>
              </c:tx>
              <c:dLblPos val="ctr"/>
              <c:showVal val="1"/>
            </c:dLbl>
            <c:txPr>
              <a:bodyPr/>
              <a:lstStyle/>
              <a:p>
                <a:pPr>
                  <a:defRPr sz="2000" b="1"/>
                </a:pPr>
                <a:endParaRPr lang="en-US"/>
              </a:p>
            </c:txPr>
            <c:dLblPos val="inEnd"/>
            <c:showVal val="1"/>
          </c:dLbls>
          <c:cat>
            <c:strRef>
              <c:f>Sheet2!$B$59:$B$66</c:f>
              <c:strCache>
                <c:ptCount val="8"/>
                <c:pt idx="0">
                  <c:v>Comerciales</c:v>
                </c:pt>
                <c:pt idx="1">
                  <c:v>Otros bilaterales</c:v>
                </c:pt>
                <c:pt idx="2">
                  <c:v>Club de Paris</c:v>
                </c:pt>
                <c:pt idx="3">
                  <c:v>Otros multilaterales</c:v>
                </c:pt>
                <c:pt idx="4">
                  <c:v>BID</c:v>
                </c:pt>
                <c:pt idx="5">
                  <c:v>BAfD</c:v>
                </c:pt>
                <c:pt idx="6">
                  <c:v>FMI</c:v>
                </c:pt>
                <c:pt idx="7">
                  <c:v>BM</c:v>
                </c:pt>
              </c:strCache>
            </c:strRef>
          </c:cat>
          <c:val>
            <c:numRef>
              <c:f>Sheet2!$C$59:$C$66</c:f>
              <c:numCache>
                <c:formatCode>General</c:formatCode>
                <c:ptCount val="8"/>
                <c:pt idx="0">
                  <c:v>4.5</c:v>
                </c:pt>
                <c:pt idx="1">
                  <c:v>9.9</c:v>
                </c:pt>
                <c:pt idx="2">
                  <c:v>27.6</c:v>
                </c:pt>
                <c:pt idx="3">
                  <c:v>5.4</c:v>
                </c:pt>
                <c:pt idx="4">
                  <c:v>1.7000000000000002</c:v>
                </c:pt>
                <c:pt idx="5">
                  <c:v>5.5</c:v>
                </c:pt>
                <c:pt idx="6">
                  <c:v>6.5</c:v>
                </c:pt>
                <c:pt idx="7">
                  <c:v>14.9</c:v>
                </c:pt>
              </c:numCache>
            </c:numRef>
          </c:val>
        </c:ser>
        <c:ser>
          <c:idx val="1"/>
          <c:order val="1"/>
          <c:tx>
            <c:strRef>
              <c:f>Sheet2!$D$58</c:f>
              <c:strCache>
                <c:ptCount val="1"/>
                <c:pt idx="0">
                  <c:v>MDRI</c:v>
                </c:pt>
              </c:strCache>
            </c:strRef>
          </c:tx>
          <c:spPr>
            <a:solidFill>
              <a:srgbClr val="C00000"/>
            </a:solidFill>
          </c:spPr>
          <c:cat>
            <c:strRef>
              <c:f>Sheet2!$B$59:$B$66</c:f>
              <c:strCache>
                <c:ptCount val="8"/>
                <c:pt idx="0">
                  <c:v>Comerciales</c:v>
                </c:pt>
                <c:pt idx="1">
                  <c:v>Otros bilaterales</c:v>
                </c:pt>
                <c:pt idx="2">
                  <c:v>Club de Paris</c:v>
                </c:pt>
                <c:pt idx="3">
                  <c:v>Otros multilaterales</c:v>
                </c:pt>
                <c:pt idx="4">
                  <c:v>BID</c:v>
                </c:pt>
                <c:pt idx="5">
                  <c:v>BAfD</c:v>
                </c:pt>
                <c:pt idx="6">
                  <c:v>FMI</c:v>
                </c:pt>
                <c:pt idx="7">
                  <c:v>BM</c:v>
                </c:pt>
              </c:strCache>
            </c:strRef>
          </c:cat>
          <c:val>
            <c:numRef>
              <c:f>Sheet2!$D$59:$D$66</c:f>
              <c:numCache>
                <c:formatCode>General</c:formatCode>
                <c:ptCount val="8"/>
                <c:pt idx="4">
                  <c:v>2.9</c:v>
                </c:pt>
                <c:pt idx="5">
                  <c:v>4.9000000000000004</c:v>
                </c:pt>
                <c:pt idx="6">
                  <c:v>4.2</c:v>
                </c:pt>
                <c:pt idx="7">
                  <c:v>21.9</c:v>
                </c:pt>
              </c:numCache>
            </c:numRef>
          </c:val>
        </c:ser>
        <c:gapWidth val="30"/>
        <c:overlap val="100"/>
        <c:axId val="212210816"/>
        <c:axId val="212212352"/>
      </c:barChart>
      <c:catAx>
        <c:axId val="212210816"/>
        <c:scaling>
          <c:orientation val="minMax"/>
        </c:scaling>
        <c:axPos val="l"/>
        <c:numFmt formatCode="General" sourceLinked="1"/>
        <c:tickLblPos val="nextTo"/>
        <c:spPr>
          <a:noFill/>
          <a:ln>
            <a:noFill/>
          </a:ln>
        </c:spPr>
        <c:txPr>
          <a:bodyPr/>
          <a:lstStyle/>
          <a:p>
            <a:pPr>
              <a:defRPr sz="1600"/>
            </a:pPr>
            <a:endParaRPr lang="en-US"/>
          </a:p>
        </c:txPr>
        <c:crossAx val="212212352"/>
        <c:crosses val="autoZero"/>
        <c:auto val="1"/>
        <c:lblAlgn val="ctr"/>
        <c:lblOffset val="100"/>
      </c:catAx>
      <c:valAx>
        <c:axId val="212212352"/>
        <c:scaling>
          <c:orientation val="minMax"/>
        </c:scaling>
        <c:delete val="1"/>
        <c:axPos val="b"/>
        <c:numFmt formatCode="General" sourceLinked="1"/>
        <c:tickLblPos val="none"/>
        <c:crossAx val="212210816"/>
        <c:crosses val="autoZero"/>
        <c:crossBetween val="between"/>
      </c:valAx>
      <c:spPr>
        <a:noFill/>
        <a:ln>
          <a:noFill/>
        </a:ln>
      </c:spPr>
    </c:plotArea>
    <c:legend>
      <c:legendPos val="r"/>
      <c:layout>
        <c:manualLayout>
          <c:xMode val="edge"/>
          <c:yMode val="edge"/>
          <c:x val="0.87509061565732793"/>
          <c:y val="0.85754105993437513"/>
          <c:w val="0.10579230041927594"/>
          <c:h val="0.14199687099358088"/>
        </c:manualLayout>
      </c:layout>
    </c:legend>
    <c:plotVisOnly val="1"/>
  </c:chart>
  <c:spPr>
    <a:noFill/>
    <a:ln>
      <a:noFill/>
    </a:ln>
  </c:spPr>
  <c:txPr>
    <a:bodyPr/>
    <a:lstStyle/>
    <a:p>
      <a:pPr>
        <a:defRPr sz="1600"/>
      </a:pPr>
      <a:endParaRPr lang="en-U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25582550435161233"/>
          <c:y val="5.0925925925925937E-2"/>
          <c:w val="0.74417449564838989"/>
          <c:h val="0.93117907052180349"/>
        </c:manualLayout>
      </c:layout>
      <c:barChart>
        <c:barDir val="bar"/>
        <c:grouping val="clustered"/>
        <c:ser>
          <c:idx val="0"/>
          <c:order val="0"/>
          <c:tx>
            <c:strRef>
              <c:f>Sheet2!$B$5</c:f>
              <c:strCache>
                <c:ptCount val="1"/>
                <c:pt idx="0">
                  <c:v>2010</c:v>
                </c:pt>
              </c:strCache>
            </c:strRef>
          </c:tx>
          <c:spPr>
            <a:solidFill>
              <a:schemeClr val="accent1">
                <a:lumMod val="50000"/>
              </a:schemeClr>
            </a:solidFill>
          </c:spPr>
          <c:dLbls>
            <c:txPr>
              <a:bodyPr/>
              <a:lstStyle/>
              <a:p>
                <a:pPr>
                  <a:defRPr sz="3200" b="1">
                    <a:solidFill>
                      <a:schemeClr val="bg1"/>
                    </a:solidFill>
                  </a:defRPr>
                </a:pPr>
                <a:endParaRPr lang="en-US"/>
              </a:p>
            </c:txPr>
            <c:dLblPos val="inEnd"/>
            <c:showVal val="1"/>
          </c:dLbls>
          <c:cat>
            <c:strRef>
              <c:f>Sheet2!$A$31:$A$35</c:f>
              <c:strCache>
                <c:ptCount val="5"/>
                <c:pt idx="0">
                  <c:v>Despues MDRI</c:v>
                </c:pt>
                <c:pt idx="1">
                  <c:v>Despues alivio bilateral adicional</c:v>
                </c:pt>
                <c:pt idx="2">
                  <c:v>Despues HIPC</c:v>
                </c:pt>
                <c:pt idx="3">
                  <c:v>Despues alivio tradicional</c:v>
                </c:pt>
                <c:pt idx="4">
                  <c:v>Deuda inicial</c:v>
                </c:pt>
              </c:strCache>
            </c:strRef>
          </c:cat>
          <c:val>
            <c:numRef>
              <c:f>Sheet2!$B$31:$B$35</c:f>
              <c:numCache>
                <c:formatCode>General</c:formatCode>
                <c:ptCount val="5"/>
                <c:pt idx="0">
                  <c:v>15</c:v>
                </c:pt>
                <c:pt idx="1">
                  <c:v>48</c:v>
                </c:pt>
                <c:pt idx="2">
                  <c:v>58</c:v>
                </c:pt>
                <c:pt idx="3">
                  <c:v>117</c:v>
                </c:pt>
                <c:pt idx="4">
                  <c:v>141</c:v>
                </c:pt>
              </c:numCache>
            </c:numRef>
          </c:val>
        </c:ser>
        <c:gapWidth val="50"/>
        <c:axId val="171362944"/>
        <c:axId val="171368832"/>
      </c:barChart>
      <c:catAx>
        <c:axId val="171362944"/>
        <c:scaling>
          <c:orientation val="minMax"/>
        </c:scaling>
        <c:axPos val="l"/>
        <c:numFmt formatCode="General" sourceLinked="1"/>
        <c:tickLblPos val="nextTo"/>
        <c:spPr>
          <a:ln>
            <a:noFill/>
          </a:ln>
        </c:spPr>
        <c:crossAx val="171368832"/>
        <c:crosses val="autoZero"/>
        <c:auto val="1"/>
        <c:lblAlgn val="ctr"/>
        <c:lblOffset val="100"/>
      </c:catAx>
      <c:valAx>
        <c:axId val="171368832"/>
        <c:scaling>
          <c:orientation val="minMax"/>
        </c:scaling>
        <c:delete val="1"/>
        <c:axPos val="b"/>
        <c:numFmt formatCode="General" sourceLinked="1"/>
        <c:tickLblPos val="none"/>
        <c:crossAx val="171362944"/>
        <c:crosses val="autoZero"/>
        <c:crossBetween val="between"/>
      </c:valAx>
    </c:plotArea>
    <c:plotVisOnly val="1"/>
  </c:chart>
  <c:txPr>
    <a:bodyPr/>
    <a:lstStyle/>
    <a:p>
      <a:pPr>
        <a:defRPr sz="16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3.3999479234474712E-3"/>
          <c:y val="2.8408061954884878E-4"/>
          <c:w val="0.996600052076553"/>
          <c:h val="0.70307727821965671"/>
        </c:manualLayout>
      </c:layout>
      <c:barChart>
        <c:barDir val="col"/>
        <c:grouping val="clustered"/>
        <c:ser>
          <c:idx val="1"/>
          <c:order val="0"/>
          <c:tx>
            <c:strRef>
              <c:f>Sheet1!$A$2</c:f>
              <c:strCache>
                <c:ptCount val="1"/>
                <c:pt idx="0">
                  <c:v>Valor presente de la deuda respecto a las exportaciones</c:v>
                </c:pt>
              </c:strCache>
            </c:strRef>
          </c:tx>
          <c:dPt>
            <c:idx val="0"/>
            <c:spPr>
              <a:solidFill>
                <a:srgbClr val="C00000"/>
              </a:solidFill>
            </c:spPr>
          </c:dPt>
          <c:dPt>
            <c:idx val="1"/>
            <c:spPr>
              <a:solidFill>
                <a:schemeClr val="accent1">
                  <a:lumMod val="50000"/>
                </a:schemeClr>
              </a:solidFill>
            </c:spPr>
          </c:dPt>
          <c:cat>
            <c:numRef>
              <c:f>Sheet1!$D$1:$E$1</c:f>
              <c:numCache>
                <c:formatCode>General</c:formatCode>
                <c:ptCount val="2"/>
                <c:pt idx="0">
                  <c:v>1999</c:v>
                </c:pt>
                <c:pt idx="1">
                  <c:v>2010</c:v>
                </c:pt>
              </c:numCache>
            </c:numRef>
          </c:cat>
          <c:val>
            <c:numRef>
              <c:f>Sheet1!$D$2:$E$2</c:f>
              <c:numCache>
                <c:formatCode>0%</c:formatCode>
                <c:ptCount val="2"/>
                <c:pt idx="0">
                  <c:v>4.57</c:v>
                </c:pt>
                <c:pt idx="1">
                  <c:v>0.8</c:v>
                </c:pt>
              </c:numCache>
            </c:numRef>
          </c:val>
        </c:ser>
        <c:gapWidth val="0"/>
        <c:axId val="213967232"/>
        <c:axId val="213968768"/>
      </c:barChart>
      <c:catAx>
        <c:axId val="213967232"/>
        <c:scaling>
          <c:orientation val="minMax"/>
        </c:scaling>
        <c:delete val="1"/>
        <c:axPos val="b"/>
        <c:numFmt formatCode="General" sourceLinked="1"/>
        <c:tickLblPos val="none"/>
        <c:crossAx val="213968768"/>
        <c:crosses val="autoZero"/>
        <c:auto val="1"/>
        <c:lblAlgn val="ctr"/>
        <c:lblOffset val="100"/>
      </c:catAx>
      <c:valAx>
        <c:axId val="213968768"/>
        <c:scaling>
          <c:orientation val="minMax"/>
        </c:scaling>
        <c:delete val="1"/>
        <c:axPos val="l"/>
        <c:numFmt formatCode="0%" sourceLinked="1"/>
        <c:tickLblPos val="none"/>
        <c:crossAx val="213967232"/>
        <c:crosses val="autoZero"/>
        <c:crossBetween val="between"/>
      </c:valAx>
      <c:spPr>
        <a:noFill/>
        <a:ln>
          <a:noFill/>
        </a:ln>
      </c:spPr>
    </c:plotArea>
    <c:plotVisOnly val="1"/>
  </c:chart>
  <c:spPr>
    <a:noFill/>
    <a:ln>
      <a:noFill/>
    </a:ln>
  </c:spPr>
  <c:txPr>
    <a:bodyPr/>
    <a:lstStyle/>
    <a:p>
      <a:pPr>
        <a:defRPr sz="1400"/>
      </a:pPr>
      <a:endParaRPr lang="en-US"/>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
          <c:y val="2.8408061954884878E-4"/>
          <c:w val="1"/>
          <c:h val="0.70307727821965671"/>
        </c:manualLayout>
      </c:layout>
      <c:barChart>
        <c:barDir val="col"/>
        <c:grouping val="clustered"/>
        <c:ser>
          <c:idx val="1"/>
          <c:order val="0"/>
          <c:tx>
            <c:strRef>
              <c:f>Sheet1!$A$3</c:f>
              <c:strCache>
                <c:ptCount val="1"/>
                <c:pt idx="0">
                  <c:v>Valor presente de la deuda respecto al producto</c:v>
                </c:pt>
              </c:strCache>
            </c:strRef>
          </c:tx>
          <c:dPt>
            <c:idx val="0"/>
            <c:spPr>
              <a:solidFill>
                <a:srgbClr val="C00000"/>
              </a:solidFill>
            </c:spPr>
          </c:dPt>
          <c:dPt>
            <c:idx val="1"/>
            <c:spPr>
              <a:solidFill>
                <a:schemeClr val="accent1">
                  <a:lumMod val="50000"/>
                </a:schemeClr>
              </a:solidFill>
            </c:spPr>
          </c:dPt>
          <c:cat>
            <c:numRef>
              <c:f>Sheet1!$D$1:$E$1</c:f>
              <c:numCache>
                <c:formatCode>General</c:formatCode>
                <c:ptCount val="2"/>
                <c:pt idx="0">
                  <c:v>1999</c:v>
                </c:pt>
                <c:pt idx="1">
                  <c:v>2010</c:v>
                </c:pt>
              </c:numCache>
            </c:numRef>
          </c:cat>
          <c:val>
            <c:numRef>
              <c:f>Sheet1!$D$3:$E$3</c:f>
              <c:numCache>
                <c:formatCode>0%</c:formatCode>
                <c:ptCount val="2"/>
                <c:pt idx="0">
                  <c:v>1.1399999999999992</c:v>
                </c:pt>
                <c:pt idx="1">
                  <c:v>0.19</c:v>
                </c:pt>
              </c:numCache>
            </c:numRef>
          </c:val>
        </c:ser>
        <c:gapWidth val="0"/>
        <c:axId val="214074880"/>
        <c:axId val="214076416"/>
      </c:barChart>
      <c:catAx>
        <c:axId val="214074880"/>
        <c:scaling>
          <c:orientation val="minMax"/>
        </c:scaling>
        <c:delete val="1"/>
        <c:axPos val="b"/>
        <c:numFmt formatCode="General" sourceLinked="1"/>
        <c:tickLblPos val="none"/>
        <c:crossAx val="214076416"/>
        <c:crosses val="autoZero"/>
        <c:auto val="1"/>
        <c:lblAlgn val="ctr"/>
        <c:lblOffset val="100"/>
      </c:catAx>
      <c:valAx>
        <c:axId val="214076416"/>
        <c:scaling>
          <c:orientation val="minMax"/>
        </c:scaling>
        <c:delete val="1"/>
        <c:axPos val="l"/>
        <c:numFmt formatCode="0%" sourceLinked="1"/>
        <c:tickLblPos val="none"/>
        <c:crossAx val="214074880"/>
        <c:crosses val="autoZero"/>
        <c:crossBetween val="between"/>
      </c:valAx>
      <c:spPr>
        <a:noFill/>
        <a:ln>
          <a:noFill/>
        </a:ln>
      </c:spPr>
    </c:plotArea>
    <c:plotVisOnly val="1"/>
  </c:chart>
  <c:spPr>
    <a:noFill/>
    <a:ln>
      <a:noFill/>
    </a:ln>
  </c:spPr>
  <c:txPr>
    <a:bodyPr/>
    <a:lstStyle/>
    <a:p>
      <a:pPr>
        <a:defRPr sz="1400"/>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
          <c:y val="0"/>
          <c:w val="1"/>
          <c:h val="0.7113902364414787"/>
        </c:manualLayout>
      </c:layout>
      <c:barChart>
        <c:barDir val="col"/>
        <c:grouping val="clustered"/>
        <c:ser>
          <c:idx val="1"/>
          <c:order val="0"/>
          <c:tx>
            <c:strRef>
              <c:f>Sheet1!$A$4</c:f>
              <c:strCache>
                <c:ptCount val="1"/>
                <c:pt idx="0">
                  <c:v>Servicio de la deuda respecto a las exportaciones</c:v>
                </c:pt>
              </c:strCache>
            </c:strRef>
          </c:tx>
          <c:dPt>
            <c:idx val="0"/>
            <c:spPr>
              <a:solidFill>
                <a:srgbClr val="C00000"/>
              </a:solidFill>
            </c:spPr>
          </c:dPt>
          <c:dPt>
            <c:idx val="1"/>
            <c:spPr>
              <a:solidFill>
                <a:schemeClr val="accent1">
                  <a:lumMod val="50000"/>
                </a:schemeClr>
              </a:solidFill>
            </c:spPr>
          </c:dPt>
          <c:cat>
            <c:numRef>
              <c:f>Sheet1!$D$1:$E$1</c:f>
              <c:numCache>
                <c:formatCode>General</c:formatCode>
                <c:ptCount val="2"/>
                <c:pt idx="0">
                  <c:v>1999</c:v>
                </c:pt>
                <c:pt idx="1">
                  <c:v>2010</c:v>
                </c:pt>
              </c:numCache>
            </c:numRef>
          </c:cat>
          <c:val>
            <c:numRef>
              <c:f>Sheet1!$D$4:$E$4</c:f>
              <c:numCache>
                <c:formatCode>0%</c:formatCode>
                <c:ptCount val="2"/>
                <c:pt idx="0">
                  <c:v>0.18000000000000008</c:v>
                </c:pt>
                <c:pt idx="1">
                  <c:v>3.0000000000000002E-2</c:v>
                </c:pt>
              </c:numCache>
            </c:numRef>
          </c:val>
        </c:ser>
        <c:gapWidth val="0"/>
        <c:axId val="215169664"/>
        <c:axId val="215159168"/>
      </c:barChart>
      <c:catAx>
        <c:axId val="215169664"/>
        <c:scaling>
          <c:orientation val="minMax"/>
        </c:scaling>
        <c:delete val="1"/>
        <c:axPos val="b"/>
        <c:numFmt formatCode="General" sourceLinked="1"/>
        <c:tickLblPos val="none"/>
        <c:crossAx val="215159168"/>
        <c:crosses val="autoZero"/>
        <c:auto val="1"/>
        <c:lblAlgn val="ctr"/>
        <c:lblOffset val="100"/>
      </c:catAx>
      <c:valAx>
        <c:axId val="215159168"/>
        <c:scaling>
          <c:orientation val="minMax"/>
        </c:scaling>
        <c:delete val="1"/>
        <c:axPos val="l"/>
        <c:numFmt formatCode="0%" sourceLinked="1"/>
        <c:tickLblPos val="none"/>
        <c:crossAx val="215169664"/>
        <c:crosses val="autoZero"/>
        <c:crossBetween val="between"/>
      </c:valAx>
      <c:spPr>
        <a:noFill/>
        <a:ln>
          <a:noFill/>
        </a:ln>
      </c:spPr>
    </c:plotArea>
    <c:plotVisOnly val="1"/>
  </c:chart>
  <c:spPr>
    <a:noFill/>
    <a:ln>
      <a:noFill/>
    </a:ln>
  </c:spPr>
  <c:txPr>
    <a:bodyPr/>
    <a:lstStyle/>
    <a:p>
      <a:pPr>
        <a:defRPr sz="1400"/>
      </a:pPr>
      <a:endParaRPr lang="en-US"/>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
          <c:y val="2.8408061954884878E-4"/>
          <c:w val="1"/>
          <c:h val="0.70307727821965671"/>
        </c:manualLayout>
      </c:layout>
      <c:barChart>
        <c:barDir val="col"/>
        <c:grouping val="clustered"/>
        <c:ser>
          <c:idx val="1"/>
          <c:order val="0"/>
          <c:tx>
            <c:strRef>
              <c:f>Sheet1!$A$5</c:f>
              <c:strCache>
                <c:ptCount val="1"/>
                <c:pt idx="0">
                  <c:v>Valor presente de la deuda respecto a los ingresos fiscales</c:v>
                </c:pt>
              </c:strCache>
            </c:strRef>
          </c:tx>
          <c:dPt>
            <c:idx val="0"/>
            <c:spPr>
              <a:solidFill>
                <a:srgbClr val="C00000"/>
              </a:solidFill>
            </c:spPr>
          </c:dPt>
          <c:dPt>
            <c:idx val="1"/>
            <c:spPr>
              <a:solidFill>
                <a:schemeClr val="accent1">
                  <a:lumMod val="50000"/>
                </a:schemeClr>
              </a:solidFill>
            </c:spPr>
          </c:dPt>
          <c:cat>
            <c:numRef>
              <c:f>Sheet1!$D$1:$E$1</c:f>
              <c:numCache>
                <c:formatCode>General</c:formatCode>
                <c:ptCount val="2"/>
                <c:pt idx="0">
                  <c:v>1999</c:v>
                </c:pt>
                <c:pt idx="1">
                  <c:v>2010</c:v>
                </c:pt>
              </c:numCache>
            </c:numRef>
          </c:cat>
          <c:val>
            <c:numRef>
              <c:f>Sheet1!$D$5:$E$5</c:f>
              <c:numCache>
                <c:formatCode>0%</c:formatCode>
                <c:ptCount val="2"/>
                <c:pt idx="0">
                  <c:v>5.52</c:v>
                </c:pt>
                <c:pt idx="1">
                  <c:v>1.1000000000000001</c:v>
                </c:pt>
              </c:numCache>
            </c:numRef>
          </c:val>
        </c:ser>
        <c:gapWidth val="0"/>
        <c:axId val="215198336"/>
        <c:axId val="215229952"/>
      </c:barChart>
      <c:catAx>
        <c:axId val="215198336"/>
        <c:scaling>
          <c:orientation val="minMax"/>
        </c:scaling>
        <c:delete val="1"/>
        <c:axPos val="b"/>
        <c:numFmt formatCode="General" sourceLinked="1"/>
        <c:tickLblPos val="none"/>
        <c:crossAx val="215229952"/>
        <c:crosses val="autoZero"/>
        <c:auto val="1"/>
        <c:lblAlgn val="ctr"/>
        <c:lblOffset val="100"/>
      </c:catAx>
      <c:valAx>
        <c:axId val="215229952"/>
        <c:scaling>
          <c:orientation val="minMax"/>
        </c:scaling>
        <c:delete val="1"/>
        <c:axPos val="l"/>
        <c:numFmt formatCode="0%" sourceLinked="1"/>
        <c:tickLblPos val="none"/>
        <c:crossAx val="215198336"/>
        <c:crosses val="autoZero"/>
        <c:crossBetween val="between"/>
      </c:valAx>
      <c:spPr>
        <a:noFill/>
        <a:ln>
          <a:noFill/>
        </a:ln>
      </c:spPr>
    </c:plotArea>
    <c:plotVisOnly val="1"/>
  </c:chart>
  <c:spPr>
    <a:noFill/>
    <a:ln>
      <a:noFill/>
    </a:ln>
  </c:spPr>
  <c:txPr>
    <a:bodyPr/>
    <a:lstStyle/>
    <a:p>
      <a:pPr>
        <a:defRPr sz="1400"/>
      </a:pPr>
      <a:endParaRPr lang="en-US"/>
    </a:p>
  </c:txPr>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
          <c:y val="8.5970388413700027E-3"/>
          <c:w val="1"/>
          <c:h val="0.6947643199978355"/>
        </c:manualLayout>
      </c:layout>
      <c:barChart>
        <c:barDir val="col"/>
        <c:grouping val="clustered"/>
        <c:ser>
          <c:idx val="1"/>
          <c:order val="0"/>
          <c:tx>
            <c:strRef>
              <c:f>Sheet1!$A$6</c:f>
              <c:strCache>
                <c:ptCount val="1"/>
                <c:pt idx="0">
                  <c:v>Servicio de la deuda respecto a los ingresos fiscales</c:v>
                </c:pt>
              </c:strCache>
            </c:strRef>
          </c:tx>
          <c:dPt>
            <c:idx val="0"/>
            <c:spPr>
              <a:solidFill>
                <a:srgbClr val="C00000"/>
              </a:solidFill>
            </c:spPr>
          </c:dPt>
          <c:dPt>
            <c:idx val="1"/>
            <c:spPr>
              <a:solidFill>
                <a:schemeClr val="accent1">
                  <a:lumMod val="50000"/>
                </a:schemeClr>
              </a:solidFill>
            </c:spPr>
          </c:dPt>
          <c:cat>
            <c:numRef>
              <c:f>Sheet1!$D$1:$E$1</c:f>
              <c:numCache>
                <c:formatCode>General</c:formatCode>
                <c:ptCount val="2"/>
                <c:pt idx="0">
                  <c:v>1999</c:v>
                </c:pt>
                <c:pt idx="1">
                  <c:v>2010</c:v>
                </c:pt>
              </c:numCache>
            </c:numRef>
          </c:cat>
          <c:val>
            <c:numRef>
              <c:f>Sheet1!$D$6:$E$6</c:f>
              <c:numCache>
                <c:formatCode>0%</c:formatCode>
                <c:ptCount val="2"/>
                <c:pt idx="0">
                  <c:v>0.22</c:v>
                </c:pt>
                <c:pt idx="1">
                  <c:v>0.05</c:v>
                </c:pt>
              </c:numCache>
            </c:numRef>
          </c:val>
        </c:ser>
        <c:gapWidth val="0"/>
        <c:axId val="215231872"/>
        <c:axId val="215329408"/>
      </c:barChart>
      <c:catAx>
        <c:axId val="215231872"/>
        <c:scaling>
          <c:orientation val="minMax"/>
        </c:scaling>
        <c:delete val="1"/>
        <c:axPos val="b"/>
        <c:numFmt formatCode="General" sourceLinked="1"/>
        <c:tickLblPos val="none"/>
        <c:crossAx val="215329408"/>
        <c:crosses val="autoZero"/>
        <c:auto val="1"/>
        <c:lblAlgn val="ctr"/>
        <c:lblOffset val="100"/>
      </c:catAx>
      <c:valAx>
        <c:axId val="215329408"/>
        <c:scaling>
          <c:orientation val="minMax"/>
        </c:scaling>
        <c:delete val="1"/>
        <c:axPos val="l"/>
        <c:numFmt formatCode="0%" sourceLinked="1"/>
        <c:tickLblPos val="none"/>
        <c:crossAx val="215231872"/>
        <c:crosses val="autoZero"/>
        <c:crossBetween val="between"/>
      </c:valAx>
      <c:spPr>
        <a:noFill/>
        <a:ln>
          <a:noFill/>
        </a:ln>
      </c:spPr>
    </c:plotArea>
    <c:plotVisOnly val="1"/>
  </c:chart>
  <c:spPr>
    <a:noFill/>
    <a:ln>
      <a:noFill/>
    </a:ln>
  </c:spPr>
  <c:txPr>
    <a:bodyPr/>
    <a:lstStyle/>
    <a:p>
      <a:pPr>
        <a:defRPr sz="1400"/>
      </a:pPr>
      <a:endParaRPr lang="en-US"/>
    </a:p>
  </c:txPr>
  <c:externalData r:id="rId1"/>
  <c:userShapes r:id="rId2"/>
</c:chartSpace>
</file>

<file path=ppt/charts/chart8.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25582550435161233"/>
          <c:y val="5.0925925925925923E-2"/>
          <c:w val="0.74417449564838989"/>
          <c:h val="0.93117907052180349"/>
        </c:manualLayout>
      </c:layout>
      <c:barChart>
        <c:barDir val="bar"/>
        <c:grouping val="clustered"/>
        <c:ser>
          <c:idx val="0"/>
          <c:order val="0"/>
          <c:tx>
            <c:strRef>
              <c:f>Sheet2!$B$5</c:f>
              <c:strCache>
                <c:ptCount val="1"/>
                <c:pt idx="0">
                  <c:v>2010</c:v>
                </c:pt>
              </c:strCache>
            </c:strRef>
          </c:tx>
          <c:spPr>
            <a:solidFill>
              <a:schemeClr val="accent1">
                <a:lumMod val="50000"/>
              </a:schemeClr>
            </a:solidFill>
          </c:spPr>
          <c:dLbls>
            <c:txPr>
              <a:bodyPr/>
              <a:lstStyle/>
              <a:p>
                <a:pPr>
                  <a:defRPr sz="3200" b="1">
                    <a:solidFill>
                      <a:schemeClr val="bg1"/>
                    </a:solidFill>
                  </a:defRPr>
                </a:pPr>
                <a:endParaRPr lang="en-US"/>
              </a:p>
            </c:txPr>
            <c:dLblPos val="inEnd"/>
            <c:showVal val="1"/>
          </c:dLbls>
          <c:cat>
            <c:strRef>
              <c:f>Sheet2!$A$6:$A$7</c:f>
              <c:strCache>
                <c:ptCount val="2"/>
                <c:pt idx="0">
                  <c:v>Gasto pro-pobre respecto al producto</c:v>
                </c:pt>
                <c:pt idx="1">
                  <c:v>Gasto pro-pobre respecto a los ingresos fiscales</c:v>
                </c:pt>
              </c:strCache>
            </c:strRef>
          </c:cat>
          <c:val>
            <c:numRef>
              <c:f>Sheet2!$B$6:$B$7</c:f>
              <c:numCache>
                <c:formatCode>0</c:formatCode>
                <c:ptCount val="2"/>
                <c:pt idx="0">
                  <c:v>10</c:v>
                </c:pt>
                <c:pt idx="1">
                  <c:v>54</c:v>
                </c:pt>
              </c:numCache>
            </c:numRef>
          </c:val>
        </c:ser>
        <c:ser>
          <c:idx val="1"/>
          <c:order val="1"/>
          <c:tx>
            <c:strRef>
              <c:f>Sheet2!$C$5</c:f>
              <c:strCache>
                <c:ptCount val="1"/>
                <c:pt idx="0">
                  <c:v>1999</c:v>
                </c:pt>
              </c:strCache>
            </c:strRef>
          </c:tx>
          <c:spPr>
            <a:solidFill>
              <a:srgbClr val="C00000"/>
            </a:solidFill>
          </c:spPr>
          <c:dLbls>
            <c:txPr>
              <a:bodyPr/>
              <a:lstStyle/>
              <a:p>
                <a:pPr>
                  <a:defRPr sz="3600" b="1">
                    <a:solidFill>
                      <a:schemeClr val="bg1"/>
                    </a:solidFill>
                  </a:defRPr>
                </a:pPr>
                <a:endParaRPr lang="en-US"/>
              </a:p>
            </c:txPr>
            <c:dLblPos val="inEnd"/>
            <c:showVal val="1"/>
          </c:dLbls>
          <c:cat>
            <c:strRef>
              <c:f>Sheet2!$A$6:$A$7</c:f>
              <c:strCache>
                <c:ptCount val="2"/>
                <c:pt idx="0">
                  <c:v>Gasto pro-pobre respecto al producto</c:v>
                </c:pt>
                <c:pt idx="1">
                  <c:v>Gasto pro-pobre respecto a los ingresos fiscales</c:v>
                </c:pt>
              </c:strCache>
            </c:strRef>
          </c:cat>
          <c:val>
            <c:numRef>
              <c:f>Sheet2!$C$6:$C$7</c:f>
              <c:numCache>
                <c:formatCode>0</c:formatCode>
                <c:ptCount val="2"/>
                <c:pt idx="0">
                  <c:v>7.0000000000000009</c:v>
                </c:pt>
                <c:pt idx="1">
                  <c:v>42</c:v>
                </c:pt>
              </c:numCache>
            </c:numRef>
          </c:val>
        </c:ser>
        <c:gapWidth val="50"/>
        <c:axId val="214011264"/>
        <c:axId val="216674304"/>
      </c:barChart>
      <c:catAx>
        <c:axId val="214011264"/>
        <c:scaling>
          <c:orientation val="minMax"/>
        </c:scaling>
        <c:axPos val="l"/>
        <c:numFmt formatCode="General" sourceLinked="1"/>
        <c:tickLblPos val="nextTo"/>
        <c:spPr>
          <a:ln>
            <a:noFill/>
          </a:ln>
        </c:spPr>
        <c:crossAx val="216674304"/>
        <c:crosses val="autoZero"/>
        <c:auto val="1"/>
        <c:lblAlgn val="ctr"/>
        <c:lblOffset val="100"/>
      </c:catAx>
      <c:valAx>
        <c:axId val="216674304"/>
        <c:scaling>
          <c:orientation val="minMax"/>
        </c:scaling>
        <c:delete val="1"/>
        <c:axPos val="b"/>
        <c:numFmt formatCode="0" sourceLinked="1"/>
        <c:tickLblPos val="none"/>
        <c:crossAx val="214011264"/>
        <c:crosses val="autoZero"/>
        <c:crossBetween val="between"/>
      </c:valAx>
    </c:plotArea>
    <c:legend>
      <c:legendPos val="r"/>
      <c:layout>
        <c:manualLayout>
          <c:xMode val="edge"/>
          <c:yMode val="edge"/>
          <c:x val="0.68092892250533088"/>
          <c:y val="0.86034348458335463"/>
          <c:w val="0.31184580052493438"/>
          <c:h val="0.13965660542432196"/>
        </c:manualLayout>
      </c:layout>
    </c:legend>
    <c:plotVisOnly val="1"/>
  </c:chart>
  <c:spPr>
    <a:noFill/>
    <a:ln>
      <a:noFill/>
    </a:ln>
  </c:spPr>
  <c:txPr>
    <a:bodyPr/>
    <a:lstStyle/>
    <a:p>
      <a:pPr>
        <a:defRPr sz="16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0.07825</cdr:x>
      <cdr:y>0.06305</cdr:y>
    </cdr:from>
    <cdr:to>
      <cdr:x>0.20558</cdr:x>
      <cdr:y>0.26483</cdr:y>
    </cdr:to>
    <cdr:sp macro="" textlink="">
      <cdr:nvSpPr>
        <cdr:cNvPr id="4" name="TextBox 3"/>
        <cdr:cNvSpPr txBox="1"/>
      </cdr:nvSpPr>
      <cdr:spPr>
        <a:xfrm xmlns:a="http://schemas.openxmlformats.org/drawingml/2006/main">
          <a:off x="561975" y="2857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0.09091</cdr:x>
      <cdr:y>0.70388</cdr:y>
    </cdr:from>
    <cdr:to>
      <cdr:x>0.93451</cdr:x>
      <cdr:y>0.94104</cdr:y>
    </cdr:to>
    <cdr:sp macro="" textlink="">
      <cdr:nvSpPr>
        <cdr:cNvPr id="2" name="TextBox 1"/>
        <cdr:cNvSpPr txBox="1"/>
      </cdr:nvSpPr>
      <cdr:spPr>
        <a:xfrm xmlns:a="http://schemas.openxmlformats.org/drawingml/2006/main">
          <a:off x="115215" y="3226020"/>
          <a:ext cx="1069149" cy="1086953"/>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marL="0" marR="0" indent="0" algn="ctr" defTabSz="914400" eaLnBrk="1" fontAlgn="auto" latinLnBrk="0" hangingPunct="1">
            <a:lnSpc>
              <a:spcPct val="100000"/>
            </a:lnSpc>
            <a:spcBef>
              <a:spcPts val="0"/>
            </a:spcBef>
            <a:spcAft>
              <a:spcPts val="0"/>
            </a:spcAft>
            <a:buClrTx/>
            <a:buSzTx/>
            <a:buFontTx/>
            <a:buNone/>
            <a:tabLst/>
            <a:defRPr/>
          </a:pPr>
          <a:r>
            <a:rPr lang="en-US" sz="1200" dirty="0"/>
            <a:t>Valor </a:t>
          </a:r>
          <a:r>
            <a:rPr lang="en-US" sz="1200" dirty="0" err="1"/>
            <a:t>presente</a:t>
          </a:r>
          <a:r>
            <a:rPr lang="en-US" sz="1200" dirty="0"/>
            <a:t> </a:t>
          </a:r>
          <a:r>
            <a:rPr lang="en-US" sz="1200" dirty="0" err="1" smtClean="0"/>
            <a:t>respecto</a:t>
          </a:r>
          <a:r>
            <a:rPr lang="en-US" sz="1200" dirty="0" smtClean="0"/>
            <a:t> </a:t>
          </a:r>
          <a:r>
            <a:rPr lang="en-US" sz="1200" dirty="0"/>
            <a:t>a </a:t>
          </a:r>
          <a:r>
            <a:rPr lang="en-US" sz="1200" dirty="0" err="1"/>
            <a:t>las</a:t>
          </a:r>
          <a:r>
            <a:rPr lang="en-US" sz="1200" dirty="0"/>
            <a:t> </a:t>
          </a:r>
          <a:endParaRPr lang="en-US" sz="1200" b="0" i="0" baseline="0" dirty="0">
            <a:latin typeface="+mn-lt"/>
            <a:ea typeface="+mn-ea"/>
            <a:cs typeface="+mn-cs"/>
          </a:endParaRPr>
        </a:p>
        <a:p xmlns:a="http://schemas.openxmlformats.org/drawingml/2006/main">
          <a:pPr algn="ctr"/>
          <a:r>
            <a:rPr lang="en-US" sz="1200" dirty="0" err="1"/>
            <a:t>exportaciones</a:t>
          </a:r>
          <a:endParaRPr lang="en-US" sz="1200" dirty="0"/>
        </a:p>
      </cdr:txBody>
    </cdr:sp>
  </cdr:relSizeAnchor>
  <cdr:relSizeAnchor xmlns:cdr="http://schemas.openxmlformats.org/drawingml/2006/chartDrawing">
    <cdr:from>
      <cdr:x>0.57576</cdr:x>
      <cdr:y>0.59494</cdr:y>
    </cdr:from>
    <cdr:to>
      <cdr:x>0.90613</cdr:x>
      <cdr:y>0.67553</cdr:y>
    </cdr:to>
    <cdr:sp macro="" textlink="">
      <cdr:nvSpPr>
        <cdr:cNvPr id="12" name="TextBox 3"/>
        <cdr:cNvSpPr txBox="1"/>
      </cdr:nvSpPr>
      <cdr:spPr>
        <a:xfrm xmlns:a="http://schemas.openxmlformats.org/drawingml/2006/main">
          <a:off x="729695" y="2726755"/>
          <a:ext cx="41870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80</a:t>
          </a:r>
          <a:endParaRPr lang="en-US" sz="1800" b="1" dirty="0">
            <a:solidFill>
              <a:sysClr val="window" lastClr="FFFFFF"/>
            </a:solidFill>
          </a:endParaRPr>
        </a:p>
      </cdr:txBody>
    </cdr:sp>
  </cdr:relSizeAnchor>
  <cdr:relSizeAnchor xmlns:cdr="http://schemas.openxmlformats.org/drawingml/2006/chartDrawing">
    <cdr:from>
      <cdr:x>0.06061</cdr:x>
      <cdr:y>0.05866</cdr:y>
    </cdr:from>
    <cdr:to>
      <cdr:x>0.48331</cdr:x>
      <cdr:y>0.13924</cdr:y>
    </cdr:to>
    <cdr:sp macro="" textlink="">
      <cdr:nvSpPr>
        <cdr:cNvPr id="13" name="TextBox 2"/>
        <cdr:cNvSpPr txBox="1"/>
      </cdr:nvSpPr>
      <cdr:spPr>
        <a:xfrm xmlns:a="http://schemas.openxmlformats.org/drawingml/2006/main">
          <a:off x="76810" y="268835"/>
          <a:ext cx="53572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457</a:t>
          </a:r>
          <a:endParaRPr lang="en-US" sz="1800" b="1" dirty="0">
            <a:solidFill>
              <a:sysClr val="window" lastClr="FFFFFF"/>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0.10606</cdr:x>
      <cdr:y>0.70388</cdr:y>
    </cdr:from>
    <cdr:to>
      <cdr:x>0.94966</cdr:x>
      <cdr:y>0.94104</cdr:y>
    </cdr:to>
    <cdr:sp macro="" textlink="">
      <cdr:nvSpPr>
        <cdr:cNvPr id="2" name="TextBox 1"/>
        <cdr:cNvSpPr txBox="1"/>
      </cdr:nvSpPr>
      <cdr:spPr>
        <a:xfrm xmlns:a="http://schemas.openxmlformats.org/drawingml/2006/main">
          <a:off x="134417" y="3226020"/>
          <a:ext cx="1069149" cy="1086953"/>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marL="0" marR="0" indent="0" algn="ctr" defTabSz="914400" eaLnBrk="1" fontAlgn="auto" latinLnBrk="0" hangingPunct="1">
            <a:lnSpc>
              <a:spcPct val="100000"/>
            </a:lnSpc>
            <a:spcBef>
              <a:spcPts val="0"/>
            </a:spcBef>
            <a:spcAft>
              <a:spcPts val="0"/>
            </a:spcAft>
            <a:buClrTx/>
            <a:buSzTx/>
            <a:buFontTx/>
            <a:buNone/>
            <a:tabLst/>
            <a:defRPr/>
          </a:pPr>
          <a:r>
            <a:rPr lang="en-US" sz="1200" dirty="0"/>
            <a:t>Valor </a:t>
          </a:r>
          <a:r>
            <a:rPr lang="en-US" sz="1200" dirty="0" err="1"/>
            <a:t>presente</a:t>
          </a:r>
          <a:r>
            <a:rPr lang="en-US" sz="1200" dirty="0"/>
            <a:t> </a:t>
          </a:r>
          <a:r>
            <a:rPr lang="en-US" sz="1200" dirty="0" err="1" smtClean="0"/>
            <a:t>respecto</a:t>
          </a:r>
          <a:r>
            <a:rPr lang="en-US" sz="1200" dirty="0" smtClean="0"/>
            <a:t> </a:t>
          </a:r>
          <a:r>
            <a:rPr lang="en-US" sz="1200" dirty="0"/>
            <a:t>al </a:t>
          </a:r>
          <a:r>
            <a:rPr lang="en-US" sz="1200" dirty="0" err="1"/>
            <a:t>producto</a:t>
          </a:r>
          <a:endParaRPr lang="en-US" sz="1200" dirty="0"/>
        </a:p>
      </cdr:txBody>
    </cdr:sp>
  </cdr:relSizeAnchor>
  <cdr:relSizeAnchor xmlns:cdr="http://schemas.openxmlformats.org/drawingml/2006/chartDrawing">
    <cdr:from>
      <cdr:x>0.59091</cdr:x>
      <cdr:y>0.59494</cdr:y>
    </cdr:from>
    <cdr:to>
      <cdr:x>0.92128</cdr:x>
      <cdr:y>0.67553</cdr:y>
    </cdr:to>
    <cdr:sp macro="" textlink="">
      <cdr:nvSpPr>
        <cdr:cNvPr id="12" name="TextBox 3"/>
        <cdr:cNvSpPr txBox="1"/>
      </cdr:nvSpPr>
      <cdr:spPr>
        <a:xfrm xmlns:a="http://schemas.openxmlformats.org/drawingml/2006/main">
          <a:off x="748897" y="2726755"/>
          <a:ext cx="41870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19</a:t>
          </a:r>
          <a:endParaRPr lang="en-US" sz="1800" b="1" dirty="0">
            <a:solidFill>
              <a:sysClr val="window" lastClr="FFFFFF"/>
            </a:solidFill>
          </a:endParaRPr>
        </a:p>
      </cdr:txBody>
    </cdr:sp>
  </cdr:relSizeAnchor>
  <cdr:relSizeAnchor xmlns:cdr="http://schemas.openxmlformats.org/drawingml/2006/chartDrawing">
    <cdr:from>
      <cdr:x>0.04545</cdr:x>
      <cdr:y>0.03352</cdr:y>
    </cdr:from>
    <cdr:to>
      <cdr:x>0.46816</cdr:x>
      <cdr:y>0.1141</cdr:y>
    </cdr:to>
    <cdr:sp macro="" textlink="">
      <cdr:nvSpPr>
        <cdr:cNvPr id="13" name="TextBox 2"/>
        <cdr:cNvSpPr txBox="1"/>
      </cdr:nvSpPr>
      <cdr:spPr>
        <a:xfrm xmlns:a="http://schemas.openxmlformats.org/drawingml/2006/main">
          <a:off x="57607" y="153620"/>
          <a:ext cx="53572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114</a:t>
          </a:r>
          <a:endParaRPr lang="en-US" sz="1800" b="1" dirty="0">
            <a:solidFill>
              <a:sysClr val="window" lastClr="FFFFFF"/>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0.12121</cdr:x>
      <cdr:y>0.71226</cdr:y>
    </cdr:from>
    <cdr:to>
      <cdr:x>0.96481</cdr:x>
      <cdr:y>0.94942</cdr:y>
    </cdr:to>
    <cdr:sp macro="" textlink="">
      <cdr:nvSpPr>
        <cdr:cNvPr id="2" name="TextBox 1"/>
        <cdr:cNvSpPr txBox="1"/>
      </cdr:nvSpPr>
      <cdr:spPr>
        <a:xfrm xmlns:a="http://schemas.openxmlformats.org/drawingml/2006/main">
          <a:off x="153619" y="3264425"/>
          <a:ext cx="1069149" cy="1086953"/>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marL="0" marR="0" indent="0" algn="ctr" defTabSz="914400" eaLnBrk="1" fontAlgn="auto" latinLnBrk="0" hangingPunct="1">
            <a:lnSpc>
              <a:spcPct val="100000"/>
            </a:lnSpc>
            <a:spcBef>
              <a:spcPts val="0"/>
            </a:spcBef>
            <a:spcAft>
              <a:spcPts val="0"/>
            </a:spcAft>
            <a:buClrTx/>
            <a:buSzTx/>
            <a:buFontTx/>
            <a:buNone/>
            <a:tabLst/>
            <a:defRPr/>
          </a:pPr>
          <a:r>
            <a:rPr lang="en-US" sz="1200" dirty="0" err="1"/>
            <a:t>Servicio</a:t>
          </a:r>
          <a:r>
            <a:rPr lang="en-US" sz="1200" dirty="0"/>
            <a:t> </a:t>
          </a:r>
          <a:r>
            <a:rPr lang="en-US" sz="1200" dirty="0" err="1" smtClean="0"/>
            <a:t>respecto</a:t>
          </a:r>
          <a:r>
            <a:rPr lang="en-US" sz="1200" dirty="0" smtClean="0"/>
            <a:t> </a:t>
          </a:r>
          <a:r>
            <a:rPr lang="en-US" sz="1200" dirty="0"/>
            <a:t>a </a:t>
          </a:r>
          <a:r>
            <a:rPr lang="en-US" sz="1200" dirty="0" err="1"/>
            <a:t>las</a:t>
          </a:r>
          <a:r>
            <a:rPr lang="en-US" sz="1200" dirty="0"/>
            <a:t> </a:t>
          </a:r>
          <a:r>
            <a:rPr lang="en-US" sz="1200" dirty="0" err="1"/>
            <a:t>exportaciones</a:t>
          </a:r>
          <a:endParaRPr lang="en-US" sz="1200" dirty="0"/>
        </a:p>
      </cdr:txBody>
    </cdr:sp>
  </cdr:relSizeAnchor>
  <cdr:relSizeAnchor xmlns:cdr="http://schemas.openxmlformats.org/drawingml/2006/chartDrawing">
    <cdr:from>
      <cdr:x>0.60606</cdr:x>
      <cdr:y>0.60332</cdr:y>
    </cdr:from>
    <cdr:to>
      <cdr:x>0.8441</cdr:x>
      <cdr:y>0.68391</cdr:y>
    </cdr:to>
    <cdr:sp macro="" textlink="">
      <cdr:nvSpPr>
        <cdr:cNvPr id="12" name="TextBox 3"/>
        <cdr:cNvSpPr txBox="1"/>
      </cdr:nvSpPr>
      <cdr:spPr>
        <a:xfrm xmlns:a="http://schemas.openxmlformats.org/drawingml/2006/main">
          <a:off x="768099" y="2765160"/>
          <a:ext cx="301686"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3</a:t>
          </a:r>
          <a:endParaRPr lang="en-US" sz="1800" b="1" dirty="0">
            <a:solidFill>
              <a:sysClr val="window" lastClr="FFFFFF"/>
            </a:solidFill>
          </a:endParaRPr>
        </a:p>
      </cdr:txBody>
    </cdr:sp>
  </cdr:relSizeAnchor>
  <cdr:relSizeAnchor xmlns:cdr="http://schemas.openxmlformats.org/drawingml/2006/chartDrawing">
    <cdr:from>
      <cdr:x>0.09091</cdr:x>
      <cdr:y>0.06704</cdr:y>
    </cdr:from>
    <cdr:to>
      <cdr:x>0.42128</cdr:x>
      <cdr:y>0.14762</cdr:y>
    </cdr:to>
    <cdr:sp macro="" textlink="">
      <cdr:nvSpPr>
        <cdr:cNvPr id="13" name="TextBox 2"/>
        <cdr:cNvSpPr txBox="1"/>
      </cdr:nvSpPr>
      <cdr:spPr>
        <a:xfrm xmlns:a="http://schemas.openxmlformats.org/drawingml/2006/main">
          <a:off x="115214" y="307240"/>
          <a:ext cx="41870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18</a:t>
          </a:r>
          <a:endParaRPr lang="en-US" sz="1800" b="1" dirty="0">
            <a:solidFill>
              <a:sysClr val="window" lastClr="FFFFFF"/>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0.10606</cdr:x>
      <cdr:y>0.70388</cdr:y>
    </cdr:from>
    <cdr:to>
      <cdr:x>0.94966</cdr:x>
      <cdr:y>0.94104</cdr:y>
    </cdr:to>
    <cdr:sp macro="" textlink="">
      <cdr:nvSpPr>
        <cdr:cNvPr id="2" name="TextBox 1"/>
        <cdr:cNvSpPr txBox="1"/>
      </cdr:nvSpPr>
      <cdr:spPr>
        <a:xfrm xmlns:a="http://schemas.openxmlformats.org/drawingml/2006/main">
          <a:off x="134416" y="3226020"/>
          <a:ext cx="1069149" cy="1086953"/>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marL="0" marR="0" indent="0" algn="ctr" defTabSz="914400" eaLnBrk="1" fontAlgn="auto" latinLnBrk="0" hangingPunct="1">
            <a:lnSpc>
              <a:spcPct val="100000"/>
            </a:lnSpc>
            <a:spcBef>
              <a:spcPts val="0"/>
            </a:spcBef>
            <a:spcAft>
              <a:spcPts val="0"/>
            </a:spcAft>
            <a:buClrTx/>
            <a:buSzTx/>
            <a:buFontTx/>
            <a:buNone/>
            <a:tabLst/>
            <a:defRPr/>
          </a:pPr>
          <a:r>
            <a:rPr lang="en-US" sz="1200" dirty="0"/>
            <a:t>Valor </a:t>
          </a:r>
          <a:r>
            <a:rPr lang="en-US" sz="1200" dirty="0" err="1"/>
            <a:t>presente</a:t>
          </a:r>
          <a:r>
            <a:rPr lang="en-US" sz="1200" dirty="0"/>
            <a:t> </a:t>
          </a:r>
          <a:r>
            <a:rPr lang="en-US" sz="1200" dirty="0" err="1" smtClean="0"/>
            <a:t>respecto</a:t>
          </a:r>
          <a:r>
            <a:rPr lang="en-US" sz="1200" dirty="0" smtClean="0"/>
            <a:t> </a:t>
          </a:r>
          <a:r>
            <a:rPr lang="en-US" sz="1200" dirty="0"/>
            <a:t>a los </a:t>
          </a:r>
          <a:r>
            <a:rPr lang="en-US" sz="1200" dirty="0" err="1"/>
            <a:t>ingresos</a:t>
          </a:r>
          <a:r>
            <a:rPr lang="en-US" sz="1200" dirty="0"/>
            <a:t> </a:t>
          </a:r>
          <a:r>
            <a:rPr lang="en-US" sz="1200" dirty="0" err="1"/>
            <a:t>fiscales</a:t>
          </a:r>
          <a:endParaRPr lang="en-US" sz="1200" dirty="0"/>
        </a:p>
      </cdr:txBody>
    </cdr:sp>
  </cdr:relSizeAnchor>
  <cdr:relSizeAnchor xmlns:cdr="http://schemas.openxmlformats.org/drawingml/2006/chartDrawing">
    <cdr:from>
      <cdr:x>0.5303</cdr:x>
      <cdr:y>0.57819</cdr:y>
    </cdr:from>
    <cdr:to>
      <cdr:x>0.95301</cdr:x>
      <cdr:y>0.65877</cdr:y>
    </cdr:to>
    <cdr:sp macro="" textlink="">
      <cdr:nvSpPr>
        <cdr:cNvPr id="12" name="TextBox 3"/>
        <cdr:cNvSpPr txBox="1"/>
      </cdr:nvSpPr>
      <cdr:spPr>
        <a:xfrm xmlns:a="http://schemas.openxmlformats.org/drawingml/2006/main">
          <a:off x="672086" y="2649945"/>
          <a:ext cx="53572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110</a:t>
          </a:r>
          <a:endParaRPr lang="en-US" sz="1800" b="1" dirty="0">
            <a:solidFill>
              <a:sysClr val="window" lastClr="FFFFFF"/>
            </a:solidFill>
          </a:endParaRPr>
        </a:p>
      </cdr:txBody>
    </cdr:sp>
  </cdr:relSizeAnchor>
  <cdr:relSizeAnchor xmlns:cdr="http://schemas.openxmlformats.org/drawingml/2006/chartDrawing">
    <cdr:from>
      <cdr:x>0.04545</cdr:x>
      <cdr:y>0.05866</cdr:y>
    </cdr:from>
    <cdr:to>
      <cdr:x>0.46816</cdr:x>
      <cdr:y>0.13924</cdr:y>
    </cdr:to>
    <cdr:sp macro="" textlink="">
      <cdr:nvSpPr>
        <cdr:cNvPr id="13" name="TextBox 2"/>
        <cdr:cNvSpPr txBox="1"/>
      </cdr:nvSpPr>
      <cdr:spPr>
        <a:xfrm xmlns:a="http://schemas.openxmlformats.org/drawingml/2006/main">
          <a:off x="57606" y="268835"/>
          <a:ext cx="53572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552</a:t>
          </a:r>
          <a:endParaRPr lang="en-US" sz="1800" b="1" dirty="0">
            <a:solidFill>
              <a:sysClr val="window" lastClr="FFFFFF"/>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0.09091</cdr:x>
      <cdr:y>0.70388</cdr:y>
    </cdr:from>
    <cdr:to>
      <cdr:x>0.93451</cdr:x>
      <cdr:y>0.94104</cdr:y>
    </cdr:to>
    <cdr:sp macro="" textlink="">
      <cdr:nvSpPr>
        <cdr:cNvPr id="2" name="TextBox 1"/>
        <cdr:cNvSpPr txBox="1"/>
      </cdr:nvSpPr>
      <cdr:spPr>
        <a:xfrm xmlns:a="http://schemas.openxmlformats.org/drawingml/2006/main">
          <a:off x="115215" y="3226020"/>
          <a:ext cx="1069149" cy="1086953"/>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marL="0" marR="0" indent="0" algn="ctr" defTabSz="914400" eaLnBrk="1" fontAlgn="auto" latinLnBrk="0" hangingPunct="1">
            <a:lnSpc>
              <a:spcPct val="100000"/>
            </a:lnSpc>
            <a:spcBef>
              <a:spcPts val="0"/>
            </a:spcBef>
            <a:spcAft>
              <a:spcPts val="0"/>
            </a:spcAft>
            <a:buClrTx/>
            <a:buSzTx/>
            <a:buFontTx/>
            <a:buNone/>
            <a:tabLst/>
            <a:defRPr/>
          </a:pPr>
          <a:r>
            <a:rPr lang="en-US" sz="1200" dirty="0" err="1"/>
            <a:t>Servicio</a:t>
          </a:r>
          <a:r>
            <a:rPr lang="en-US" sz="1200" dirty="0"/>
            <a:t> </a:t>
          </a:r>
          <a:r>
            <a:rPr lang="en-US" sz="1200" dirty="0" err="1" smtClean="0"/>
            <a:t>respecto</a:t>
          </a:r>
          <a:r>
            <a:rPr lang="en-US" sz="1200" dirty="0" smtClean="0"/>
            <a:t> </a:t>
          </a:r>
          <a:r>
            <a:rPr lang="en-US" sz="1200" dirty="0"/>
            <a:t>a los </a:t>
          </a:r>
          <a:r>
            <a:rPr lang="en-US" sz="1200" dirty="0" err="1"/>
            <a:t>ingresos</a:t>
          </a:r>
          <a:r>
            <a:rPr lang="en-US" sz="1200" dirty="0"/>
            <a:t> </a:t>
          </a:r>
          <a:r>
            <a:rPr lang="en-US" sz="1200" dirty="0" err="1"/>
            <a:t>fiscales</a:t>
          </a:r>
          <a:endParaRPr lang="en-US" sz="1200" dirty="0"/>
        </a:p>
      </cdr:txBody>
    </cdr:sp>
  </cdr:relSizeAnchor>
  <cdr:relSizeAnchor xmlns:cdr="http://schemas.openxmlformats.org/drawingml/2006/chartDrawing">
    <cdr:from>
      <cdr:x>0.60606</cdr:x>
      <cdr:y>0.56143</cdr:y>
    </cdr:from>
    <cdr:to>
      <cdr:x>0.8441</cdr:x>
      <cdr:y>0.64201</cdr:y>
    </cdr:to>
    <cdr:sp macro="" textlink="">
      <cdr:nvSpPr>
        <cdr:cNvPr id="12" name="TextBox 3"/>
        <cdr:cNvSpPr txBox="1"/>
      </cdr:nvSpPr>
      <cdr:spPr>
        <a:xfrm xmlns:a="http://schemas.openxmlformats.org/drawingml/2006/main">
          <a:off x="768100" y="2573135"/>
          <a:ext cx="301686"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3</a:t>
          </a:r>
          <a:endParaRPr lang="en-US" sz="1800" b="1" dirty="0">
            <a:solidFill>
              <a:sysClr val="window" lastClr="FFFFFF"/>
            </a:solidFill>
          </a:endParaRPr>
        </a:p>
      </cdr:txBody>
    </cdr:sp>
  </cdr:relSizeAnchor>
  <cdr:relSizeAnchor xmlns:cdr="http://schemas.openxmlformats.org/drawingml/2006/chartDrawing">
    <cdr:from>
      <cdr:x>0.09091</cdr:x>
      <cdr:y>0.09217</cdr:y>
    </cdr:from>
    <cdr:to>
      <cdr:x>0.42128</cdr:x>
      <cdr:y>0.17276</cdr:y>
    </cdr:to>
    <cdr:sp macro="" textlink="">
      <cdr:nvSpPr>
        <cdr:cNvPr id="13" name="TextBox 2"/>
        <cdr:cNvSpPr txBox="1"/>
      </cdr:nvSpPr>
      <cdr:spPr>
        <a:xfrm xmlns:a="http://schemas.openxmlformats.org/drawingml/2006/main">
          <a:off x="115215" y="422455"/>
          <a:ext cx="418704" cy="3693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800" b="1" dirty="0" smtClean="0">
              <a:solidFill>
                <a:sysClr val="window" lastClr="FFFFFF"/>
              </a:solidFill>
            </a:rPr>
            <a:t>22</a:t>
          </a:r>
          <a:endParaRPr lang="en-US" sz="1800" b="1" dirty="0">
            <a:solidFill>
              <a:sysClr val="window" lastClr="FFFFFF"/>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A965E2-BA78-4312-8F6B-30C56F97DCD2}" type="datetimeFigureOut">
              <a:rPr lang="en-US" smtClean="0"/>
              <a:pPr/>
              <a:t>4/16/2012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43743-7BBC-4396-A587-B8ED3D865E3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web.worldbank.org/WBSITE/EXTERNAL/COUNTRIES/AFRICAEXT/CAMEROONEXTN/0,,menuPK:343819~pagePK:141159~piPK:141110~theSitePK:343813,00.html" TargetMode="External"/><Relationship Id="rId13" Type="http://schemas.openxmlformats.org/officeDocument/2006/relationships/hyperlink" Target="http://web.worldbank.org/WBSITE/EXTERNAL/COUNTRIES/AFRICAEXT/GAMBIAEXTN/0,,menuPK:351644~pagePK:141159~piPK:141110~theSitePK:351626,00.html" TargetMode="External"/><Relationship Id="rId18" Type="http://schemas.openxmlformats.org/officeDocument/2006/relationships/hyperlink" Target="http://web.worldbank.org/WBSITE/EXTERNAL/COUNTRIES/LACEXT/HONDURASEXTN/0,,menuPK:295076~pagePK:141159~piPK:141110~theSitePK:295071,00.html" TargetMode="External"/><Relationship Id="rId26" Type="http://schemas.openxmlformats.org/officeDocument/2006/relationships/hyperlink" Target="http://web.worldbank.org/WBSITE/EXTERNAL/COUNTRIES/AFRICAEXT/NIGEREXTN/0,,menuPK:382456~pagePK:141159~piPK:141110~theSitePK:382450,00.html" TargetMode="External"/><Relationship Id="rId39" Type="http://schemas.openxmlformats.org/officeDocument/2006/relationships/hyperlink" Target="http://web.worldbank.org/WBSITE/EXTERNAL/COUNTRIES/AFRICAEXT/ERITREAEXT/0,,menuPK:351392~pagePK:141159~piPK:141110~theSitePK:351386,00.html" TargetMode="External"/><Relationship Id="rId3" Type="http://schemas.openxmlformats.org/officeDocument/2006/relationships/hyperlink" Target="http://web.worldbank.org/WBSITE/EXTERNAL/COUNTRIES/SOUTHASIAEXT/AFGHANISTANEXTN/0,,menuPK:305990~pagePK:141159~piPK:141110~theSitePK:305985,00.html" TargetMode="External"/><Relationship Id="rId21" Type="http://schemas.openxmlformats.org/officeDocument/2006/relationships/hyperlink" Target="http://web.worldbank.org/WBSITE/EXTERNAL/COUNTRIES/AFRICAEXT/MALAWIEXTN/0,,menuPK:355878~pagePK:141159~piPK:141110~theSitePK:355870,00.html" TargetMode="External"/><Relationship Id="rId34" Type="http://schemas.openxmlformats.org/officeDocument/2006/relationships/hyperlink" Target="http://web.worldbank.org/WBSITE/EXTERNAL/COUNTRIES/AFRICAEXT/ZAMBIAEXTN/0,,menuPK:375673~pagePK:141159~piPK:141110~theSitePK:375589,00.html" TargetMode="External"/><Relationship Id="rId7" Type="http://schemas.openxmlformats.org/officeDocument/2006/relationships/hyperlink" Target="http://web.worldbank.org/WBSITE/EXTERNAL/COUNTRIES/AFRICAEXT/BURUNDIEXTN/0,,menuPK:343757~pagePK:141159~piPK:141110~theSitePK:343751,00.html" TargetMode="External"/><Relationship Id="rId12" Type="http://schemas.openxmlformats.org/officeDocument/2006/relationships/hyperlink" Target="http://web.worldbank.org/WBSITE/EXTERNAL/COUNTRIES/AFRICAEXT/ETHIOPIAEXTN/0,,menuPK:295935~pagePK:141159~piPK:141110~theSitePK:295930,00.html" TargetMode="External"/><Relationship Id="rId17" Type="http://schemas.openxmlformats.org/officeDocument/2006/relationships/hyperlink" Target="http://web.worldbank.org/WBSITE/EXTERNAL/COUNTRIES/LACEXT/HAITIEXTN/0,,menuPK:338184~pagePK:141159~piPK:141110~theSitePK:338165,00.html" TargetMode="External"/><Relationship Id="rId25" Type="http://schemas.openxmlformats.org/officeDocument/2006/relationships/hyperlink" Target="http://web.worldbank.org/WBSITE/EXTERNAL/COUNTRIES/LACEXT/NICARAGUAEXTN/0,,menuPK:258694~pagePK:141159~piPK:141110~theSitePK:258689,00.html" TargetMode="External"/><Relationship Id="rId33" Type="http://schemas.openxmlformats.org/officeDocument/2006/relationships/hyperlink" Target="http://web.worldbank.org/WBSITE/EXTERNAL/COUNTRIES/AFRICAEXT/UGANDAEXTN/0,,menuPK:374871~pagePK:141159~piPK:141110~theSitePK:374864,00.html" TargetMode="External"/><Relationship Id="rId38" Type="http://schemas.openxmlformats.org/officeDocument/2006/relationships/hyperlink" Target="http://web.worldbank.org/WBSITE/EXTERNAL/COUNTRIES/AFRICAEXT/GUINEAEXTN/0,,menuPK:351801~pagePK:141159~piPK:141110~theSitePK:351795,00.html" TargetMode="External"/><Relationship Id="rId2" Type="http://schemas.openxmlformats.org/officeDocument/2006/relationships/slide" Target="../slides/slide3.xml"/><Relationship Id="rId16" Type="http://schemas.openxmlformats.org/officeDocument/2006/relationships/hyperlink" Target="http://web.worldbank.org/WBSITE/DELETEDSITESBACKUP/0,,menuPK:328280~pagePK:141159~piPK:141110~theSitePK:328274,00.html" TargetMode="External"/><Relationship Id="rId20" Type="http://schemas.openxmlformats.org/officeDocument/2006/relationships/hyperlink" Target="http://web.worldbank.org/WBSITE/EXTERNAL/COUNTRIES/AFRICAEXT/MADAGASCAREXTN/0,,menuPK:356358~pagePK:141159~piPK:141110~theSitePK:356352,00.html" TargetMode="External"/><Relationship Id="rId29" Type="http://schemas.openxmlformats.org/officeDocument/2006/relationships/hyperlink" Target="http://web.worldbank.org/WBSITE/EXTERNAL/COUNTRIES/AFRICAEXT/SENEGALEXTN/0,,menuPK:296308~pagePK:141159~piPK:141110~theSitePK:296303,00.html" TargetMode="External"/><Relationship Id="rId41" Type="http://schemas.openxmlformats.org/officeDocument/2006/relationships/hyperlink" Target="http://web.worldbank.org/WBSITE/EXTERNAL/COUNTRIES/AFRICAEXT/SUDANEXTN/0,,menuPK:375428~pagePK:141159~piPK:141110~theSitePK:375422,00.html" TargetMode="External"/><Relationship Id="rId1" Type="http://schemas.openxmlformats.org/officeDocument/2006/relationships/notesMaster" Target="../notesMasters/notesMaster1.xml"/><Relationship Id="rId6" Type="http://schemas.openxmlformats.org/officeDocument/2006/relationships/hyperlink" Target="http://web.worldbank.org/WBSITE/EXTERNAL/COUNTRIES/AFRICAEXT/BURKINAFASOEXTN/0,,menuPK:343882~pagePK:141159~piPK:141110~theSitePK:343876,00.html" TargetMode="External"/><Relationship Id="rId11" Type="http://schemas.openxmlformats.org/officeDocument/2006/relationships/hyperlink" Target="http://web.worldbank.org/WBSITE/EXTERNAL/COUNTRIES/AFRICAEXT/CONGODEMOCRATICEXTN/0,,menuPK:349472~pagePK:141159~piPK:141110~theSitePK:349466,00.html" TargetMode="External"/><Relationship Id="rId24" Type="http://schemas.openxmlformats.org/officeDocument/2006/relationships/hyperlink" Target="http://web.worldbank.org/WBSITE/EXTERNAL/COUNTRIES/AFRICAEXT/MOZAMBIQUEEXTN/0,,menuPK:382138~pagePK:141159~piPK:141110~theSitePK:382131,00.html" TargetMode="External"/><Relationship Id="rId32" Type="http://schemas.openxmlformats.org/officeDocument/2006/relationships/hyperlink" Target="http://web.worldbank.org/WBSITE/EXTERNAL/COUNTRIES/AFRICAEXT/TOGOEXTN/0,,menuPK:375271~pagePK:141159~piPK:141110~theSitePK:375265,00.html" TargetMode="External"/><Relationship Id="rId37" Type="http://schemas.openxmlformats.org/officeDocument/2006/relationships/hyperlink" Target="http://lnweb18.worldbank.org/AFR/afr.nsf/23cdc5b1332c2598852567cf004d8610/79e3d7ef81d22a6c852567d1004b5356?OpenDocument" TargetMode="External"/><Relationship Id="rId40" Type="http://schemas.openxmlformats.org/officeDocument/2006/relationships/hyperlink" Target="http://web.worldbank.org/WBSITE/EXTERNAL/COUNTRIES/AFRICAEXT/SOMALIAEXTN/0,,menuPK:367671~pagePK:141159~piPK:141110~theSitePK:367665,00.html" TargetMode="External"/><Relationship Id="rId5" Type="http://schemas.openxmlformats.org/officeDocument/2006/relationships/hyperlink" Target="http://web.worldbank.org/WBSITE/EXTERNAL/COUNTRIES/LACEXT/BOLIVIAEXTN/0,,menuPK:322285~pagePK:141159~piPK:141110~theSitePK:322279,00.html" TargetMode="External"/><Relationship Id="rId15" Type="http://schemas.openxmlformats.org/officeDocument/2006/relationships/hyperlink" Target="http://web.worldbank.org/WBSITE/EXTERNAL/COUNTRIES/AFRICAEXT/GUINEABISEXTN/0,,menuPK:356675~pagePK:141159~piPK:141110~theSitePK:356669,00.html" TargetMode="External"/><Relationship Id="rId23" Type="http://schemas.openxmlformats.org/officeDocument/2006/relationships/hyperlink" Target="http://web.worldbank.org/WBSITE/EXTERNAL/COUNTRIES/AFRICAEXT/MAURITANIAEXTN/0,,menuPK:362346~pagePK:141159~piPK:141110~theSitePK:362340,00.html" TargetMode="External"/><Relationship Id="rId28" Type="http://schemas.openxmlformats.org/officeDocument/2006/relationships/hyperlink" Target="http://web.worldbank.org/WBSITE/EXTERNAL/COUNTRIES/AFRICAEXT/SAOTOMEEXTN/0,,menuPK:382771~pagePK:141159~piPK:141110~theSitePK:382765,00.html" TargetMode="External"/><Relationship Id="rId36" Type="http://schemas.openxmlformats.org/officeDocument/2006/relationships/hyperlink" Target="http://web.worldbank.org/WBSITE/EXTERNAL/COUNTRIES/AFRICAEXT/COMOROSEXTN/0,,menuPK:349943~pagePK:141159~piPK:141110~theSitePK:349937,00.html" TargetMode="External"/><Relationship Id="rId10" Type="http://schemas.openxmlformats.org/officeDocument/2006/relationships/hyperlink" Target="http://web.worldbank.org/WBSITE/EXTERNAL/COUNTRIES/AFRICAEXT/CONGOEXTN/0,,menuPK:349218~pagePK:141159~piPK:141110~theSitePK:349199,00.html" TargetMode="External"/><Relationship Id="rId19" Type="http://schemas.openxmlformats.org/officeDocument/2006/relationships/hyperlink" Target="http://web.worldbank.org/WBSITE/EXTERNAL/COUNTRIES/AFRICAEXT/LIBERIAEXTN/0,,menuPK:356200~pagePK:141159~piPK:141110~theSitePK:356194,00.html" TargetMode="External"/><Relationship Id="rId31" Type="http://schemas.openxmlformats.org/officeDocument/2006/relationships/hyperlink" Target="http://web.worldbank.org/WBSITE/EXTERNAL/COUNTRIES/AFRICAEXT/TANZANIAEXTN/0,,hlPK:261262~menuPK:258804~pagePK:141159~piPK:141110~theSitePK:258799,00.html" TargetMode="External"/><Relationship Id="rId4" Type="http://schemas.openxmlformats.org/officeDocument/2006/relationships/hyperlink" Target="http://web.worldbank.org/WBSITE/EXTERNAL/COUNTRIES/AFRICAEXT/BENINEXTN/0,,menuPK:322645~pagePK:141159~piPK:141110~theSitePK:322639,00.html" TargetMode="External"/><Relationship Id="rId9" Type="http://schemas.openxmlformats.org/officeDocument/2006/relationships/hyperlink" Target="http://web.worldbank.org/WBSITE/EXTERNAL/COUNTRIES/AFRICAEXT/CENTRALAFREXTN/0,,menuPK:350005~pagePK:141159~piPK:141110~theSitePK:349999,00.html" TargetMode="External"/><Relationship Id="rId14" Type="http://schemas.openxmlformats.org/officeDocument/2006/relationships/hyperlink" Target="http://web.worldbank.org/WBSITE/EXTERNAL/COUNTRIES/AFRICAEXT/GHANAEXTN/0,,menuPK:351958~pagePK:141159~piPK:141110~theSitePK:351952,00.html" TargetMode="External"/><Relationship Id="rId22" Type="http://schemas.openxmlformats.org/officeDocument/2006/relationships/hyperlink" Target="http://web.worldbank.org/WBSITE/EXTERNAL/COUNTRIES/AFRICAEXT/MALIEXTN/0,,menuPK:362189~pagePK:141159~piPK:141110~theSitePK:362183,00.html" TargetMode="External"/><Relationship Id="rId27" Type="http://schemas.openxmlformats.org/officeDocument/2006/relationships/hyperlink" Target="http://web.worldbank.org/WBSITE/EXTERNAL/COUNTRIES/AFRICAEXT/RWANDAEXTN/0,,menuPK:368660~pagePK:141159~piPK:141110~theSitePK:368651,00.html" TargetMode="External"/><Relationship Id="rId30" Type="http://schemas.openxmlformats.org/officeDocument/2006/relationships/hyperlink" Target="http://web.worldbank.org/WBSITE/EXTERNAL/COUNTRIES/AFRICAEXT/SIERRALEONEEXTN/0,,menuPK:367829~pagePK:141159~piPK:141110~theSitePK:367809,00.html" TargetMode="External"/><Relationship Id="rId35" Type="http://schemas.openxmlformats.org/officeDocument/2006/relationships/hyperlink" Target="http://web.worldbank.org/WBSITE/EXTERNAL/COUNTRIES/AFRICAEXT/CHADEXTN/0,,menuPK:349881~pagePK:141159~piPK:141110~theSitePK:349862,00.htm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A43743-7BBC-4396-A587-B8ED3D865E3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smtClean="0"/>
          </a:p>
        </p:txBody>
      </p:sp>
      <p:sp>
        <p:nvSpPr>
          <p:cNvPr id="4" name="Slide Number Placeholder 3"/>
          <p:cNvSpPr>
            <a:spLocks noGrp="1"/>
          </p:cNvSpPr>
          <p:nvPr>
            <p:ph type="sldNum" sz="quarter" idx="10"/>
          </p:nvPr>
        </p:nvSpPr>
        <p:spPr/>
        <p:txBody>
          <a:bodyPr/>
          <a:lstStyle/>
          <a:p>
            <a:fld id="{C0A43743-7BBC-4396-A587-B8ED3D865E3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Completion Point</a:t>
            </a:r>
            <a:br>
              <a:rPr lang="en-US" sz="1200" b="1" kern="1200" dirty="0" smtClean="0">
                <a:solidFill>
                  <a:schemeClr val="tx1"/>
                </a:solidFill>
                <a:latin typeface="+mn-lt"/>
                <a:ea typeface="+mn-ea"/>
                <a:cs typeface="+mn-cs"/>
              </a:rPr>
            </a:br>
            <a:r>
              <a:rPr lang="en-US" sz="1200" b="1" kern="1200" dirty="0" smtClean="0">
                <a:solidFill>
                  <a:schemeClr val="tx1"/>
                </a:solidFill>
                <a:latin typeface="+mn-lt"/>
                <a:ea typeface="+mn-ea"/>
                <a:cs typeface="+mn-cs"/>
              </a:rPr>
              <a:t>(32 countries)</a:t>
            </a:r>
            <a:r>
              <a:rPr lang="en-US" dirty="0" smtClean="0"/>
              <a:t> </a:t>
            </a:r>
            <a:r>
              <a:rPr lang="en-US" dirty="0" smtClean="0">
                <a:hlinkClick r:id="rId3"/>
              </a:rPr>
              <a:t>Afghanistan</a:t>
            </a:r>
            <a:r>
              <a:rPr lang="en-US" dirty="0" smtClean="0"/>
              <a:t>, </a:t>
            </a:r>
            <a:r>
              <a:rPr lang="en-US" dirty="0" smtClean="0">
                <a:hlinkClick r:id="rId4"/>
              </a:rPr>
              <a:t>Benin</a:t>
            </a:r>
            <a:r>
              <a:rPr lang="en-US" dirty="0" smtClean="0"/>
              <a:t>, </a:t>
            </a:r>
            <a:r>
              <a:rPr lang="en-US" dirty="0" smtClean="0">
                <a:hlinkClick r:id="rId5"/>
              </a:rPr>
              <a:t>Plurinational State of Bolivia</a:t>
            </a:r>
            <a:r>
              <a:rPr lang="en-US" dirty="0" smtClean="0"/>
              <a:t>, </a:t>
            </a:r>
            <a:r>
              <a:rPr lang="en-US" dirty="0" smtClean="0">
                <a:hlinkClick r:id="rId6"/>
              </a:rPr>
              <a:t>Burkina Faso</a:t>
            </a:r>
            <a:r>
              <a:rPr lang="en-US" dirty="0" smtClean="0"/>
              <a:t>, </a:t>
            </a:r>
            <a:r>
              <a:rPr lang="en-US" dirty="0" smtClean="0">
                <a:hlinkClick r:id="rId7"/>
              </a:rPr>
              <a:t>Burundi</a:t>
            </a:r>
            <a:r>
              <a:rPr lang="en-US" dirty="0" smtClean="0"/>
              <a:t>, </a:t>
            </a:r>
            <a:r>
              <a:rPr lang="en-US" dirty="0" smtClean="0">
                <a:hlinkClick r:id="rId8"/>
              </a:rPr>
              <a:t>Cameroon</a:t>
            </a:r>
            <a:r>
              <a:rPr lang="en-US" dirty="0" smtClean="0"/>
              <a:t>, </a:t>
            </a:r>
            <a:r>
              <a:rPr lang="en-US" dirty="0" smtClean="0">
                <a:hlinkClick r:id="rId9"/>
              </a:rPr>
              <a:t>Central African Republic</a:t>
            </a:r>
            <a:r>
              <a:rPr lang="en-US" dirty="0" smtClean="0"/>
              <a:t>, </a:t>
            </a:r>
            <a:r>
              <a:rPr lang="en-US" dirty="0" smtClean="0">
                <a:hlinkClick r:id="rId10"/>
              </a:rPr>
              <a:t>Republic of Congo</a:t>
            </a:r>
            <a:r>
              <a:rPr lang="en-US" dirty="0" smtClean="0"/>
              <a:t>, </a:t>
            </a:r>
            <a:r>
              <a:rPr lang="en-US" dirty="0" smtClean="0">
                <a:hlinkClick r:id="rId11"/>
              </a:rPr>
              <a:t>Democratic Republic of Congo</a:t>
            </a:r>
            <a:r>
              <a:rPr lang="en-US" dirty="0" smtClean="0"/>
              <a:t>, </a:t>
            </a:r>
            <a:r>
              <a:rPr lang="en-US" dirty="0" smtClean="0">
                <a:hlinkClick r:id="rId12"/>
              </a:rPr>
              <a:t>Ethiopia</a:t>
            </a:r>
            <a:r>
              <a:rPr lang="en-US" dirty="0" smtClean="0"/>
              <a:t>, </a:t>
            </a:r>
            <a:r>
              <a:rPr lang="en-US" dirty="0" smtClean="0">
                <a:hlinkClick r:id="rId13"/>
              </a:rPr>
              <a:t>The Gambia</a:t>
            </a:r>
            <a:r>
              <a:rPr lang="en-US" dirty="0" smtClean="0"/>
              <a:t>, </a:t>
            </a:r>
            <a:r>
              <a:rPr lang="en-US" dirty="0" smtClean="0">
                <a:hlinkClick r:id="rId14"/>
              </a:rPr>
              <a:t>Ghana</a:t>
            </a:r>
            <a:r>
              <a:rPr lang="en-US" dirty="0" smtClean="0"/>
              <a:t>, </a:t>
            </a:r>
            <a:r>
              <a:rPr lang="en-US" dirty="0" smtClean="0">
                <a:hlinkClick r:id="rId15"/>
              </a:rPr>
              <a:t>Guinea-Bissau</a:t>
            </a:r>
            <a:r>
              <a:rPr lang="en-US" dirty="0" smtClean="0"/>
              <a:t>, </a:t>
            </a:r>
            <a:r>
              <a:rPr lang="en-US" dirty="0" smtClean="0">
                <a:hlinkClick r:id="rId16"/>
              </a:rPr>
              <a:t>Guyana</a:t>
            </a:r>
            <a:r>
              <a:rPr lang="en-US" dirty="0" smtClean="0"/>
              <a:t>, </a:t>
            </a:r>
            <a:r>
              <a:rPr lang="en-US" dirty="0" smtClean="0">
                <a:hlinkClick r:id="rId17"/>
              </a:rPr>
              <a:t>Haiti</a:t>
            </a:r>
            <a:r>
              <a:rPr lang="en-US" dirty="0" smtClean="0"/>
              <a:t>, </a:t>
            </a:r>
            <a:r>
              <a:rPr lang="en-US" dirty="0" smtClean="0">
                <a:hlinkClick r:id="rId18"/>
              </a:rPr>
              <a:t>Honduras</a:t>
            </a:r>
            <a:r>
              <a:rPr lang="en-US" dirty="0" smtClean="0"/>
              <a:t>, </a:t>
            </a:r>
            <a:r>
              <a:rPr lang="en-US" dirty="0" smtClean="0">
                <a:hlinkClick r:id="rId19"/>
              </a:rPr>
              <a:t>Liberia</a:t>
            </a:r>
            <a:r>
              <a:rPr lang="en-US" dirty="0" smtClean="0"/>
              <a:t>, </a:t>
            </a:r>
            <a:r>
              <a:rPr lang="en-US" dirty="0" smtClean="0">
                <a:hlinkClick r:id="rId20"/>
              </a:rPr>
              <a:t>Madagascar</a:t>
            </a:r>
            <a:r>
              <a:rPr lang="en-US" dirty="0" smtClean="0"/>
              <a:t>, </a:t>
            </a:r>
            <a:r>
              <a:rPr lang="en-US" dirty="0" smtClean="0">
                <a:hlinkClick r:id="rId21"/>
              </a:rPr>
              <a:t>Malawi</a:t>
            </a:r>
            <a:r>
              <a:rPr lang="en-US" dirty="0" smtClean="0"/>
              <a:t>, </a:t>
            </a:r>
            <a:r>
              <a:rPr lang="en-US" dirty="0" smtClean="0">
                <a:hlinkClick r:id="rId22"/>
              </a:rPr>
              <a:t>Mali</a:t>
            </a:r>
            <a:r>
              <a:rPr lang="en-US" dirty="0" smtClean="0"/>
              <a:t>, </a:t>
            </a:r>
            <a:r>
              <a:rPr lang="en-US" dirty="0" smtClean="0">
                <a:hlinkClick r:id="rId23"/>
              </a:rPr>
              <a:t>Mauritania</a:t>
            </a:r>
            <a:r>
              <a:rPr lang="en-US" dirty="0" smtClean="0"/>
              <a:t>, </a:t>
            </a:r>
            <a:r>
              <a:rPr lang="en-US" dirty="0" smtClean="0">
                <a:hlinkClick r:id="rId24"/>
              </a:rPr>
              <a:t>Mozambique</a:t>
            </a:r>
            <a:r>
              <a:rPr lang="en-US" dirty="0" smtClean="0"/>
              <a:t>, </a:t>
            </a:r>
            <a:r>
              <a:rPr lang="en-US" dirty="0" smtClean="0">
                <a:hlinkClick r:id="rId25"/>
              </a:rPr>
              <a:t>Nicaragua</a:t>
            </a:r>
            <a:r>
              <a:rPr lang="en-US" dirty="0" smtClean="0"/>
              <a:t>, </a:t>
            </a:r>
            <a:r>
              <a:rPr lang="en-US" dirty="0" err="1" smtClean="0">
                <a:hlinkClick r:id="rId26"/>
              </a:rPr>
              <a:t>Níger</a:t>
            </a:r>
            <a:r>
              <a:rPr lang="en-US" dirty="0" smtClean="0"/>
              <a:t>, </a:t>
            </a:r>
            <a:r>
              <a:rPr lang="en-US" dirty="0" smtClean="0">
                <a:hlinkClick r:id="rId27"/>
              </a:rPr>
              <a:t>Rwanda</a:t>
            </a:r>
            <a:r>
              <a:rPr lang="en-US" dirty="0" smtClean="0"/>
              <a:t>, </a:t>
            </a:r>
            <a:r>
              <a:rPr lang="en-US" dirty="0" smtClean="0">
                <a:hlinkClick r:id="rId28"/>
              </a:rPr>
              <a:t>São Tomé Príncipe</a:t>
            </a:r>
            <a:r>
              <a:rPr lang="en-US" dirty="0" smtClean="0"/>
              <a:t>, </a:t>
            </a:r>
            <a:r>
              <a:rPr lang="en-US" dirty="0" smtClean="0">
                <a:hlinkClick r:id="rId29"/>
              </a:rPr>
              <a:t>Senegal</a:t>
            </a:r>
            <a:r>
              <a:rPr lang="en-US" dirty="0" smtClean="0"/>
              <a:t>, </a:t>
            </a:r>
            <a:r>
              <a:rPr lang="en-US" dirty="0" smtClean="0">
                <a:hlinkClick r:id="rId30"/>
              </a:rPr>
              <a:t>Sierra Leone</a:t>
            </a:r>
            <a:r>
              <a:rPr lang="en-US" dirty="0" smtClean="0"/>
              <a:t>, </a:t>
            </a:r>
            <a:r>
              <a:rPr lang="en-US" dirty="0" smtClean="0">
                <a:hlinkClick r:id="rId31"/>
              </a:rPr>
              <a:t>Tanzania</a:t>
            </a:r>
            <a:r>
              <a:rPr lang="en-US" dirty="0" smtClean="0"/>
              <a:t>, </a:t>
            </a:r>
            <a:r>
              <a:rPr lang="en-US" dirty="0" smtClean="0">
                <a:hlinkClick r:id="rId32"/>
              </a:rPr>
              <a:t>Togo</a:t>
            </a:r>
            <a:r>
              <a:rPr lang="en-US" dirty="0" smtClean="0"/>
              <a:t>, </a:t>
            </a:r>
            <a:r>
              <a:rPr lang="en-US" dirty="0" smtClean="0">
                <a:hlinkClick r:id="rId33"/>
              </a:rPr>
              <a:t>Uganda</a:t>
            </a:r>
            <a:r>
              <a:rPr lang="en-US" dirty="0" smtClean="0"/>
              <a:t>, </a:t>
            </a:r>
            <a:r>
              <a:rPr lang="en-US" dirty="0" smtClean="0">
                <a:hlinkClick r:id="rId34"/>
              </a:rPr>
              <a:t>Zambia</a:t>
            </a:r>
            <a:r>
              <a:rPr lang="en-US" dirty="0" smtClean="0"/>
              <a:t>, </a:t>
            </a:r>
          </a:p>
          <a:p>
            <a:r>
              <a:rPr lang="en-US" dirty="0" smtClean="0"/>
              <a:t>Countries reach the completion point if they maintain macroeconomic stability under an </a:t>
            </a:r>
            <a:r>
              <a:rPr lang="en-US" dirty="0" err="1" smtClean="0"/>
              <a:t>ECF</a:t>
            </a:r>
            <a:r>
              <a:rPr lang="en-US" dirty="0" smtClean="0"/>
              <a:t>-supported program, carry out key structural and social reforms, and satisfactorily implement for a minimum of one year a Poverty Reduction Strategy. Debt relief is then provided irrevocably by the country’s creditors. </a:t>
            </a:r>
            <a:r>
              <a:rPr lang="en-US" dirty="0" err="1" smtClean="0"/>
              <a:t>MDRI</a:t>
            </a:r>
            <a:r>
              <a:rPr lang="en-US" dirty="0" smtClean="0"/>
              <a:t> relief is provided upon reaching the completion point.</a:t>
            </a:r>
          </a:p>
          <a:p>
            <a:endParaRPr lang="en-US" dirty="0" smtClean="0"/>
          </a:p>
          <a:p>
            <a:r>
              <a:rPr lang="en-US" sz="1200" b="1" kern="1200" dirty="0" smtClean="0">
                <a:solidFill>
                  <a:schemeClr val="tx1"/>
                </a:solidFill>
                <a:latin typeface="+mn-lt"/>
                <a:ea typeface="+mn-ea"/>
                <a:cs typeface="+mn-cs"/>
              </a:rPr>
              <a:t>Decision Point</a:t>
            </a:r>
            <a:br>
              <a:rPr lang="en-US" sz="1200" b="1" kern="1200" dirty="0" smtClean="0">
                <a:solidFill>
                  <a:schemeClr val="tx1"/>
                </a:solidFill>
                <a:latin typeface="+mn-lt"/>
                <a:ea typeface="+mn-ea"/>
                <a:cs typeface="+mn-cs"/>
              </a:rPr>
            </a:br>
            <a:r>
              <a:rPr lang="en-US" sz="1200" b="1" kern="1200" dirty="0" smtClean="0">
                <a:solidFill>
                  <a:schemeClr val="tx1"/>
                </a:solidFill>
                <a:latin typeface="+mn-lt"/>
                <a:ea typeface="+mn-ea"/>
                <a:cs typeface="+mn-cs"/>
              </a:rPr>
              <a:t>(4 countries)</a:t>
            </a:r>
            <a:r>
              <a:rPr lang="en-US" dirty="0" smtClean="0"/>
              <a:t> </a:t>
            </a:r>
            <a:r>
              <a:rPr lang="en-US" dirty="0" smtClean="0">
                <a:hlinkClick r:id="rId35"/>
              </a:rPr>
              <a:t>Chad</a:t>
            </a:r>
            <a:r>
              <a:rPr lang="en-US" dirty="0" smtClean="0"/>
              <a:t>, </a:t>
            </a:r>
            <a:r>
              <a:rPr lang="en-US" dirty="0" smtClean="0">
                <a:hlinkClick r:id="rId36"/>
              </a:rPr>
              <a:t>Comoros</a:t>
            </a:r>
            <a:r>
              <a:rPr lang="en-US" dirty="0" smtClean="0"/>
              <a:t>, </a:t>
            </a:r>
            <a:r>
              <a:rPr lang="en-US" dirty="0" smtClean="0">
                <a:hlinkClick r:id="rId37"/>
              </a:rPr>
              <a:t>Côte d’Ivoire</a:t>
            </a:r>
            <a:r>
              <a:rPr lang="en-US" dirty="0" smtClean="0"/>
              <a:t>, </a:t>
            </a:r>
            <a:r>
              <a:rPr lang="en-US" dirty="0" smtClean="0">
                <a:hlinkClick r:id="rId38"/>
              </a:rPr>
              <a:t>Guinea</a:t>
            </a:r>
            <a:endParaRPr lang="en-US" dirty="0" smtClean="0"/>
          </a:p>
          <a:p>
            <a:r>
              <a:rPr lang="en-US" dirty="0" smtClean="0"/>
              <a:t>Countries reach the decision point if they have a track record of macroeconomic stability, have prepared a Poverty Reduction Strategy through a participatory process, and have debt burden indicators above the </a:t>
            </a:r>
            <a:r>
              <a:rPr lang="en-US" dirty="0" err="1" smtClean="0"/>
              <a:t>HIPC</a:t>
            </a:r>
            <a:r>
              <a:rPr lang="en-US" dirty="0" smtClean="0"/>
              <a:t> initiative thresholds using the most recent data for the year immediately prior to the decision point. The amount of debt relief necessary to bring countries’ debt indicators to </a:t>
            </a:r>
            <a:r>
              <a:rPr lang="en-US" dirty="0" err="1" smtClean="0"/>
              <a:t>HIPC</a:t>
            </a:r>
            <a:r>
              <a:rPr lang="en-US" dirty="0" smtClean="0"/>
              <a:t> thresholds is calculated, and countries begin receiving interim debt relief on a provisional basis.</a:t>
            </a:r>
          </a:p>
          <a:p>
            <a:endParaRPr lang="en-US" dirty="0" smtClean="0"/>
          </a:p>
          <a:p>
            <a:r>
              <a:rPr lang="en-US" sz="1200" b="1" kern="1200" dirty="0" smtClean="0">
                <a:solidFill>
                  <a:schemeClr val="tx1"/>
                </a:solidFill>
                <a:latin typeface="+mn-lt"/>
                <a:ea typeface="+mn-ea"/>
                <a:cs typeface="+mn-cs"/>
              </a:rPr>
              <a:t>Pre-Decision Point</a:t>
            </a:r>
            <a:br>
              <a:rPr lang="en-US" sz="1200" b="1" kern="1200" dirty="0" smtClean="0">
                <a:solidFill>
                  <a:schemeClr val="tx1"/>
                </a:solidFill>
                <a:latin typeface="+mn-lt"/>
                <a:ea typeface="+mn-ea"/>
                <a:cs typeface="+mn-cs"/>
              </a:rPr>
            </a:br>
            <a:r>
              <a:rPr lang="en-US" sz="1200" b="1" kern="1200" dirty="0" smtClean="0">
                <a:solidFill>
                  <a:schemeClr val="tx1"/>
                </a:solidFill>
                <a:latin typeface="+mn-lt"/>
                <a:ea typeface="+mn-ea"/>
                <a:cs typeface="+mn-cs"/>
              </a:rPr>
              <a:t>(3 countries)</a:t>
            </a:r>
            <a:r>
              <a:rPr lang="en-US" dirty="0" smtClean="0"/>
              <a:t> </a:t>
            </a:r>
            <a:r>
              <a:rPr lang="en-US" dirty="0" smtClean="0">
                <a:hlinkClick r:id="rId39"/>
              </a:rPr>
              <a:t>Eritrea</a:t>
            </a:r>
            <a:r>
              <a:rPr lang="en-US" dirty="0" smtClean="0"/>
              <a:t>, </a:t>
            </a:r>
            <a:r>
              <a:rPr lang="en-US" dirty="0" smtClean="0">
                <a:hlinkClick r:id="rId40"/>
              </a:rPr>
              <a:t>Somalia</a:t>
            </a:r>
            <a:r>
              <a:rPr lang="en-US" dirty="0" smtClean="0"/>
              <a:t>, </a:t>
            </a:r>
            <a:r>
              <a:rPr lang="en-US" dirty="0" smtClean="0">
                <a:hlinkClick r:id="rId41"/>
              </a:rPr>
              <a:t>Sudan</a:t>
            </a:r>
            <a:endParaRPr lang="en-US" dirty="0" smtClean="0"/>
          </a:p>
          <a:p>
            <a:r>
              <a:rPr lang="en-US" dirty="0" smtClean="0"/>
              <a:t>Countries that have been assessed to meet the income and indebtedness criteria at end-2004 and wish to avail themselves of the </a:t>
            </a:r>
            <a:r>
              <a:rPr lang="en-US" dirty="0" err="1" smtClean="0"/>
              <a:t>HIPC</a:t>
            </a:r>
            <a:r>
              <a:rPr lang="en-US" dirty="0" smtClean="0"/>
              <a:t> Initiative.</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smtClean="0"/>
              <a:t>KyRGYZ</a:t>
            </a:r>
            <a:r>
              <a:rPr lang="en-US" b="1" dirty="0" smtClean="0"/>
              <a:t> REPUBLIC. </a:t>
            </a:r>
            <a:r>
              <a:rPr lang="en-US" sz="1200" kern="1200" baseline="0" dirty="0" smtClean="0">
                <a:solidFill>
                  <a:schemeClr val="tx1"/>
                </a:solidFill>
                <a:latin typeface="+mn-lt"/>
                <a:ea typeface="+mn-ea"/>
                <a:cs typeface="+mn-cs"/>
              </a:rPr>
              <a:t>The Kyrgyz authorities indicated in early 2007 that they did not wish to avail themselves of debt relief under the </a:t>
            </a:r>
            <a:r>
              <a:rPr lang="en-US" sz="1200" kern="1200" baseline="0" dirty="0" err="1" smtClean="0">
                <a:solidFill>
                  <a:schemeClr val="tx1"/>
                </a:solidFill>
                <a:latin typeface="+mn-lt"/>
                <a:ea typeface="+mn-ea"/>
                <a:cs typeface="+mn-cs"/>
              </a:rPr>
              <a:t>HIPC</a:t>
            </a:r>
            <a:r>
              <a:rPr lang="en-US" sz="1200" kern="1200" baseline="0" dirty="0" smtClean="0">
                <a:solidFill>
                  <a:schemeClr val="tx1"/>
                </a:solidFill>
                <a:latin typeface="+mn-lt"/>
                <a:ea typeface="+mn-ea"/>
                <a:cs typeface="+mn-cs"/>
              </a:rPr>
              <a:t> Initiative but subsequently expressed interest in the </a:t>
            </a:r>
            <a:r>
              <a:rPr lang="en-US" sz="1200" kern="1200" baseline="0" dirty="0" err="1" smtClean="0">
                <a:solidFill>
                  <a:schemeClr val="tx1"/>
                </a:solidFill>
                <a:latin typeface="+mn-lt"/>
                <a:ea typeface="+mn-ea"/>
                <a:cs typeface="+mn-cs"/>
              </a:rPr>
              <a:t>MDRI</a:t>
            </a:r>
            <a:r>
              <a:rPr lang="en-US" sz="1200" kern="1200" baseline="0" dirty="0" smtClean="0">
                <a:solidFill>
                  <a:schemeClr val="tx1"/>
                </a:solidFill>
                <a:latin typeface="+mn-lt"/>
                <a:ea typeface="+mn-ea"/>
                <a:cs typeface="+mn-cs"/>
              </a:rPr>
              <a:t>. This table does not list those countries that indicated that they did not wish to avail themselves of assistance under the Initiative, either at the time of the 2006 ring-fencing (Bhutan and Lao PDR) or later (Nepal). </a:t>
            </a:r>
            <a:endParaRPr lang="en-US" b="1" dirty="0" smtClean="0"/>
          </a:p>
        </p:txBody>
      </p:sp>
      <p:sp>
        <p:nvSpPr>
          <p:cNvPr id="4" name="Slide Number Placeholder 3"/>
          <p:cNvSpPr>
            <a:spLocks noGrp="1"/>
          </p:cNvSpPr>
          <p:nvPr>
            <p:ph type="sldNum" sz="quarter" idx="10"/>
          </p:nvPr>
        </p:nvSpPr>
        <p:spPr/>
        <p:txBody>
          <a:bodyPr/>
          <a:lstStyle/>
          <a:p>
            <a:fld id="{C0A43743-7BBC-4396-A587-B8ED3D865E3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Initially, 19 countries are expected to receive 100 percent cancellation of their eligible debt: Benin, Bolivia, Burkina Faso, Cameroon, Ethiopia, Ghana, Guyana, Honduras, Madagascar, Mali, Mauritania, Mozambique, Nicaragua, Niger, Rwanda, Senegal, Tanzania, Uganda and Zambia.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is no new conditionality, but “once-off” assessments were conducted for the 19 </a:t>
            </a:r>
            <a:r>
              <a:rPr lang="en-US" sz="1200" kern="1200" baseline="0" dirty="0" err="1" smtClean="0">
                <a:solidFill>
                  <a:schemeClr val="tx1"/>
                </a:solidFill>
                <a:latin typeface="+mn-lt"/>
                <a:ea typeface="+mn-ea"/>
                <a:cs typeface="+mn-cs"/>
              </a:rPr>
              <a:t>HIPCs</a:t>
            </a:r>
            <a:r>
              <a:rPr lang="en-US" sz="1200" kern="1200" baseline="0" dirty="0" smtClean="0">
                <a:solidFill>
                  <a:schemeClr val="tx1"/>
                </a:solidFill>
                <a:latin typeface="+mn-lt"/>
                <a:ea typeface="+mn-ea"/>
                <a:cs typeface="+mn-cs"/>
              </a:rPr>
              <a:t> that have already reached completion point to determine whether there had been any deterioration in performance since reaching the completion point.</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0A43743-7BBC-4396-A587-B8ED3D865E3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BO" noProof="0" dirty="0" smtClean="0"/>
              <a:t>Al punto que el </a:t>
            </a:r>
            <a:r>
              <a:rPr lang="es-BO" noProof="0" dirty="0" err="1" smtClean="0"/>
              <a:t>Ifm</a:t>
            </a:r>
            <a:r>
              <a:rPr lang="es-BO" noProof="0" dirty="0" smtClean="0"/>
              <a:t> ha catalogado esta como una de las perores crisis….</a:t>
            </a:r>
            <a:endParaRPr lang="es-BO" noProof="0" dirty="0"/>
          </a:p>
        </p:txBody>
      </p:sp>
      <p:sp>
        <p:nvSpPr>
          <p:cNvPr id="4" name="Slide Number Placeholder 3"/>
          <p:cNvSpPr>
            <a:spLocks noGrp="1"/>
          </p:cNvSpPr>
          <p:nvPr>
            <p:ph type="sldNum" sz="quarter" idx="10"/>
          </p:nvPr>
        </p:nvSpPr>
        <p:spPr/>
        <p:txBody>
          <a:bodyPr/>
          <a:lstStyle/>
          <a:p>
            <a:fld id="{C0A43743-7BBC-4396-A587-B8ED3D865E3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BO" noProof="0" dirty="0" smtClean="0"/>
              <a:t>Solo incluye a los 36</a:t>
            </a:r>
            <a:r>
              <a:rPr lang="es-BO" baseline="0" noProof="0" dirty="0" smtClean="0"/>
              <a:t> con punto de cumplimento</a:t>
            </a:r>
            <a:endParaRPr lang="es-BO" noProof="0" dirty="0"/>
          </a:p>
        </p:txBody>
      </p:sp>
      <p:sp>
        <p:nvSpPr>
          <p:cNvPr id="4" name="Slide Number Placeholder 3"/>
          <p:cNvSpPr>
            <a:spLocks noGrp="1"/>
          </p:cNvSpPr>
          <p:nvPr>
            <p:ph type="sldNum" sz="quarter" idx="10"/>
          </p:nvPr>
        </p:nvSpPr>
        <p:spPr/>
        <p:txBody>
          <a:bodyPr/>
          <a:lstStyle/>
          <a:p>
            <a:fld id="{C0A43743-7BBC-4396-A587-B8ED3D865E3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BO" noProof="0" dirty="0" smtClean="0"/>
              <a:t>Al punto que el </a:t>
            </a:r>
            <a:r>
              <a:rPr lang="es-BO" noProof="0" dirty="0" err="1" smtClean="0"/>
              <a:t>Ifm</a:t>
            </a:r>
            <a:r>
              <a:rPr lang="es-BO" noProof="0" dirty="0" smtClean="0"/>
              <a:t> ha catalogado esta como una de las perores crisis….</a:t>
            </a:r>
            <a:endParaRPr lang="es-BO" noProof="0" dirty="0"/>
          </a:p>
        </p:txBody>
      </p:sp>
      <p:sp>
        <p:nvSpPr>
          <p:cNvPr id="4" name="Slide Number Placeholder 3"/>
          <p:cNvSpPr>
            <a:spLocks noGrp="1"/>
          </p:cNvSpPr>
          <p:nvPr>
            <p:ph type="sldNum" sz="quarter" idx="10"/>
          </p:nvPr>
        </p:nvSpPr>
        <p:spPr/>
        <p:txBody>
          <a:bodyPr/>
          <a:lstStyle/>
          <a:p>
            <a:fld id="{C0A43743-7BBC-4396-A587-B8ED3D865E3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smtClean="0"/>
          </a:p>
        </p:txBody>
      </p:sp>
      <p:sp>
        <p:nvSpPr>
          <p:cNvPr id="4" name="Slide Number Placeholder 3"/>
          <p:cNvSpPr>
            <a:spLocks noGrp="1"/>
          </p:cNvSpPr>
          <p:nvPr>
            <p:ph type="sldNum" sz="quarter" idx="10"/>
          </p:nvPr>
        </p:nvSpPr>
        <p:spPr/>
        <p:txBody>
          <a:bodyPr/>
          <a:lstStyle/>
          <a:p>
            <a:fld id="{C0A43743-7BBC-4396-A587-B8ED3D865E3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BO" noProof="0" dirty="0" smtClean="0"/>
              <a:t>Al punto que el </a:t>
            </a:r>
            <a:r>
              <a:rPr lang="es-BO" noProof="0" dirty="0" err="1" smtClean="0"/>
              <a:t>Ifm</a:t>
            </a:r>
            <a:r>
              <a:rPr lang="es-BO" noProof="0" dirty="0" smtClean="0"/>
              <a:t> ha catalogado esta como una de las perores crisis….</a:t>
            </a:r>
            <a:endParaRPr lang="es-BO" noProof="0" dirty="0"/>
          </a:p>
        </p:txBody>
      </p:sp>
      <p:sp>
        <p:nvSpPr>
          <p:cNvPr id="4" name="Slide Number Placeholder 3"/>
          <p:cNvSpPr>
            <a:spLocks noGrp="1"/>
          </p:cNvSpPr>
          <p:nvPr>
            <p:ph type="sldNum" sz="quarter" idx="10"/>
          </p:nvPr>
        </p:nvSpPr>
        <p:spPr/>
        <p:txBody>
          <a:bodyPr/>
          <a:lstStyle/>
          <a:p>
            <a:fld id="{C0A43743-7BBC-4396-A587-B8ED3D865E3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Non-Paris Club bilateral creditors as a whole have delivered around 40 percent of their share of </a:t>
            </a:r>
            <a:r>
              <a:rPr lang="en-US" dirty="0" err="1" smtClean="0"/>
              <a:t>HIPC</a:t>
            </a:r>
            <a:r>
              <a:rPr lang="en-US" dirty="0" smtClean="0"/>
              <a:t> Initiative debt relief, but about one third of these creditors have not delivered any relief at all. While there has been some increase in the delivery over the past year, the rate of delivery remains disappointingly low.</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delivery of debt relief by commercial creditors has increased markedly in recent years through a few large operations supported by </a:t>
            </a:r>
            <a:r>
              <a:rPr lang="en-US" dirty="0" err="1" smtClean="0"/>
              <a:t>IDA’s</a:t>
            </a:r>
            <a:r>
              <a:rPr lang="en-US" dirty="0" smtClean="0"/>
              <a:t> Debt Reduction Facility buyback operations .Some commercial creditors have initiated litigations against </a:t>
            </a:r>
            <a:r>
              <a:rPr lang="en-US" dirty="0" err="1" smtClean="0"/>
              <a:t>HIPCs</a:t>
            </a:r>
            <a:r>
              <a:rPr lang="en-US" dirty="0" smtClean="0"/>
              <a:t>, raising significant legal challenges to burden sharing among all creditors, including the multilateral institutions. The number of litigation cases against </a:t>
            </a:r>
            <a:r>
              <a:rPr lang="en-US" dirty="0" err="1" smtClean="0"/>
              <a:t>HIPCs</a:t>
            </a:r>
            <a:r>
              <a:rPr lang="en-US" dirty="0" smtClean="0"/>
              <a:t> has been declining in recent years but flattened over the past year.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Given the voluntary nature of creditor participation in the </a:t>
            </a:r>
            <a:r>
              <a:rPr lang="en-US" dirty="0" err="1" smtClean="0"/>
              <a:t>HIPC</a:t>
            </a:r>
            <a:r>
              <a:rPr lang="en-US" dirty="0" smtClean="0"/>
              <a:t> Initiative, the IMF and the World Bank will continue to use moral suasion to encourage creditors to participate in the Initiative and to deliver fully their share of </a:t>
            </a:r>
            <a:r>
              <a:rPr lang="en-US" dirty="0" err="1" smtClean="0"/>
              <a:t>HIPC</a:t>
            </a:r>
            <a:r>
              <a:rPr lang="en-US" dirty="0" smtClean="0"/>
              <a:t> Initiative debt relief.</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b="1" dirty="0" smtClean="0"/>
          </a:p>
        </p:txBody>
      </p:sp>
      <p:sp>
        <p:nvSpPr>
          <p:cNvPr id="4" name="Slide Number Placeholder 3"/>
          <p:cNvSpPr>
            <a:spLocks noGrp="1"/>
          </p:cNvSpPr>
          <p:nvPr>
            <p:ph type="sldNum" sz="quarter" idx="10"/>
          </p:nvPr>
        </p:nvSpPr>
        <p:spPr/>
        <p:txBody>
          <a:bodyPr/>
          <a:lstStyle/>
          <a:p>
            <a:fld id="{C0A43743-7BBC-4396-A587-B8ED3D865E3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Non-Paris Club bilateral creditors as a whole have delivered around 40 percent of their share of </a:t>
            </a:r>
            <a:r>
              <a:rPr lang="en-US" dirty="0" err="1" smtClean="0"/>
              <a:t>HIPC</a:t>
            </a:r>
            <a:r>
              <a:rPr lang="en-US" dirty="0" smtClean="0"/>
              <a:t> Initiative debt relief, but about one third of these creditors have not delivered any relief at all. While there has been some increase in the delivery over the past year, the rate of delivery remains disappointingly low.</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delivery of debt relief by commercial creditors has increased markedly in recent years through a few large operations supported by </a:t>
            </a:r>
            <a:r>
              <a:rPr lang="en-US" dirty="0" err="1" smtClean="0"/>
              <a:t>IDA’s</a:t>
            </a:r>
            <a:r>
              <a:rPr lang="en-US" dirty="0" smtClean="0"/>
              <a:t> Debt Reduction Facility buyback operations .Some commercial creditors have initiated litigations against </a:t>
            </a:r>
            <a:r>
              <a:rPr lang="en-US" dirty="0" err="1" smtClean="0"/>
              <a:t>HIPCs</a:t>
            </a:r>
            <a:r>
              <a:rPr lang="en-US" dirty="0" smtClean="0"/>
              <a:t>, raising significant legal challenges to burden sharing among all creditors, including the multilateral institutions. The number of litigation cases against </a:t>
            </a:r>
            <a:r>
              <a:rPr lang="en-US" dirty="0" err="1" smtClean="0"/>
              <a:t>HIPCs</a:t>
            </a:r>
            <a:r>
              <a:rPr lang="en-US" dirty="0" smtClean="0"/>
              <a:t> has been declining in recent years but flattened over the past year.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Given the voluntary nature of creditor participation in the </a:t>
            </a:r>
            <a:r>
              <a:rPr lang="en-US" dirty="0" err="1" smtClean="0"/>
              <a:t>HIPC</a:t>
            </a:r>
            <a:r>
              <a:rPr lang="en-US" dirty="0" smtClean="0"/>
              <a:t> Initiative, the IMF and the World Bank will continue to use moral suasion to encourage creditors to participate in the Initiative and to deliver fully their share of </a:t>
            </a:r>
            <a:r>
              <a:rPr lang="en-US" dirty="0" err="1" smtClean="0"/>
              <a:t>HIPC</a:t>
            </a:r>
            <a:r>
              <a:rPr lang="en-US" smtClean="0"/>
              <a:t> Initiative debt relief.</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b="1" dirty="0" smtClean="0"/>
          </a:p>
        </p:txBody>
      </p:sp>
      <p:sp>
        <p:nvSpPr>
          <p:cNvPr id="4" name="Slide Number Placeholder 3"/>
          <p:cNvSpPr>
            <a:spLocks noGrp="1"/>
          </p:cNvSpPr>
          <p:nvPr>
            <p:ph type="sldNum" sz="quarter" idx="10"/>
          </p:nvPr>
        </p:nvSpPr>
        <p:spPr/>
        <p:txBody>
          <a:bodyPr/>
          <a:lstStyle/>
          <a:p>
            <a:fld id="{C0A43743-7BBC-4396-A587-B8ED3D865E36}"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4017AE-A94E-46A5-BDB7-B9305977CEDC}" type="datetimeFigureOut">
              <a:rPr lang="en-US" smtClean="0"/>
              <a:pPr/>
              <a:t>4/16/2012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4017AE-A94E-46A5-BDB7-B9305977CEDC}" type="datetimeFigureOut">
              <a:rPr lang="en-US" smtClean="0"/>
              <a:pPr/>
              <a:t>4/16/2012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4017AE-A94E-46A5-BDB7-B9305977CEDC}" type="datetimeFigureOut">
              <a:rPr lang="en-US" smtClean="0"/>
              <a:pPr/>
              <a:t>4/16/2012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4017AE-A94E-46A5-BDB7-B9305977CEDC}" type="datetimeFigureOut">
              <a:rPr lang="en-US" smtClean="0"/>
              <a:pPr/>
              <a:t>4/16/2012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4017AE-A94E-46A5-BDB7-B9305977CEDC}" type="datetimeFigureOut">
              <a:rPr lang="en-US" smtClean="0"/>
              <a:pPr/>
              <a:t>4/16/2012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4017AE-A94E-46A5-BDB7-B9305977CEDC}" type="datetimeFigureOut">
              <a:rPr lang="en-US" smtClean="0"/>
              <a:pPr/>
              <a:t>4/16/2012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017AE-A94E-46A5-BDB7-B9305977CEDC}" type="datetimeFigureOut">
              <a:rPr lang="en-US" smtClean="0"/>
              <a:pPr/>
              <a:t>4/16/2012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4017AE-A94E-46A5-BDB7-B9305977CEDC}" type="datetimeFigureOut">
              <a:rPr lang="en-US" smtClean="0"/>
              <a:pPr/>
              <a:t>4/16/2012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4017AE-A94E-46A5-BDB7-B9305977CEDC}" type="datetimeFigureOut">
              <a:rPr lang="en-US" smtClean="0"/>
              <a:pPr/>
              <a:t>4/16/2012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4017AE-A94E-46A5-BDB7-B9305977CEDC}" type="datetimeFigureOut">
              <a:rPr lang="en-US" smtClean="0"/>
              <a:pPr/>
              <a:t>4/16/2012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4017AE-A94E-46A5-BDB7-B9305977CEDC}" type="datetimeFigureOut">
              <a:rPr lang="en-US" smtClean="0"/>
              <a:pPr/>
              <a:t>4/16/2012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197AE1-6C50-4863-A5D6-4D383770756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n-US"/>
          </a:p>
        </p:txBody>
      </p:sp>
      <p:sp>
        <p:nvSpPr>
          <p:cNvPr id="3" name="Slide Number Placeholder 5"/>
          <p:cNvSpPr>
            <a:spLocks noGrp="1"/>
          </p:cNvSpPr>
          <p:nvPr>
            <p:ph type="sldNum" sz="quarter" idx="11"/>
          </p:nvPr>
        </p:nvSpPr>
        <p:spPr/>
        <p:txBody>
          <a:bodyPr/>
          <a:lstStyle>
            <a:lvl1pPr>
              <a:defRPr/>
            </a:lvl1pPr>
          </a:lstStyle>
          <a:p>
            <a:pPr>
              <a:defRPr/>
            </a:pPr>
            <a:fld id="{E3A3DCC1-92B6-4968-84A2-5EF858C3896A}"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4017AE-A94E-46A5-BDB7-B9305977CEDC}" type="datetimeFigureOut">
              <a:rPr lang="en-US" smtClean="0"/>
              <a:pPr/>
              <a:t>4/16/2012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197AE1-6C50-4863-A5D6-4D38377075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mountain-climbing1.jpg"/>
          <p:cNvPicPr>
            <a:picLocks noChangeAspect="1"/>
          </p:cNvPicPr>
          <p:nvPr/>
        </p:nvPicPr>
        <p:blipFill>
          <a:blip r:embed="rId3" cstate="print"/>
          <a:srcRect l="1160" r="8529"/>
          <a:stretch>
            <a:fillRect/>
          </a:stretch>
        </p:blipFill>
        <p:spPr>
          <a:xfrm flipH="1">
            <a:off x="0" y="0"/>
            <a:ext cx="9334220" cy="6858000"/>
          </a:xfrm>
          <a:prstGeom prst="rect">
            <a:avLst/>
          </a:prstGeom>
        </p:spPr>
      </p:pic>
      <p:grpSp>
        <p:nvGrpSpPr>
          <p:cNvPr id="48" name="Group 47"/>
          <p:cNvGrpSpPr/>
          <p:nvPr/>
        </p:nvGrpSpPr>
        <p:grpSpPr>
          <a:xfrm rot="254711">
            <a:off x="4126239" y="1442612"/>
            <a:ext cx="4592668" cy="1543302"/>
            <a:chOff x="523294" y="809428"/>
            <a:chExt cx="4592668" cy="1543302"/>
          </a:xfrm>
        </p:grpSpPr>
        <p:grpSp>
          <p:nvGrpSpPr>
            <p:cNvPr id="51" name="Group 37"/>
            <p:cNvGrpSpPr/>
            <p:nvPr/>
          </p:nvGrpSpPr>
          <p:grpSpPr>
            <a:xfrm>
              <a:off x="523294" y="809428"/>
              <a:ext cx="4592668" cy="1113030"/>
              <a:chOff x="505191" y="1125005"/>
              <a:chExt cx="4592668" cy="1113030"/>
            </a:xfrm>
          </p:grpSpPr>
          <p:sp>
            <p:nvSpPr>
              <p:cNvPr id="55" name="TextBox 54"/>
              <p:cNvSpPr txBox="1"/>
              <p:nvPr/>
            </p:nvSpPr>
            <p:spPr>
              <a:xfrm>
                <a:off x="505191" y="1125005"/>
                <a:ext cx="4592668" cy="646331"/>
              </a:xfrm>
              <a:prstGeom prst="rect">
                <a:avLst/>
              </a:prstGeom>
              <a:noFill/>
            </p:spPr>
            <p:txBody>
              <a:bodyPr wrap="none" rtlCol="0">
                <a:spAutoFit/>
              </a:bodyPr>
              <a:lstStyle/>
              <a:p>
                <a:r>
                  <a:rPr lang="es-BO" sz="3600" b="1" dirty="0" smtClean="0">
                    <a:solidFill>
                      <a:srgbClr val="273E49"/>
                    </a:solidFill>
                    <a:latin typeface="Arial Rounded MT Bold" pitchFamily="34" charset="0"/>
                  </a:rPr>
                  <a:t>Ayudando a reducir</a:t>
                </a:r>
                <a:endParaRPr lang="es-BO" sz="3600" b="1" dirty="0">
                  <a:solidFill>
                    <a:srgbClr val="273E49"/>
                  </a:solidFill>
                  <a:latin typeface="Arial Rounded MT Bold" pitchFamily="34" charset="0"/>
                </a:endParaRPr>
              </a:p>
            </p:txBody>
          </p:sp>
          <p:sp>
            <p:nvSpPr>
              <p:cNvPr id="56" name="TextBox 55"/>
              <p:cNvSpPr txBox="1"/>
              <p:nvPr/>
            </p:nvSpPr>
            <p:spPr>
              <a:xfrm>
                <a:off x="552463" y="1545538"/>
                <a:ext cx="4530407" cy="692497"/>
              </a:xfrm>
              <a:prstGeom prst="rect">
                <a:avLst/>
              </a:prstGeom>
              <a:noFill/>
            </p:spPr>
            <p:txBody>
              <a:bodyPr wrap="none" rtlCol="0">
                <a:spAutoFit/>
              </a:bodyPr>
              <a:lstStyle/>
              <a:p>
                <a:r>
                  <a:rPr lang="es-BO" sz="3900" b="1" dirty="0" smtClean="0">
                    <a:solidFill>
                      <a:srgbClr val="273E49"/>
                    </a:solidFill>
                    <a:latin typeface="Arial Rounded MT Bold" pitchFamily="34" charset="0"/>
                  </a:rPr>
                  <a:t>el </a:t>
                </a:r>
                <a:r>
                  <a:rPr lang="es-BO" sz="3900" b="1" dirty="0" smtClean="0">
                    <a:solidFill>
                      <a:srgbClr val="C00000"/>
                    </a:solidFill>
                    <a:latin typeface="Arial Rounded MT Bold" pitchFamily="34" charset="0"/>
                  </a:rPr>
                  <a:t>endeudamiento</a:t>
                </a:r>
                <a:endParaRPr lang="es-BO" sz="3900" b="1" dirty="0">
                  <a:solidFill>
                    <a:srgbClr val="C00000"/>
                  </a:solidFill>
                  <a:latin typeface="Arial Rounded MT Bold" pitchFamily="34" charset="0"/>
                </a:endParaRPr>
              </a:p>
            </p:txBody>
          </p:sp>
        </p:grpSp>
        <p:sp>
          <p:nvSpPr>
            <p:cNvPr id="54" name="TextBox 53"/>
            <p:cNvSpPr txBox="1"/>
            <p:nvPr/>
          </p:nvSpPr>
          <p:spPr>
            <a:xfrm>
              <a:off x="574864" y="1629455"/>
              <a:ext cx="4534959" cy="723275"/>
            </a:xfrm>
            <a:prstGeom prst="rect">
              <a:avLst/>
            </a:prstGeom>
            <a:noFill/>
          </p:spPr>
          <p:txBody>
            <a:bodyPr wrap="none" rtlCol="0">
              <a:spAutoFit/>
            </a:bodyPr>
            <a:lstStyle/>
            <a:p>
              <a:r>
                <a:rPr lang="es-BO" sz="4100" b="1" dirty="0" smtClean="0">
                  <a:solidFill>
                    <a:srgbClr val="273E49"/>
                  </a:solidFill>
                  <a:latin typeface="Arial Rounded MT Bold" pitchFamily="34" charset="0"/>
                </a:rPr>
                <a:t>en países pobres</a:t>
              </a:r>
              <a:endParaRPr lang="es-BO" sz="4100" b="1" dirty="0">
                <a:solidFill>
                  <a:srgbClr val="273E49"/>
                </a:solidFill>
                <a:latin typeface="Arial Rounded MT Bold" pitchFamily="34" charset="0"/>
              </a:endParaRPr>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838326" y="553861"/>
            <a:ext cx="2985113" cy="1862048"/>
          </a:xfrm>
          <a:prstGeom prst="rect">
            <a:avLst/>
          </a:prstGeom>
        </p:spPr>
        <p:txBody>
          <a:bodyPr wrap="none">
            <a:spAutoFit/>
          </a:bodyPr>
          <a:lstStyle/>
          <a:p>
            <a:pPr algn="ctr">
              <a:defRPr/>
            </a:pPr>
            <a:r>
              <a:rPr lang="es-BO" sz="11500" dirty="0" err="1" smtClean="0">
                <a:solidFill>
                  <a:srgbClr val="273E49"/>
                </a:solidFill>
                <a:latin typeface="Impact" pitchFamily="34" charset="0"/>
              </a:rPr>
              <a:t>HIPC</a:t>
            </a:r>
            <a:endParaRPr lang="es-BO" sz="11500" dirty="0" smtClean="0">
              <a:solidFill>
                <a:srgbClr val="273E49"/>
              </a:solidFill>
              <a:latin typeface="Impact" pitchFamily="34" charset="0"/>
            </a:endParaRPr>
          </a:p>
        </p:txBody>
      </p:sp>
      <p:grpSp>
        <p:nvGrpSpPr>
          <p:cNvPr id="23" name="Group 22"/>
          <p:cNvGrpSpPr/>
          <p:nvPr/>
        </p:nvGrpSpPr>
        <p:grpSpPr>
          <a:xfrm rot="21266512">
            <a:off x="4525082" y="431441"/>
            <a:ext cx="3149210" cy="3149210"/>
            <a:chOff x="9575051" y="-785149"/>
            <a:chExt cx="3149210" cy="3149210"/>
          </a:xfrm>
        </p:grpSpPr>
        <p:pic>
          <p:nvPicPr>
            <p:cNvPr id="24" name="Picture 23" descr="postit.png"/>
            <p:cNvPicPr>
              <a:picLocks noChangeAspect="1"/>
            </p:cNvPicPr>
            <p:nvPr/>
          </p:nvPicPr>
          <p:blipFill>
            <a:blip r:embed="rId3" cstate="print"/>
            <a:stretch>
              <a:fillRect/>
            </a:stretch>
          </p:blipFill>
          <p:spPr>
            <a:xfrm rot="21403900">
              <a:off x="9575051" y="-785149"/>
              <a:ext cx="3149210" cy="3149210"/>
            </a:xfrm>
            <a:prstGeom prst="rect">
              <a:avLst/>
            </a:prstGeom>
          </p:spPr>
        </p:pic>
        <p:sp>
          <p:nvSpPr>
            <p:cNvPr id="25" name="TextBox 24"/>
            <p:cNvSpPr txBox="1"/>
            <p:nvPr/>
          </p:nvSpPr>
          <p:spPr>
            <a:xfrm rot="20921137">
              <a:off x="10167048" y="61558"/>
              <a:ext cx="1848584" cy="1323439"/>
            </a:xfrm>
            <a:prstGeom prst="rect">
              <a:avLst/>
            </a:prstGeom>
            <a:noFill/>
          </p:spPr>
          <p:txBody>
            <a:bodyPr wrap="none" rtlCol="0">
              <a:spAutoFit/>
            </a:bodyPr>
            <a:lstStyle/>
            <a:p>
              <a:pPr algn="ctr"/>
              <a:r>
                <a:rPr lang="es-BO" sz="8000" dirty="0" smtClean="0">
                  <a:latin typeface="Mistral" pitchFamily="66" charset="0"/>
                </a:rPr>
                <a:t>1996</a:t>
              </a:r>
              <a:endParaRPr lang="es-BO" sz="8000" dirty="0">
                <a:latin typeface="Mistral" pitchFamily="66" charset="0"/>
              </a:endParaRPr>
            </a:p>
          </p:txBody>
        </p:sp>
      </p:grpSp>
      <p:grpSp>
        <p:nvGrpSpPr>
          <p:cNvPr id="15" name="Group 14"/>
          <p:cNvGrpSpPr/>
          <p:nvPr/>
        </p:nvGrpSpPr>
        <p:grpSpPr>
          <a:xfrm rot="165529">
            <a:off x="4492344" y="398704"/>
            <a:ext cx="3149210" cy="3149210"/>
            <a:chOff x="9575051" y="-785149"/>
            <a:chExt cx="3149210" cy="3149210"/>
          </a:xfrm>
        </p:grpSpPr>
        <p:pic>
          <p:nvPicPr>
            <p:cNvPr id="18" name="Picture 17" descr="postit.png"/>
            <p:cNvPicPr>
              <a:picLocks noChangeAspect="1"/>
            </p:cNvPicPr>
            <p:nvPr/>
          </p:nvPicPr>
          <p:blipFill>
            <a:blip r:embed="rId3" cstate="print"/>
            <a:stretch>
              <a:fillRect/>
            </a:stretch>
          </p:blipFill>
          <p:spPr>
            <a:xfrm rot="21403900">
              <a:off x="9575051" y="-785149"/>
              <a:ext cx="3149210" cy="3149210"/>
            </a:xfrm>
            <a:prstGeom prst="rect">
              <a:avLst/>
            </a:prstGeom>
          </p:spPr>
        </p:pic>
        <p:sp>
          <p:nvSpPr>
            <p:cNvPr id="21" name="TextBox 20"/>
            <p:cNvSpPr txBox="1"/>
            <p:nvPr/>
          </p:nvSpPr>
          <p:spPr>
            <a:xfrm rot="21405291">
              <a:off x="9871426" y="-156938"/>
              <a:ext cx="2635658" cy="1631216"/>
            </a:xfrm>
            <a:prstGeom prst="rect">
              <a:avLst/>
            </a:prstGeom>
            <a:noFill/>
          </p:spPr>
          <p:txBody>
            <a:bodyPr wrap="none" rtlCol="0">
              <a:spAutoFit/>
            </a:bodyPr>
            <a:lstStyle/>
            <a:p>
              <a:pPr algn="ctr">
                <a:lnSpc>
                  <a:spcPts val="3000"/>
                </a:lnSpc>
              </a:pPr>
              <a:r>
                <a:rPr lang="es-BO" sz="3600" dirty="0" smtClean="0">
                  <a:latin typeface="Mistral" pitchFamily="66" charset="0"/>
                </a:rPr>
                <a:t>Amplio y rápido</a:t>
              </a:r>
            </a:p>
            <a:p>
              <a:pPr algn="ctr">
                <a:lnSpc>
                  <a:spcPts val="3000"/>
                </a:lnSpc>
              </a:pPr>
              <a:r>
                <a:rPr lang="es-BO" sz="3600" dirty="0" smtClean="0">
                  <a:latin typeface="Mistral" pitchFamily="66" charset="0"/>
                </a:rPr>
                <a:t>alivio a países </a:t>
              </a:r>
            </a:p>
            <a:p>
              <a:pPr algn="ctr">
                <a:lnSpc>
                  <a:spcPts val="3000"/>
                </a:lnSpc>
              </a:pPr>
              <a:r>
                <a:rPr lang="es-BO" sz="3600" dirty="0" smtClean="0">
                  <a:latin typeface="Mistral" pitchFamily="66" charset="0"/>
                </a:rPr>
                <a:t>pobres muy </a:t>
              </a:r>
            </a:p>
            <a:p>
              <a:pPr algn="ctr">
                <a:lnSpc>
                  <a:spcPts val="3000"/>
                </a:lnSpc>
              </a:pPr>
              <a:r>
                <a:rPr lang="es-BO" sz="3600" dirty="0" smtClean="0">
                  <a:latin typeface="Mistral" pitchFamily="66" charset="0"/>
                </a:rPr>
                <a:t>endeudados</a:t>
              </a:r>
              <a:endParaRPr lang="es-BO" sz="3600" dirty="0">
                <a:latin typeface="Mistral" pitchFamily="66" charset="0"/>
              </a:endParaRPr>
            </a:p>
          </p:txBody>
        </p:sp>
      </p:grpSp>
      <p:grpSp>
        <p:nvGrpSpPr>
          <p:cNvPr id="31" name="Group 30"/>
          <p:cNvGrpSpPr/>
          <p:nvPr/>
        </p:nvGrpSpPr>
        <p:grpSpPr>
          <a:xfrm>
            <a:off x="810928" y="2026102"/>
            <a:ext cx="3015698" cy="771817"/>
            <a:chOff x="810928" y="2026102"/>
            <a:chExt cx="3015698" cy="771817"/>
          </a:xfrm>
        </p:grpSpPr>
        <p:sp>
          <p:nvSpPr>
            <p:cNvPr id="29" name="Rectangle 28"/>
            <p:cNvSpPr/>
            <p:nvPr/>
          </p:nvSpPr>
          <p:spPr>
            <a:xfrm>
              <a:off x="810928" y="2026102"/>
              <a:ext cx="3015698" cy="461665"/>
            </a:xfrm>
            <a:prstGeom prst="rect">
              <a:avLst/>
            </a:prstGeom>
          </p:spPr>
          <p:txBody>
            <a:bodyPr wrap="none">
              <a:spAutoFit/>
            </a:bodyPr>
            <a:lstStyle/>
            <a:p>
              <a:pPr algn="ctr">
                <a:defRPr/>
              </a:pPr>
              <a:r>
                <a:rPr lang="es-BO" sz="2300" b="1" dirty="0" err="1" smtClean="0">
                  <a:solidFill>
                    <a:srgbClr val="0072A8"/>
                  </a:solidFill>
                </a:rPr>
                <a:t>Heavily</a:t>
              </a:r>
              <a:r>
                <a:rPr lang="es-BO" sz="2300" b="1" dirty="0" smtClean="0">
                  <a:solidFill>
                    <a:srgbClr val="0072A8"/>
                  </a:solidFill>
                </a:rPr>
                <a:t> </a:t>
              </a:r>
              <a:r>
                <a:rPr lang="es-BO" sz="2300" b="1" dirty="0" err="1" smtClean="0">
                  <a:solidFill>
                    <a:srgbClr val="0072A8"/>
                  </a:solidFill>
                </a:rPr>
                <a:t>Indebted</a:t>
              </a:r>
              <a:r>
                <a:rPr lang="es-BO" sz="2300" b="1" dirty="0" smtClean="0">
                  <a:solidFill>
                    <a:srgbClr val="0072A8"/>
                  </a:solidFill>
                </a:rPr>
                <a:t> </a:t>
              </a:r>
              <a:r>
                <a:rPr lang="es-BO" sz="2300" b="1" dirty="0" err="1" smtClean="0">
                  <a:solidFill>
                    <a:srgbClr val="0072A8"/>
                  </a:solidFill>
                </a:rPr>
                <a:t>Poor</a:t>
              </a:r>
              <a:endParaRPr lang="es-BO" sz="2300" b="1" dirty="0" smtClean="0">
                <a:solidFill>
                  <a:srgbClr val="0072A8"/>
                </a:solidFill>
              </a:endParaRPr>
            </a:p>
          </p:txBody>
        </p:sp>
        <p:sp>
          <p:nvSpPr>
            <p:cNvPr id="30" name="Rectangle 29"/>
            <p:cNvSpPr/>
            <p:nvPr/>
          </p:nvSpPr>
          <p:spPr>
            <a:xfrm>
              <a:off x="868413" y="2290088"/>
              <a:ext cx="2919390" cy="507831"/>
            </a:xfrm>
            <a:prstGeom prst="rect">
              <a:avLst/>
            </a:prstGeom>
          </p:spPr>
          <p:txBody>
            <a:bodyPr wrap="none">
              <a:spAutoFit/>
            </a:bodyPr>
            <a:lstStyle/>
            <a:p>
              <a:pPr algn="ctr">
                <a:defRPr/>
              </a:pPr>
              <a:r>
                <a:rPr lang="es-BO" sz="2700" b="1" dirty="0" err="1" smtClean="0">
                  <a:solidFill>
                    <a:srgbClr val="0072A8"/>
                  </a:solidFill>
                </a:rPr>
                <a:t>Countries</a:t>
              </a:r>
              <a:r>
                <a:rPr lang="es-BO" sz="2700" b="1" dirty="0" smtClean="0">
                  <a:solidFill>
                    <a:srgbClr val="0072A8"/>
                  </a:solidFill>
                </a:rPr>
                <a:t> </a:t>
              </a:r>
              <a:r>
                <a:rPr lang="es-BO" sz="2700" b="1" dirty="0" err="1" smtClean="0">
                  <a:solidFill>
                    <a:srgbClr val="0072A8"/>
                  </a:solidFill>
                </a:rPr>
                <a:t>Initiative</a:t>
              </a:r>
              <a:endParaRPr lang="es-BO" sz="2700" b="1" dirty="0" smtClean="0">
                <a:solidFill>
                  <a:srgbClr val="0072A8"/>
                </a:solidFill>
              </a:endParaRPr>
            </a:p>
          </p:txBody>
        </p:sp>
      </p:grpSp>
      <p:grpSp>
        <p:nvGrpSpPr>
          <p:cNvPr id="32" name="Group 31"/>
          <p:cNvGrpSpPr/>
          <p:nvPr/>
        </p:nvGrpSpPr>
        <p:grpSpPr>
          <a:xfrm>
            <a:off x="881580" y="2106452"/>
            <a:ext cx="2925440" cy="644539"/>
            <a:chOff x="803223" y="2026102"/>
            <a:chExt cx="2925440" cy="644539"/>
          </a:xfrm>
        </p:grpSpPr>
        <p:sp>
          <p:nvSpPr>
            <p:cNvPr id="33" name="Rectangle 32"/>
            <p:cNvSpPr/>
            <p:nvPr/>
          </p:nvSpPr>
          <p:spPr>
            <a:xfrm>
              <a:off x="803223" y="2026102"/>
              <a:ext cx="2896883" cy="392415"/>
            </a:xfrm>
            <a:prstGeom prst="rect">
              <a:avLst/>
            </a:prstGeom>
          </p:spPr>
          <p:txBody>
            <a:bodyPr wrap="none">
              <a:spAutoFit/>
            </a:bodyPr>
            <a:lstStyle/>
            <a:p>
              <a:pPr algn="ctr">
                <a:defRPr/>
              </a:pPr>
              <a:r>
                <a:rPr lang="es-BO" sz="1950" b="1" dirty="0" smtClean="0">
                  <a:solidFill>
                    <a:srgbClr val="0072A8"/>
                  </a:solidFill>
                </a:rPr>
                <a:t>Iniciativa de Países Pobres</a:t>
              </a:r>
            </a:p>
          </p:txBody>
        </p:sp>
        <p:sp>
          <p:nvSpPr>
            <p:cNvPr id="34" name="Rectangle 33"/>
            <p:cNvSpPr/>
            <p:nvPr/>
          </p:nvSpPr>
          <p:spPr>
            <a:xfrm>
              <a:off x="810107" y="2239754"/>
              <a:ext cx="2918556" cy="430887"/>
            </a:xfrm>
            <a:prstGeom prst="rect">
              <a:avLst/>
            </a:prstGeom>
          </p:spPr>
          <p:txBody>
            <a:bodyPr wrap="none">
              <a:spAutoFit/>
            </a:bodyPr>
            <a:lstStyle/>
            <a:p>
              <a:pPr algn="ctr">
                <a:defRPr/>
              </a:pPr>
              <a:r>
                <a:rPr lang="es-BO" sz="2150" b="1" dirty="0" smtClean="0">
                  <a:solidFill>
                    <a:srgbClr val="0072A8"/>
                  </a:solidFill>
                </a:rPr>
                <a:t>Altamente Endeudados</a:t>
              </a:r>
            </a:p>
          </p:txBody>
        </p:sp>
      </p:grpSp>
      <p:sp>
        <p:nvSpPr>
          <p:cNvPr id="35" name="Rectangle 34"/>
          <p:cNvSpPr/>
          <p:nvPr/>
        </p:nvSpPr>
        <p:spPr>
          <a:xfrm>
            <a:off x="805090" y="3918954"/>
            <a:ext cx="3034805" cy="1723549"/>
          </a:xfrm>
          <a:prstGeom prst="rect">
            <a:avLst/>
          </a:prstGeom>
        </p:spPr>
        <p:txBody>
          <a:bodyPr wrap="none">
            <a:spAutoFit/>
          </a:bodyPr>
          <a:lstStyle/>
          <a:p>
            <a:pPr algn="ctr">
              <a:defRPr/>
            </a:pPr>
            <a:r>
              <a:rPr lang="es-BO" sz="10400" dirty="0" err="1" smtClean="0">
                <a:solidFill>
                  <a:srgbClr val="273E49"/>
                </a:solidFill>
                <a:latin typeface="Impact" pitchFamily="34" charset="0"/>
              </a:rPr>
              <a:t>MDRI</a:t>
            </a:r>
            <a:endParaRPr lang="es-BO" sz="10400" dirty="0" smtClean="0">
              <a:solidFill>
                <a:srgbClr val="273E49"/>
              </a:solidFill>
              <a:latin typeface="Impact" pitchFamily="34" charset="0"/>
            </a:endParaRPr>
          </a:p>
        </p:txBody>
      </p:sp>
      <p:grpSp>
        <p:nvGrpSpPr>
          <p:cNvPr id="36" name="Group 35"/>
          <p:cNvGrpSpPr/>
          <p:nvPr/>
        </p:nvGrpSpPr>
        <p:grpSpPr>
          <a:xfrm>
            <a:off x="860862" y="5256971"/>
            <a:ext cx="2928922" cy="904706"/>
            <a:chOff x="852473" y="2009324"/>
            <a:chExt cx="2928922" cy="904706"/>
          </a:xfrm>
        </p:grpSpPr>
        <p:sp>
          <p:nvSpPr>
            <p:cNvPr id="37" name="Rectangle 36"/>
            <p:cNvSpPr/>
            <p:nvPr/>
          </p:nvSpPr>
          <p:spPr>
            <a:xfrm>
              <a:off x="856171" y="2009324"/>
              <a:ext cx="2925224" cy="553998"/>
            </a:xfrm>
            <a:prstGeom prst="rect">
              <a:avLst/>
            </a:prstGeom>
          </p:spPr>
          <p:txBody>
            <a:bodyPr wrap="none">
              <a:spAutoFit/>
            </a:bodyPr>
            <a:lstStyle/>
            <a:p>
              <a:pPr algn="ctr">
                <a:defRPr/>
              </a:pPr>
              <a:r>
                <a:rPr lang="es-BO" sz="3000" b="1" dirty="0" smtClean="0">
                  <a:solidFill>
                    <a:srgbClr val="0072A8"/>
                  </a:solidFill>
                </a:rPr>
                <a:t>Multilateral </a:t>
              </a:r>
              <a:r>
                <a:rPr lang="es-BO" sz="3000" b="1" dirty="0" err="1" smtClean="0">
                  <a:solidFill>
                    <a:srgbClr val="0072A8"/>
                  </a:solidFill>
                </a:rPr>
                <a:t>Debt</a:t>
              </a:r>
              <a:endParaRPr lang="es-BO" sz="3000" b="1" dirty="0" smtClean="0">
                <a:solidFill>
                  <a:srgbClr val="0072A8"/>
                </a:solidFill>
              </a:endParaRPr>
            </a:p>
          </p:txBody>
        </p:sp>
        <p:sp>
          <p:nvSpPr>
            <p:cNvPr id="38" name="Rectangle 37"/>
            <p:cNvSpPr/>
            <p:nvPr/>
          </p:nvSpPr>
          <p:spPr>
            <a:xfrm>
              <a:off x="852473" y="2298477"/>
              <a:ext cx="2917723" cy="615553"/>
            </a:xfrm>
            <a:prstGeom prst="rect">
              <a:avLst/>
            </a:prstGeom>
          </p:spPr>
          <p:txBody>
            <a:bodyPr wrap="none">
              <a:spAutoFit/>
            </a:bodyPr>
            <a:lstStyle/>
            <a:p>
              <a:pPr algn="ctr">
                <a:defRPr/>
              </a:pPr>
              <a:r>
                <a:rPr lang="es-BO" sz="3400" b="1" dirty="0" err="1" smtClean="0">
                  <a:solidFill>
                    <a:srgbClr val="0072A8"/>
                  </a:solidFill>
                </a:rPr>
                <a:t>Relief</a:t>
              </a:r>
              <a:r>
                <a:rPr lang="es-BO" sz="3400" b="1" dirty="0" smtClean="0">
                  <a:solidFill>
                    <a:srgbClr val="0072A8"/>
                  </a:solidFill>
                </a:rPr>
                <a:t> </a:t>
              </a:r>
              <a:r>
                <a:rPr lang="es-BO" sz="3400" b="1" dirty="0" err="1" smtClean="0">
                  <a:solidFill>
                    <a:srgbClr val="0072A8"/>
                  </a:solidFill>
                </a:rPr>
                <a:t>Initiative</a:t>
              </a:r>
              <a:endParaRPr lang="es-BO" sz="3400" b="1" dirty="0" smtClean="0">
                <a:solidFill>
                  <a:srgbClr val="0072A8"/>
                </a:solidFill>
              </a:endParaRPr>
            </a:p>
          </p:txBody>
        </p:sp>
      </p:grpSp>
      <p:grpSp>
        <p:nvGrpSpPr>
          <p:cNvPr id="39" name="Group 38"/>
          <p:cNvGrpSpPr/>
          <p:nvPr/>
        </p:nvGrpSpPr>
        <p:grpSpPr>
          <a:xfrm>
            <a:off x="863493" y="5337708"/>
            <a:ext cx="2933816" cy="744567"/>
            <a:chOff x="844428" y="2026102"/>
            <a:chExt cx="2933816" cy="744567"/>
          </a:xfrm>
        </p:grpSpPr>
        <p:sp>
          <p:nvSpPr>
            <p:cNvPr id="40" name="Rectangle 39"/>
            <p:cNvSpPr/>
            <p:nvPr/>
          </p:nvSpPr>
          <p:spPr>
            <a:xfrm>
              <a:off x="848174" y="2026102"/>
              <a:ext cx="2907655" cy="415498"/>
            </a:xfrm>
            <a:prstGeom prst="rect">
              <a:avLst/>
            </a:prstGeom>
          </p:spPr>
          <p:txBody>
            <a:bodyPr wrap="none">
              <a:spAutoFit/>
            </a:bodyPr>
            <a:lstStyle/>
            <a:p>
              <a:pPr algn="ctr">
                <a:defRPr/>
              </a:pPr>
              <a:r>
                <a:rPr lang="es-BO" sz="2100" b="1" dirty="0" smtClean="0">
                  <a:solidFill>
                    <a:srgbClr val="0072A8"/>
                  </a:solidFill>
                </a:rPr>
                <a:t>Iniciativa Multilateral de</a:t>
              </a:r>
            </a:p>
          </p:txBody>
        </p:sp>
        <p:sp>
          <p:nvSpPr>
            <p:cNvPr id="41" name="Rectangle 40"/>
            <p:cNvSpPr/>
            <p:nvPr/>
          </p:nvSpPr>
          <p:spPr>
            <a:xfrm>
              <a:off x="844428" y="2239754"/>
              <a:ext cx="2933816" cy="530915"/>
            </a:xfrm>
            <a:prstGeom prst="rect">
              <a:avLst/>
            </a:prstGeom>
          </p:spPr>
          <p:txBody>
            <a:bodyPr wrap="none">
              <a:spAutoFit/>
            </a:bodyPr>
            <a:lstStyle/>
            <a:p>
              <a:pPr algn="ctr">
                <a:defRPr/>
              </a:pPr>
              <a:r>
                <a:rPr lang="es-BO" sz="2800" b="1" dirty="0" smtClean="0">
                  <a:solidFill>
                    <a:srgbClr val="0072A8"/>
                  </a:solidFill>
                </a:rPr>
                <a:t>Alivio de la Deuda</a:t>
              </a:r>
            </a:p>
          </p:txBody>
        </p:sp>
      </p:grpSp>
      <p:grpSp>
        <p:nvGrpSpPr>
          <p:cNvPr id="42" name="Group 41"/>
          <p:cNvGrpSpPr/>
          <p:nvPr/>
        </p:nvGrpSpPr>
        <p:grpSpPr>
          <a:xfrm rot="443481">
            <a:off x="4563486" y="3667563"/>
            <a:ext cx="3149210" cy="3149210"/>
            <a:chOff x="9575051" y="-785149"/>
            <a:chExt cx="3149210" cy="3149210"/>
          </a:xfrm>
        </p:grpSpPr>
        <p:pic>
          <p:nvPicPr>
            <p:cNvPr id="43" name="Picture 42" descr="postit.png"/>
            <p:cNvPicPr>
              <a:picLocks noChangeAspect="1"/>
            </p:cNvPicPr>
            <p:nvPr/>
          </p:nvPicPr>
          <p:blipFill>
            <a:blip r:embed="rId3" cstate="print"/>
            <a:stretch>
              <a:fillRect/>
            </a:stretch>
          </p:blipFill>
          <p:spPr>
            <a:xfrm rot="21403900">
              <a:off x="9575051" y="-785149"/>
              <a:ext cx="3149210" cy="3149210"/>
            </a:xfrm>
            <a:prstGeom prst="rect">
              <a:avLst/>
            </a:prstGeom>
          </p:spPr>
        </p:pic>
        <p:sp>
          <p:nvSpPr>
            <p:cNvPr id="44" name="TextBox 43"/>
            <p:cNvSpPr txBox="1"/>
            <p:nvPr/>
          </p:nvSpPr>
          <p:spPr>
            <a:xfrm rot="20921137">
              <a:off x="10132585" y="61558"/>
              <a:ext cx="1917513" cy="1323439"/>
            </a:xfrm>
            <a:prstGeom prst="rect">
              <a:avLst/>
            </a:prstGeom>
            <a:noFill/>
          </p:spPr>
          <p:txBody>
            <a:bodyPr wrap="none" rtlCol="0">
              <a:spAutoFit/>
            </a:bodyPr>
            <a:lstStyle/>
            <a:p>
              <a:pPr algn="ctr"/>
              <a:r>
                <a:rPr lang="es-BO" sz="8000" dirty="0" smtClean="0">
                  <a:latin typeface="Mistral" pitchFamily="66" charset="0"/>
                </a:rPr>
                <a:t>2006</a:t>
              </a:r>
              <a:endParaRPr lang="es-BO" sz="8000" dirty="0">
                <a:latin typeface="Mistral" pitchFamily="66" charset="0"/>
              </a:endParaRPr>
            </a:p>
          </p:txBody>
        </p:sp>
      </p:grpSp>
      <p:grpSp>
        <p:nvGrpSpPr>
          <p:cNvPr id="45" name="Group 44"/>
          <p:cNvGrpSpPr/>
          <p:nvPr/>
        </p:nvGrpSpPr>
        <p:grpSpPr>
          <a:xfrm rot="165529">
            <a:off x="4569153" y="3634827"/>
            <a:ext cx="3149210" cy="3149210"/>
            <a:chOff x="9575051" y="-785149"/>
            <a:chExt cx="3149210" cy="3149210"/>
          </a:xfrm>
        </p:grpSpPr>
        <p:pic>
          <p:nvPicPr>
            <p:cNvPr id="46" name="Picture 45" descr="postit.png"/>
            <p:cNvPicPr>
              <a:picLocks noChangeAspect="1"/>
            </p:cNvPicPr>
            <p:nvPr/>
          </p:nvPicPr>
          <p:blipFill>
            <a:blip r:embed="rId3" cstate="print"/>
            <a:stretch>
              <a:fillRect/>
            </a:stretch>
          </p:blipFill>
          <p:spPr>
            <a:xfrm rot="21403900">
              <a:off x="9575051" y="-785149"/>
              <a:ext cx="3149210" cy="3149210"/>
            </a:xfrm>
            <a:prstGeom prst="rect">
              <a:avLst/>
            </a:prstGeom>
          </p:spPr>
        </p:pic>
        <p:sp>
          <p:nvSpPr>
            <p:cNvPr id="47" name="TextBox 46"/>
            <p:cNvSpPr txBox="1"/>
            <p:nvPr/>
          </p:nvSpPr>
          <p:spPr>
            <a:xfrm rot="122295">
              <a:off x="9780861" y="-298322"/>
              <a:ext cx="2816797" cy="1913985"/>
            </a:xfrm>
            <a:prstGeom prst="rect">
              <a:avLst/>
            </a:prstGeom>
            <a:noFill/>
          </p:spPr>
          <p:txBody>
            <a:bodyPr wrap="none" rtlCol="0">
              <a:spAutoFit/>
            </a:bodyPr>
            <a:lstStyle/>
            <a:p>
              <a:pPr algn="ctr">
                <a:lnSpc>
                  <a:spcPts val="3500"/>
                </a:lnSpc>
              </a:pPr>
              <a:r>
                <a:rPr lang="es-BO" sz="3600" dirty="0" smtClean="0">
                  <a:latin typeface="Mistral" pitchFamily="66" charset="0"/>
                </a:rPr>
                <a:t>Dar más apoyo a </a:t>
              </a:r>
            </a:p>
            <a:p>
              <a:pPr algn="ctr">
                <a:lnSpc>
                  <a:spcPts val="3500"/>
                </a:lnSpc>
              </a:pPr>
              <a:r>
                <a:rPr lang="es-BO" sz="3600" dirty="0" smtClean="0">
                  <a:latin typeface="Mistral" pitchFamily="66" charset="0"/>
                </a:rPr>
                <a:t>los países </a:t>
              </a:r>
              <a:r>
                <a:rPr lang="es-BO" sz="3600" dirty="0" err="1" smtClean="0">
                  <a:latin typeface="Mistral" pitchFamily="66" charset="0"/>
                </a:rPr>
                <a:t>HIPC</a:t>
              </a:r>
              <a:endParaRPr lang="es-BO" sz="3600" dirty="0" smtClean="0">
                <a:latin typeface="Mistral" pitchFamily="66" charset="0"/>
              </a:endParaRPr>
            </a:p>
            <a:p>
              <a:pPr algn="ctr">
                <a:lnSpc>
                  <a:spcPts val="3500"/>
                </a:lnSpc>
              </a:pPr>
              <a:r>
                <a:rPr lang="es-BO" sz="3600" dirty="0" smtClean="0">
                  <a:latin typeface="Mistral" pitchFamily="66" charset="0"/>
                </a:rPr>
                <a:t>para alcanzar </a:t>
              </a:r>
            </a:p>
            <a:p>
              <a:pPr algn="ctr">
                <a:lnSpc>
                  <a:spcPts val="3500"/>
                </a:lnSpc>
              </a:pPr>
              <a:r>
                <a:rPr lang="es-BO" sz="3600" dirty="0" smtClean="0">
                  <a:latin typeface="Mistral" pitchFamily="66" charset="0"/>
                </a:rPr>
                <a:t>Los </a:t>
              </a:r>
              <a:r>
                <a:rPr lang="es-BO" sz="3600" dirty="0" err="1" smtClean="0">
                  <a:latin typeface="Mistral" pitchFamily="66" charset="0"/>
                </a:rPr>
                <a:t>MDG’s</a:t>
              </a:r>
              <a:endParaRPr lang="es-BO" sz="3600" dirty="0">
                <a:latin typeface="Mistral" pitchFamily="66" charset="0"/>
              </a:endParaRPr>
            </a:p>
          </p:txBody>
        </p:sp>
      </p:grpSp>
      <p:grpSp>
        <p:nvGrpSpPr>
          <p:cNvPr id="48" name="Group 47"/>
          <p:cNvGrpSpPr/>
          <p:nvPr/>
        </p:nvGrpSpPr>
        <p:grpSpPr>
          <a:xfrm rot="21253710">
            <a:off x="4568743" y="545368"/>
            <a:ext cx="3149210" cy="3149210"/>
            <a:chOff x="9575051" y="-785149"/>
            <a:chExt cx="3149210" cy="3149210"/>
          </a:xfrm>
        </p:grpSpPr>
        <p:pic>
          <p:nvPicPr>
            <p:cNvPr id="49" name="Picture 48" descr="postit.png"/>
            <p:cNvPicPr>
              <a:picLocks noChangeAspect="1"/>
            </p:cNvPicPr>
            <p:nvPr/>
          </p:nvPicPr>
          <p:blipFill>
            <a:blip r:embed="rId3" cstate="print"/>
            <a:stretch>
              <a:fillRect/>
            </a:stretch>
          </p:blipFill>
          <p:spPr>
            <a:xfrm rot="21403900">
              <a:off x="9575051" y="-785149"/>
              <a:ext cx="3149210" cy="3149210"/>
            </a:xfrm>
            <a:prstGeom prst="rect">
              <a:avLst/>
            </a:prstGeom>
          </p:spPr>
        </p:pic>
        <p:sp>
          <p:nvSpPr>
            <p:cNvPr id="50" name="TextBox 49"/>
            <p:cNvSpPr txBox="1"/>
            <p:nvPr/>
          </p:nvSpPr>
          <p:spPr>
            <a:xfrm rot="21405291">
              <a:off x="9874635" y="-156938"/>
              <a:ext cx="2629246" cy="1631216"/>
            </a:xfrm>
            <a:prstGeom prst="rect">
              <a:avLst/>
            </a:prstGeom>
            <a:noFill/>
          </p:spPr>
          <p:txBody>
            <a:bodyPr wrap="none" rtlCol="0">
              <a:spAutoFit/>
            </a:bodyPr>
            <a:lstStyle/>
            <a:p>
              <a:pPr algn="ctr">
                <a:lnSpc>
                  <a:spcPts val="3000"/>
                </a:lnSpc>
              </a:pPr>
              <a:r>
                <a:rPr lang="es-BO" sz="3600" dirty="0" smtClean="0">
                  <a:latin typeface="Mistral" pitchFamily="66" charset="0"/>
                </a:rPr>
                <a:t>Los países </a:t>
              </a:r>
              <a:r>
                <a:rPr lang="es-BO" sz="3600" dirty="0" smtClean="0">
                  <a:latin typeface="Mistral" pitchFamily="66" charset="0"/>
                </a:rPr>
                <a:t>tienen</a:t>
              </a:r>
              <a:endParaRPr lang="es-BO" sz="3600" dirty="0" smtClean="0">
                <a:latin typeface="Mistral" pitchFamily="66" charset="0"/>
              </a:endParaRPr>
            </a:p>
            <a:p>
              <a:pPr algn="ctr">
                <a:lnSpc>
                  <a:spcPts val="3000"/>
                </a:lnSpc>
              </a:pPr>
              <a:r>
                <a:rPr lang="es-BO" sz="3600" dirty="0" smtClean="0">
                  <a:latin typeface="Mistral" pitchFamily="66" charset="0"/>
                </a:rPr>
                <a:t>que alcanzar el</a:t>
              </a:r>
            </a:p>
            <a:p>
              <a:pPr algn="ctr">
                <a:lnSpc>
                  <a:spcPts val="3000"/>
                </a:lnSpc>
              </a:pPr>
              <a:r>
                <a:rPr lang="es-BO" sz="3600" b="1" dirty="0" smtClean="0">
                  <a:latin typeface="Mistral" pitchFamily="66" charset="0"/>
                </a:rPr>
                <a:t>punto de </a:t>
              </a:r>
            </a:p>
            <a:p>
              <a:pPr algn="ctr">
                <a:lnSpc>
                  <a:spcPts val="3000"/>
                </a:lnSpc>
              </a:pPr>
              <a:r>
                <a:rPr lang="es-BO" sz="3600" b="1" dirty="0" smtClean="0">
                  <a:latin typeface="Mistral" pitchFamily="66" charset="0"/>
                </a:rPr>
                <a:t>decisión</a:t>
              </a:r>
              <a:endParaRPr lang="es-BO" sz="3600" b="1" dirty="0">
                <a:latin typeface="Mistral" pitchFamily="66" charset="0"/>
              </a:endParaRPr>
            </a:p>
          </p:txBody>
        </p:sp>
      </p:grpSp>
      <p:grpSp>
        <p:nvGrpSpPr>
          <p:cNvPr id="51" name="Group 50"/>
          <p:cNvGrpSpPr/>
          <p:nvPr/>
        </p:nvGrpSpPr>
        <p:grpSpPr>
          <a:xfrm rot="338111">
            <a:off x="4488578" y="3561783"/>
            <a:ext cx="3149210" cy="3149210"/>
            <a:chOff x="9575051" y="-785149"/>
            <a:chExt cx="3149210" cy="3149210"/>
          </a:xfrm>
        </p:grpSpPr>
        <p:pic>
          <p:nvPicPr>
            <p:cNvPr id="52" name="Picture 51" descr="postit.png"/>
            <p:cNvPicPr>
              <a:picLocks noChangeAspect="1"/>
            </p:cNvPicPr>
            <p:nvPr/>
          </p:nvPicPr>
          <p:blipFill>
            <a:blip r:embed="rId3" cstate="print"/>
            <a:stretch>
              <a:fillRect/>
            </a:stretch>
          </p:blipFill>
          <p:spPr>
            <a:xfrm rot="21403900">
              <a:off x="9575051" y="-785149"/>
              <a:ext cx="3149210" cy="3149210"/>
            </a:xfrm>
            <a:prstGeom prst="rect">
              <a:avLst/>
            </a:prstGeom>
          </p:spPr>
        </p:pic>
        <p:sp>
          <p:nvSpPr>
            <p:cNvPr id="53" name="TextBox 52"/>
            <p:cNvSpPr txBox="1"/>
            <p:nvPr/>
          </p:nvSpPr>
          <p:spPr>
            <a:xfrm rot="21405291">
              <a:off x="9874635" y="-156938"/>
              <a:ext cx="2629246" cy="1631216"/>
            </a:xfrm>
            <a:prstGeom prst="rect">
              <a:avLst/>
            </a:prstGeom>
            <a:noFill/>
          </p:spPr>
          <p:txBody>
            <a:bodyPr wrap="none" rtlCol="0">
              <a:spAutoFit/>
            </a:bodyPr>
            <a:lstStyle/>
            <a:p>
              <a:pPr algn="ctr">
                <a:lnSpc>
                  <a:spcPts val="3000"/>
                </a:lnSpc>
              </a:pPr>
              <a:r>
                <a:rPr lang="es-BO" sz="3600" dirty="0" smtClean="0">
                  <a:latin typeface="Mistral" pitchFamily="66" charset="0"/>
                </a:rPr>
                <a:t>Los países </a:t>
              </a:r>
              <a:r>
                <a:rPr lang="es-BO" sz="3600" dirty="0" smtClean="0">
                  <a:latin typeface="Mistral" pitchFamily="66" charset="0"/>
                </a:rPr>
                <a:t>tienen</a:t>
              </a:r>
              <a:endParaRPr lang="es-BO" sz="3600" dirty="0" smtClean="0">
                <a:latin typeface="Mistral" pitchFamily="66" charset="0"/>
              </a:endParaRPr>
            </a:p>
            <a:p>
              <a:pPr algn="ctr">
                <a:lnSpc>
                  <a:spcPts val="3000"/>
                </a:lnSpc>
              </a:pPr>
              <a:r>
                <a:rPr lang="es-BO" sz="3600" dirty="0" smtClean="0">
                  <a:latin typeface="Mistral" pitchFamily="66" charset="0"/>
                </a:rPr>
                <a:t>que alcanzar el</a:t>
              </a:r>
            </a:p>
            <a:p>
              <a:pPr algn="ctr">
                <a:lnSpc>
                  <a:spcPts val="3000"/>
                </a:lnSpc>
              </a:pPr>
              <a:r>
                <a:rPr lang="es-BO" sz="3600" b="1" dirty="0" smtClean="0">
                  <a:latin typeface="Mistral" pitchFamily="66" charset="0"/>
                </a:rPr>
                <a:t>punto de </a:t>
              </a:r>
            </a:p>
            <a:p>
              <a:pPr algn="ctr">
                <a:lnSpc>
                  <a:spcPts val="3000"/>
                </a:lnSpc>
              </a:pPr>
              <a:r>
                <a:rPr lang="es-BO" sz="3600" b="1" dirty="0" smtClean="0">
                  <a:latin typeface="Mistral" pitchFamily="66" charset="0"/>
                </a:rPr>
                <a:t>cumplimiento </a:t>
              </a:r>
              <a:endParaRPr lang="es-BO" sz="3600" b="1" dirty="0">
                <a:latin typeface="Mistral" pitchFamily="66"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36"/>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349899BlankMapWorldVIERGEMAP.png"/>
          <p:cNvPicPr>
            <a:picLocks noChangeAspect="1"/>
          </p:cNvPicPr>
          <p:nvPr/>
        </p:nvPicPr>
        <p:blipFill>
          <a:blip r:embed="rId3" cstate="print"/>
          <a:srcRect l="5265" r="5920"/>
          <a:stretch>
            <a:fillRect/>
          </a:stretch>
        </p:blipFill>
        <p:spPr>
          <a:xfrm>
            <a:off x="21020" y="1316725"/>
            <a:ext cx="9122980" cy="4337738"/>
          </a:xfrm>
          <a:prstGeom prst="rect">
            <a:avLst/>
          </a:prstGeom>
        </p:spPr>
      </p:pic>
      <p:grpSp>
        <p:nvGrpSpPr>
          <p:cNvPr id="2" name="Group 34"/>
          <p:cNvGrpSpPr/>
          <p:nvPr/>
        </p:nvGrpSpPr>
        <p:grpSpPr>
          <a:xfrm rot="21392798">
            <a:off x="5164382" y="4641181"/>
            <a:ext cx="3385331" cy="2052455"/>
            <a:chOff x="3919115" y="4235505"/>
            <a:chExt cx="3385331" cy="2052455"/>
          </a:xfrm>
        </p:grpSpPr>
        <p:grpSp>
          <p:nvGrpSpPr>
            <p:cNvPr id="3" name="Group 21"/>
            <p:cNvGrpSpPr/>
            <p:nvPr/>
          </p:nvGrpSpPr>
          <p:grpSpPr>
            <a:xfrm>
              <a:off x="3919115" y="4235505"/>
              <a:ext cx="3385331" cy="677145"/>
              <a:chOff x="3951829" y="5565929"/>
              <a:chExt cx="3385331" cy="677145"/>
            </a:xfrm>
          </p:grpSpPr>
          <p:sp>
            <p:nvSpPr>
              <p:cNvPr id="18" name="Left Arrow 17"/>
              <p:cNvSpPr/>
              <p:nvPr/>
            </p:nvSpPr>
            <p:spPr>
              <a:xfrm>
                <a:off x="4034330" y="5656490"/>
                <a:ext cx="3302830" cy="484632"/>
              </a:xfrm>
              <a:prstGeom prst="leftArrow">
                <a:avLst>
                  <a:gd name="adj1" fmla="val 100000"/>
                  <a:gd name="adj2" fmla="val 50000"/>
                </a:avLst>
              </a:prstGeom>
              <a:solidFill>
                <a:srgbClr val="00408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3951829" y="5565929"/>
                <a:ext cx="658575" cy="677145"/>
              </a:xfrm>
              <a:prstGeom prst="ellipse">
                <a:avLst/>
              </a:prstGeom>
              <a:solidFill>
                <a:srgbClr val="00408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32</a:t>
                </a:r>
                <a:endParaRPr lang="en-US" sz="2000" b="1" dirty="0">
                  <a:solidFill>
                    <a:schemeClr val="bg1"/>
                  </a:solidFill>
                </a:endParaRPr>
              </a:p>
            </p:txBody>
          </p:sp>
          <p:sp>
            <p:nvSpPr>
              <p:cNvPr id="21" name="TextBox 20"/>
              <p:cNvSpPr txBox="1"/>
              <p:nvPr/>
            </p:nvSpPr>
            <p:spPr>
              <a:xfrm>
                <a:off x="4572000" y="5715915"/>
                <a:ext cx="2423356" cy="369332"/>
              </a:xfrm>
              <a:prstGeom prst="rect">
                <a:avLst/>
              </a:prstGeom>
              <a:noFill/>
            </p:spPr>
            <p:txBody>
              <a:bodyPr wrap="none" rtlCol="0">
                <a:spAutoFit/>
              </a:bodyPr>
              <a:lstStyle/>
              <a:p>
                <a:r>
                  <a:rPr lang="es-BO" b="1" dirty="0" smtClean="0">
                    <a:solidFill>
                      <a:schemeClr val="bg1"/>
                    </a:solidFill>
                  </a:rPr>
                  <a:t>Punto de cumplimiento</a:t>
                </a:r>
                <a:endParaRPr lang="es-BO" b="1" dirty="0">
                  <a:solidFill>
                    <a:schemeClr val="bg1"/>
                  </a:solidFill>
                </a:endParaRPr>
              </a:p>
            </p:txBody>
          </p:sp>
        </p:grpSp>
        <p:grpSp>
          <p:nvGrpSpPr>
            <p:cNvPr id="4" name="Group 26"/>
            <p:cNvGrpSpPr/>
            <p:nvPr/>
          </p:nvGrpSpPr>
          <p:grpSpPr>
            <a:xfrm>
              <a:off x="3919115" y="4926795"/>
              <a:ext cx="3385331" cy="677145"/>
              <a:chOff x="3951829" y="5565929"/>
              <a:chExt cx="3385331" cy="677145"/>
            </a:xfrm>
          </p:grpSpPr>
          <p:sp>
            <p:nvSpPr>
              <p:cNvPr id="28" name="Left Arrow 27"/>
              <p:cNvSpPr/>
              <p:nvPr/>
            </p:nvSpPr>
            <p:spPr>
              <a:xfrm>
                <a:off x="4034330" y="5656490"/>
                <a:ext cx="3302830" cy="484632"/>
              </a:xfrm>
              <a:prstGeom prst="leftArrow">
                <a:avLst>
                  <a:gd name="adj1" fmla="val 100000"/>
                  <a:gd name="adj2" fmla="val 50000"/>
                </a:avLst>
              </a:prstGeom>
              <a:solidFill>
                <a:srgbClr val="0072A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p:cNvSpPr/>
              <p:nvPr/>
            </p:nvSpPr>
            <p:spPr>
              <a:xfrm>
                <a:off x="3951829" y="5565929"/>
                <a:ext cx="658575" cy="677145"/>
              </a:xfrm>
              <a:prstGeom prst="ellipse">
                <a:avLst/>
              </a:prstGeom>
              <a:solidFill>
                <a:srgbClr val="0072A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4</a:t>
                </a:r>
                <a:endParaRPr lang="en-US" sz="2000" b="1" dirty="0">
                  <a:solidFill>
                    <a:schemeClr val="bg1"/>
                  </a:solidFill>
                </a:endParaRPr>
              </a:p>
            </p:txBody>
          </p:sp>
          <p:sp>
            <p:nvSpPr>
              <p:cNvPr id="30" name="TextBox 29"/>
              <p:cNvSpPr txBox="1"/>
              <p:nvPr/>
            </p:nvSpPr>
            <p:spPr>
              <a:xfrm>
                <a:off x="4572000" y="5715915"/>
                <a:ext cx="1889107" cy="369332"/>
              </a:xfrm>
              <a:prstGeom prst="rect">
                <a:avLst/>
              </a:prstGeom>
              <a:noFill/>
            </p:spPr>
            <p:txBody>
              <a:bodyPr wrap="none" rtlCol="0">
                <a:spAutoFit/>
              </a:bodyPr>
              <a:lstStyle/>
              <a:p>
                <a:r>
                  <a:rPr lang="es-BO" b="1" dirty="0" smtClean="0">
                    <a:solidFill>
                      <a:schemeClr val="bg1"/>
                    </a:solidFill>
                  </a:rPr>
                  <a:t>Punto de decisión</a:t>
                </a:r>
                <a:endParaRPr lang="es-BO" b="1" dirty="0">
                  <a:solidFill>
                    <a:schemeClr val="bg1"/>
                  </a:solidFill>
                </a:endParaRPr>
              </a:p>
            </p:txBody>
          </p:sp>
        </p:grpSp>
        <p:grpSp>
          <p:nvGrpSpPr>
            <p:cNvPr id="5" name="Group 30"/>
            <p:cNvGrpSpPr/>
            <p:nvPr/>
          </p:nvGrpSpPr>
          <p:grpSpPr>
            <a:xfrm>
              <a:off x="3919115" y="5610815"/>
              <a:ext cx="3385331" cy="677145"/>
              <a:chOff x="3951829" y="5565929"/>
              <a:chExt cx="3385331" cy="677145"/>
            </a:xfrm>
          </p:grpSpPr>
          <p:sp>
            <p:nvSpPr>
              <p:cNvPr id="32" name="Left Arrow 31"/>
              <p:cNvSpPr/>
              <p:nvPr/>
            </p:nvSpPr>
            <p:spPr>
              <a:xfrm>
                <a:off x="4034330" y="5656490"/>
                <a:ext cx="3302830" cy="484632"/>
              </a:xfrm>
              <a:prstGeom prst="leftArrow">
                <a:avLst>
                  <a:gd name="adj1" fmla="val 100000"/>
                  <a:gd name="adj2" fmla="val 50000"/>
                </a:avLst>
              </a:prstGeom>
              <a:solidFill>
                <a:srgbClr val="51A8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p:cNvSpPr/>
              <p:nvPr/>
            </p:nvSpPr>
            <p:spPr>
              <a:xfrm>
                <a:off x="3951829" y="5565929"/>
                <a:ext cx="658575" cy="677145"/>
              </a:xfrm>
              <a:prstGeom prst="ellipse">
                <a:avLst/>
              </a:prstGeom>
              <a:solidFill>
                <a:srgbClr val="51A8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3</a:t>
                </a:r>
                <a:endParaRPr lang="en-US" sz="2000" b="1" dirty="0">
                  <a:solidFill>
                    <a:schemeClr val="bg1"/>
                  </a:solidFill>
                </a:endParaRPr>
              </a:p>
            </p:txBody>
          </p:sp>
          <p:sp>
            <p:nvSpPr>
              <p:cNvPr id="34" name="TextBox 33"/>
              <p:cNvSpPr txBox="1"/>
              <p:nvPr/>
            </p:nvSpPr>
            <p:spPr>
              <a:xfrm>
                <a:off x="4572000" y="5715915"/>
                <a:ext cx="2260042" cy="369332"/>
              </a:xfrm>
              <a:prstGeom prst="rect">
                <a:avLst/>
              </a:prstGeom>
              <a:noFill/>
            </p:spPr>
            <p:txBody>
              <a:bodyPr wrap="none" rtlCol="0">
                <a:spAutoFit/>
              </a:bodyPr>
              <a:lstStyle/>
              <a:p>
                <a:r>
                  <a:rPr lang="es-BO" b="1" dirty="0" smtClean="0">
                    <a:solidFill>
                      <a:schemeClr val="bg1"/>
                    </a:solidFill>
                  </a:rPr>
                  <a:t>Pre punto de decisión</a:t>
                </a:r>
                <a:endParaRPr lang="es-BO" b="1" dirty="0">
                  <a:solidFill>
                    <a:schemeClr val="bg1"/>
                  </a:solidFill>
                </a:endParaRPr>
              </a:p>
            </p:txBody>
          </p:sp>
        </p:grpSp>
      </p:grpSp>
      <p:sp>
        <p:nvSpPr>
          <p:cNvPr id="36" name="TextBox 35"/>
          <p:cNvSpPr txBox="1"/>
          <p:nvPr/>
        </p:nvSpPr>
        <p:spPr>
          <a:xfrm>
            <a:off x="879753" y="236862"/>
            <a:ext cx="6124112" cy="769441"/>
          </a:xfrm>
          <a:prstGeom prst="rect">
            <a:avLst/>
          </a:prstGeom>
          <a:noFill/>
        </p:spPr>
        <p:txBody>
          <a:bodyPr wrap="none" rtlCol="0">
            <a:spAutoFit/>
          </a:bodyPr>
          <a:lstStyle/>
          <a:p>
            <a:r>
              <a:rPr lang="es-BO" sz="4400" b="1" dirty="0" smtClean="0">
                <a:solidFill>
                  <a:srgbClr val="273E49"/>
                </a:solidFill>
                <a:latin typeface="Arial Rounded MT Bold" pitchFamily="34" charset="0"/>
              </a:rPr>
              <a:t>39 países favorecidos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79753" y="236862"/>
            <a:ext cx="7833298" cy="769441"/>
          </a:xfrm>
          <a:prstGeom prst="rect">
            <a:avLst/>
          </a:prstGeom>
          <a:noFill/>
        </p:spPr>
        <p:txBody>
          <a:bodyPr wrap="none" rtlCol="0">
            <a:spAutoFit/>
          </a:bodyPr>
          <a:lstStyle/>
          <a:p>
            <a:r>
              <a:rPr lang="es-BO" sz="4400" b="1" dirty="0" smtClean="0">
                <a:solidFill>
                  <a:srgbClr val="273E49"/>
                </a:solidFill>
                <a:latin typeface="Arial Rounded MT Bold" pitchFamily="34" charset="0"/>
              </a:rPr>
              <a:t>Acreedores comprometidos</a:t>
            </a:r>
          </a:p>
        </p:txBody>
      </p:sp>
      <p:sp>
        <p:nvSpPr>
          <p:cNvPr id="13" name="TextBox 12"/>
          <p:cNvSpPr txBox="1"/>
          <p:nvPr/>
        </p:nvSpPr>
        <p:spPr>
          <a:xfrm>
            <a:off x="892423" y="1418599"/>
            <a:ext cx="5083636" cy="584775"/>
          </a:xfrm>
          <a:prstGeom prst="rect">
            <a:avLst/>
          </a:prstGeom>
          <a:noFill/>
        </p:spPr>
        <p:txBody>
          <a:bodyPr wrap="none" rtlCol="0">
            <a:spAutoFit/>
          </a:bodyPr>
          <a:lstStyle/>
          <a:p>
            <a:r>
              <a:rPr lang="es-BO" sz="3200" b="1" dirty="0" err="1" smtClean="0">
                <a:solidFill>
                  <a:srgbClr val="273E49"/>
                </a:solidFill>
              </a:rPr>
              <a:t>HIPC</a:t>
            </a:r>
            <a:r>
              <a:rPr lang="es-BO" sz="3200" b="1" dirty="0" smtClean="0">
                <a:solidFill>
                  <a:srgbClr val="273E49"/>
                </a:solidFill>
              </a:rPr>
              <a:t> and </a:t>
            </a:r>
            <a:r>
              <a:rPr lang="es-BO" sz="3200" b="1" dirty="0" err="1" smtClean="0">
                <a:solidFill>
                  <a:srgbClr val="273E49"/>
                </a:solidFill>
              </a:rPr>
              <a:t>MDRI</a:t>
            </a:r>
            <a:r>
              <a:rPr lang="es-BO" sz="3200" b="1" dirty="0" smtClean="0">
                <a:solidFill>
                  <a:srgbClr val="273E49"/>
                </a:solidFill>
              </a:rPr>
              <a:t> por acreedor</a:t>
            </a:r>
          </a:p>
        </p:txBody>
      </p:sp>
      <p:sp>
        <p:nvSpPr>
          <p:cNvPr id="15" name="TextBox 14"/>
          <p:cNvSpPr txBox="1"/>
          <p:nvPr/>
        </p:nvSpPr>
        <p:spPr>
          <a:xfrm>
            <a:off x="889878" y="1810756"/>
            <a:ext cx="4973028" cy="369332"/>
          </a:xfrm>
          <a:prstGeom prst="rect">
            <a:avLst/>
          </a:prstGeom>
          <a:noFill/>
        </p:spPr>
        <p:txBody>
          <a:bodyPr wrap="none" rtlCol="0">
            <a:spAutoFit/>
          </a:bodyPr>
          <a:lstStyle/>
          <a:p>
            <a:r>
              <a:rPr lang="es-BO" dirty="0" smtClean="0">
                <a:solidFill>
                  <a:srgbClr val="273E49"/>
                </a:solidFill>
              </a:rPr>
              <a:t>Valor a fines del 2010, miles de millones de dólares</a:t>
            </a:r>
            <a:endParaRPr lang="es-BO" dirty="0">
              <a:solidFill>
                <a:srgbClr val="273E49"/>
              </a:solidFill>
            </a:endParaRPr>
          </a:p>
        </p:txBody>
      </p:sp>
      <p:graphicFrame>
        <p:nvGraphicFramePr>
          <p:cNvPr id="18" name="Chart 17"/>
          <p:cNvGraphicFramePr/>
          <p:nvPr/>
        </p:nvGraphicFramePr>
        <p:xfrm>
          <a:off x="1000335" y="2084825"/>
          <a:ext cx="7181430" cy="453179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79753" y="236862"/>
            <a:ext cx="6569812" cy="769441"/>
          </a:xfrm>
          <a:prstGeom prst="rect">
            <a:avLst/>
          </a:prstGeom>
          <a:noFill/>
        </p:spPr>
        <p:txBody>
          <a:bodyPr wrap="none" rtlCol="0">
            <a:spAutoFit/>
          </a:bodyPr>
          <a:lstStyle/>
          <a:p>
            <a:r>
              <a:rPr lang="es-BO" sz="4400" b="1" dirty="0" smtClean="0">
                <a:solidFill>
                  <a:srgbClr val="273E49"/>
                </a:solidFill>
                <a:latin typeface="Arial Rounded MT Bold" pitchFamily="34" charset="0"/>
              </a:rPr>
              <a:t>Reducción de la deuda</a:t>
            </a:r>
          </a:p>
        </p:txBody>
      </p:sp>
      <p:sp>
        <p:nvSpPr>
          <p:cNvPr id="13" name="TextBox 12"/>
          <p:cNvSpPr txBox="1"/>
          <p:nvPr/>
        </p:nvSpPr>
        <p:spPr>
          <a:xfrm>
            <a:off x="885120" y="1410920"/>
            <a:ext cx="4435830" cy="584775"/>
          </a:xfrm>
          <a:prstGeom prst="rect">
            <a:avLst/>
          </a:prstGeom>
          <a:noFill/>
        </p:spPr>
        <p:txBody>
          <a:bodyPr wrap="none" rtlCol="0">
            <a:spAutoFit/>
          </a:bodyPr>
          <a:lstStyle/>
          <a:p>
            <a:r>
              <a:rPr lang="es-BO" sz="3200" b="1" dirty="0" smtClean="0">
                <a:solidFill>
                  <a:srgbClr val="273E49"/>
                </a:solidFill>
              </a:rPr>
              <a:t>Deuda de los países </a:t>
            </a:r>
            <a:r>
              <a:rPr lang="es-BO" sz="3200" b="1" dirty="0" err="1" smtClean="0">
                <a:solidFill>
                  <a:srgbClr val="273E49"/>
                </a:solidFill>
              </a:rPr>
              <a:t>HIPC</a:t>
            </a:r>
            <a:endParaRPr lang="es-BO" sz="3200" b="1" dirty="0" smtClean="0">
              <a:solidFill>
                <a:srgbClr val="273E49"/>
              </a:solidFill>
            </a:endParaRPr>
          </a:p>
        </p:txBody>
      </p:sp>
      <p:sp>
        <p:nvSpPr>
          <p:cNvPr id="25" name="TextBox 24"/>
          <p:cNvSpPr txBox="1"/>
          <p:nvPr/>
        </p:nvSpPr>
        <p:spPr>
          <a:xfrm>
            <a:off x="889878" y="1810756"/>
            <a:ext cx="4973028" cy="369332"/>
          </a:xfrm>
          <a:prstGeom prst="rect">
            <a:avLst/>
          </a:prstGeom>
          <a:noFill/>
        </p:spPr>
        <p:txBody>
          <a:bodyPr wrap="none" rtlCol="0">
            <a:spAutoFit/>
          </a:bodyPr>
          <a:lstStyle/>
          <a:p>
            <a:r>
              <a:rPr lang="es-BO" dirty="0" smtClean="0">
                <a:solidFill>
                  <a:srgbClr val="273E49"/>
                </a:solidFill>
              </a:rPr>
              <a:t>Valor a fines del 2010, miles de millones de dólares</a:t>
            </a:r>
            <a:endParaRPr lang="es-BO" dirty="0">
              <a:solidFill>
                <a:srgbClr val="273E49"/>
              </a:solidFill>
            </a:endParaRPr>
          </a:p>
        </p:txBody>
      </p:sp>
      <p:graphicFrame>
        <p:nvGraphicFramePr>
          <p:cNvPr id="30" name="Chart 29"/>
          <p:cNvGraphicFramePr/>
          <p:nvPr/>
        </p:nvGraphicFramePr>
        <p:xfrm>
          <a:off x="1000335" y="2084825"/>
          <a:ext cx="7105230" cy="4531790"/>
        </p:xfrm>
        <a:graphic>
          <a:graphicData uri="http://schemas.openxmlformats.org/drawingml/2006/chart">
            <c:chart xmlns:c="http://schemas.openxmlformats.org/drawingml/2006/chart" xmlns:r="http://schemas.openxmlformats.org/officeDocument/2006/relationships" r:id="rId3"/>
          </a:graphicData>
        </a:graphic>
      </p:graphicFrame>
      <p:grpSp>
        <p:nvGrpSpPr>
          <p:cNvPr id="21" name="Group 20"/>
          <p:cNvGrpSpPr/>
          <p:nvPr/>
        </p:nvGrpSpPr>
        <p:grpSpPr>
          <a:xfrm>
            <a:off x="6569060" y="4734770"/>
            <a:ext cx="1881845" cy="1920250"/>
            <a:chOff x="6569060" y="4734770"/>
            <a:chExt cx="1881845" cy="1920250"/>
          </a:xfrm>
        </p:grpSpPr>
        <p:sp>
          <p:nvSpPr>
            <p:cNvPr id="31" name="Oval 30"/>
            <p:cNvSpPr/>
            <p:nvPr/>
          </p:nvSpPr>
          <p:spPr>
            <a:xfrm>
              <a:off x="6569060" y="4734770"/>
              <a:ext cx="1881845" cy="19202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p:cNvSpPr txBox="1"/>
            <p:nvPr/>
          </p:nvSpPr>
          <p:spPr>
            <a:xfrm>
              <a:off x="6718255" y="4898900"/>
              <a:ext cx="1661032" cy="1107996"/>
            </a:xfrm>
            <a:prstGeom prst="rect">
              <a:avLst/>
            </a:prstGeom>
            <a:noFill/>
          </p:spPr>
          <p:txBody>
            <a:bodyPr wrap="none" rtlCol="0">
              <a:spAutoFit/>
            </a:bodyPr>
            <a:lstStyle/>
            <a:p>
              <a:r>
                <a:rPr lang="en-US" sz="6600" b="1" dirty="0" smtClean="0">
                  <a:solidFill>
                    <a:schemeClr val="bg1"/>
                  </a:solidFill>
                </a:rPr>
                <a:t>90%</a:t>
              </a:r>
              <a:endParaRPr lang="en-US" sz="6600" b="1" dirty="0">
                <a:solidFill>
                  <a:schemeClr val="bg1"/>
                </a:solidFill>
              </a:endParaRPr>
            </a:p>
          </p:txBody>
        </p:sp>
        <p:sp>
          <p:nvSpPr>
            <p:cNvPr id="33" name="TextBox 32"/>
            <p:cNvSpPr txBox="1"/>
            <p:nvPr/>
          </p:nvSpPr>
          <p:spPr>
            <a:xfrm>
              <a:off x="6743700" y="5586555"/>
              <a:ext cx="1686680" cy="738664"/>
            </a:xfrm>
            <a:prstGeom prst="rect">
              <a:avLst/>
            </a:prstGeom>
            <a:noFill/>
          </p:spPr>
          <p:txBody>
            <a:bodyPr wrap="none" rtlCol="0">
              <a:spAutoFit/>
            </a:bodyPr>
            <a:lstStyle/>
            <a:p>
              <a:r>
                <a:rPr lang="en-US" sz="4200" b="1" dirty="0" err="1" smtClean="0">
                  <a:solidFill>
                    <a:schemeClr val="bg1"/>
                  </a:solidFill>
                </a:rPr>
                <a:t>menos</a:t>
              </a:r>
              <a:endParaRPr lang="en-US" sz="4200" b="1" dirty="0">
                <a:solidFill>
                  <a:schemeClr val="bg1"/>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79753" y="236862"/>
            <a:ext cx="6209329" cy="769441"/>
          </a:xfrm>
          <a:prstGeom prst="rect">
            <a:avLst/>
          </a:prstGeom>
          <a:noFill/>
        </p:spPr>
        <p:txBody>
          <a:bodyPr wrap="none" rtlCol="0">
            <a:spAutoFit/>
          </a:bodyPr>
          <a:lstStyle/>
          <a:p>
            <a:r>
              <a:rPr lang="es-BO" sz="4400" b="1" dirty="0" smtClean="0">
                <a:solidFill>
                  <a:srgbClr val="273E49"/>
                </a:solidFill>
                <a:latin typeface="Arial Rounded MT Bold" pitchFamily="34" charset="0"/>
              </a:rPr>
              <a:t>Deuda más sostenible</a:t>
            </a:r>
          </a:p>
        </p:txBody>
      </p:sp>
      <p:sp>
        <p:nvSpPr>
          <p:cNvPr id="13" name="TextBox 12"/>
          <p:cNvSpPr txBox="1"/>
          <p:nvPr/>
        </p:nvSpPr>
        <p:spPr>
          <a:xfrm>
            <a:off x="885120" y="1410920"/>
            <a:ext cx="6403676" cy="584775"/>
          </a:xfrm>
          <a:prstGeom prst="rect">
            <a:avLst/>
          </a:prstGeom>
          <a:noFill/>
        </p:spPr>
        <p:txBody>
          <a:bodyPr wrap="none" rtlCol="0">
            <a:spAutoFit/>
          </a:bodyPr>
          <a:lstStyle/>
          <a:p>
            <a:r>
              <a:rPr lang="es-BO" sz="3200" b="1" dirty="0" smtClean="0">
                <a:solidFill>
                  <a:srgbClr val="273E49"/>
                </a:solidFill>
              </a:rPr>
              <a:t>Indicadores de deuda en países </a:t>
            </a:r>
            <a:r>
              <a:rPr lang="es-BO" sz="3200" b="1" dirty="0" err="1" smtClean="0">
                <a:solidFill>
                  <a:srgbClr val="273E49"/>
                </a:solidFill>
              </a:rPr>
              <a:t>HIPC</a:t>
            </a:r>
            <a:endParaRPr lang="es-BO" sz="3200" b="1" dirty="0" smtClean="0">
              <a:solidFill>
                <a:srgbClr val="273E49"/>
              </a:solidFill>
            </a:endParaRPr>
          </a:p>
        </p:txBody>
      </p:sp>
      <p:graphicFrame>
        <p:nvGraphicFramePr>
          <p:cNvPr id="18" name="Chart 17"/>
          <p:cNvGraphicFramePr/>
          <p:nvPr/>
        </p:nvGraphicFramePr>
        <p:xfrm>
          <a:off x="1000335" y="2046420"/>
          <a:ext cx="1267365" cy="45832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p:nvPr/>
        </p:nvGraphicFramePr>
        <p:xfrm>
          <a:off x="2478928" y="2046420"/>
          <a:ext cx="1267365" cy="45832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p:nvPr/>
        </p:nvGraphicFramePr>
        <p:xfrm>
          <a:off x="3957521" y="2046420"/>
          <a:ext cx="1267365" cy="458320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Chart 22"/>
          <p:cNvGraphicFramePr/>
          <p:nvPr/>
        </p:nvGraphicFramePr>
        <p:xfrm>
          <a:off x="5436114" y="2046420"/>
          <a:ext cx="1267365" cy="458320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4" name="Chart 23"/>
          <p:cNvGraphicFramePr/>
          <p:nvPr/>
        </p:nvGraphicFramePr>
        <p:xfrm>
          <a:off x="6914705" y="2046420"/>
          <a:ext cx="1267365" cy="4583206"/>
        </p:xfrm>
        <a:graphic>
          <a:graphicData uri="http://schemas.openxmlformats.org/drawingml/2006/chart">
            <c:chart xmlns:c="http://schemas.openxmlformats.org/drawingml/2006/chart" xmlns:r="http://schemas.openxmlformats.org/officeDocument/2006/relationships" r:id="rId7"/>
          </a:graphicData>
        </a:graphic>
      </p:graphicFrame>
      <p:sp>
        <p:nvSpPr>
          <p:cNvPr id="25" name="TextBox 24"/>
          <p:cNvSpPr txBox="1"/>
          <p:nvPr/>
        </p:nvSpPr>
        <p:spPr>
          <a:xfrm>
            <a:off x="889878" y="1810756"/>
            <a:ext cx="1274580" cy="369332"/>
          </a:xfrm>
          <a:prstGeom prst="rect">
            <a:avLst/>
          </a:prstGeom>
          <a:noFill/>
        </p:spPr>
        <p:txBody>
          <a:bodyPr wrap="none" rtlCol="0">
            <a:spAutoFit/>
          </a:bodyPr>
          <a:lstStyle/>
          <a:p>
            <a:r>
              <a:rPr lang="es-BO" dirty="0" smtClean="0">
                <a:solidFill>
                  <a:srgbClr val="273E49"/>
                </a:solidFill>
              </a:rPr>
              <a:t>Porcentajes</a:t>
            </a:r>
            <a:endParaRPr lang="es-BO" dirty="0">
              <a:solidFill>
                <a:srgbClr val="273E49"/>
              </a:solidFill>
            </a:endParaRPr>
          </a:p>
        </p:txBody>
      </p:sp>
      <p:sp>
        <p:nvSpPr>
          <p:cNvPr id="26" name="Rectangle 25"/>
          <p:cNvSpPr/>
          <p:nvPr/>
        </p:nvSpPr>
        <p:spPr>
          <a:xfrm>
            <a:off x="3738310" y="6378915"/>
            <a:ext cx="230430" cy="2304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968345" y="6316250"/>
            <a:ext cx="652743" cy="369332"/>
          </a:xfrm>
          <a:prstGeom prst="rect">
            <a:avLst/>
          </a:prstGeom>
          <a:noFill/>
        </p:spPr>
        <p:txBody>
          <a:bodyPr wrap="none" rtlCol="0">
            <a:spAutoFit/>
          </a:bodyPr>
          <a:lstStyle/>
          <a:p>
            <a:r>
              <a:rPr lang="en-US" dirty="0" smtClean="0"/>
              <a:t>1999</a:t>
            </a:r>
            <a:endParaRPr lang="en-US" dirty="0"/>
          </a:p>
        </p:txBody>
      </p:sp>
      <p:sp>
        <p:nvSpPr>
          <p:cNvPr id="28" name="Rectangle 27"/>
          <p:cNvSpPr/>
          <p:nvPr/>
        </p:nvSpPr>
        <p:spPr>
          <a:xfrm>
            <a:off x="4918040" y="6393683"/>
            <a:ext cx="230430" cy="23043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5148075" y="6331018"/>
            <a:ext cx="652743" cy="369332"/>
          </a:xfrm>
          <a:prstGeom prst="rect">
            <a:avLst/>
          </a:prstGeom>
          <a:noFill/>
        </p:spPr>
        <p:txBody>
          <a:bodyPr wrap="none" rtlCol="0">
            <a:spAutoFit/>
          </a:bodyPr>
          <a:lstStyle/>
          <a:p>
            <a:r>
              <a:rPr lang="en-US" dirty="0" smtClean="0"/>
              <a:t>2010</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6185saving.jpg"/>
          <p:cNvPicPr>
            <a:picLocks noChangeAspect="1"/>
          </p:cNvPicPr>
          <p:nvPr/>
        </p:nvPicPr>
        <p:blipFill>
          <a:blip r:embed="rId3" cstate="print"/>
          <a:stretch>
            <a:fillRect/>
          </a:stretch>
        </p:blipFill>
        <p:spPr>
          <a:xfrm>
            <a:off x="4994455" y="954176"/>
            <a:ext cx="4149545" cy="5903824"/>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227730" y="591567"/>
            <a:ext cx="1228960" cy="2433106"/>
          </a:xfrm>
          <a:prstGeom prst="rect">
            <a:avLst/>
          </a:prstGeom>
          <a:noFill/>
          <a:ln w="9525">
            <a:noFill/>
            <a:miter lim="800000"/>
            <a:headEnd/>
            <a:tailEnd/>
          </a:ln>
          <a:effectLst/>
        </p:spPr>
      </p:pic>
      <p:sp>
        <p:nvSpPr>
          <p:cNvPr id="15" name="TextBox 14"/>
          <p:cNvSpPr txBox="1"/>
          <p:nvPr/>
        </p:nvSpPr>
        <p:spPr>
          <a:xfrm>
            <a:off x="1994297" y="1116538"/>
            <a:ext cx="3457998" cy="892552"/>
          </a:xfrm>
          <a:prstGeom prst="rect">
            <a:avLst/>
          </a:prstGeom>
          <a:noFill/>
        </p:spPr>
        <p:txBody>
          <a:bodyPr wrap="none" rtlCol="0">
            <a:spAutoFit/>
          </a:bodyPr>
          <a:lstStyle/>
          <a:p>
            <a:r>
              <a:rPr lang="es-BO" sz="5200" b="1" dirty="0" smtClean="0">
                <a:solidFill>
                  <a:srgbClr val="273E49"/>
                </a:solidFill>
                <a:latin typeface="Arial Rounded MT Bold" pitchFamily="34" charset="0"/>
              </a:rPr>
              <a:t>del PIB de</a:t>
            </a:r>
            <a:endParaRPr lang="es-BO" sz="5200" b="1" dirty="0">
              <a:solidFill>
                <a:srgbClr val="273E49"/>
              </a:solidFill>
              <a:latin typeface="Arial Rounded MT Bold" pitchFamily="34" charset="0"/>
            </a:endParaRPr>
          </a:p>
        </p:txBody>
      </p:sp>
      <p:sp>
        <p:nvSpPr>
          <p:cNvPr id="18" name="TextBox 17"/>
          <p:cNvSpPr txBox="1"/>
          <p:nvPr/>
        </p:nvSpPr>
        <p:spPr>
          <a:xfrm>
            <a:off x="1994297" y="1662370"/>
            <a:ext cx="3434082" cy="754053"/>
          </a:xfrm>
          <a:prstGeom prst="rect">
            <a:avLst/>
          </a:prstGeom>
          <a:noFill/>
        </p:spPr>
        <p:txBody>
          <a:bodyPr wrap="none" rtlCol="0">
            <a:spAutoFit/>
          </a:bodyPr>
          <a:lstStyle/>
          <a:p>
            <a:r>
              <a:rPr lang="es-BO" sz="4000" b="1" dirty="0" smtClean="0">
                <a:solidFill>
                  <a:srgbClr val="273E49"/>
                </a:solidFill>
                <a:latin typeface="Arial Rounded MT Bold" pitchFamily="34" charset="0"/>
              </a:rPr>
              <a:t>ahorro </a:t>
            </a:r>
            <a:r>
              <a:rPr lang="es-BO" sz="4300" b="1" dirty="0" smtClean="0">
                <a:solidFill>
                  <a:srgbClr val="273E49"/>
                </a:solidFill>
                <a:latin typeface="Arial Rounded MT Bold" pitchFamily="34" charset="0"/>
              </a:rPr>
              <a:t>anual</a:t>
            </a:r>
            <a:endParaRPr lang="es-BO" sz="4300" b="1" dirty="0">
              <a:solidFill>
                <a:srgbClr val="273E49"/>
              </a:solidFill>
              <a:latin typeface="Arial Rounded MT Bold" pitchFamily="34" charset="0"/>
            </a:endParaRPr>
          </a:p>
        </p:txBody>
      </p:sp>
      <p:sp>
        <p:nvSpPr>
          <p:cNvPr id="21" name="TextBox 20"/>
          <p:cNvSpPr txBox="1"/>
          <p:nvPr/>
        </p:nvSpPr>
        <p:spPr>
          <a:xfrm>
            <a:off x="1989060" y="2043399"/>
            <a:ext cx="3440237" cy="830997"/>
          </a:xfrm>
          <a:prstGeom prst="rect">
            <a:avLst/>
          </a:prstGeom>
          <a:noFill/>
        </p:spPr>
        <p:txBody>
          <a:bodyPr wrap="none" rtlCol="0">
            <a:spAutoFit/>
          </a:bodyPr>
          <a:lstStyle/>
          <a:p>
            <a:r>
              <a:rPr lang="es-BO" sz="4800" b="1" dirty="0" smtClean="0">
                <a:solidFill>
                  <a:srgbClr val="273E49"/>
                </a:solidFill>
                <a:latin typeface="Arial Rounded MT Bold" pitchFamily="34" charset="0"/>
              </a:rPr>
              <a:t>en servicio</a:t>
            </a:r>
            <a:endParaRPr lang="es-BO" sz="4800" b="1" dirty="0">
              <a:solidFill>
                <a:srgbClr val="273E49"/>
              </a:solidFill>
              <a:latin typeface="Arial Rounded MT Bold" pitchFamily="34" charset="0"/>
            </a:endParaRPr>
          </a:p>
        </p:txBody>
      </p:sp>
      <p:sp>
        <p:nvSpPr>
          <p:cNvPr id="23" name="TextBox 22"/>
          <p:cNvSpPr txBox="1"/>
          <p:nvPr/>
        </p:nvSpPr>
        <p:spPr>
          <a:xfrm>
            <a:off x="650442" y="955058"/>
            <a:ext cx="1053494" cy="2169825"/>
          </a:xfrm>
          <a:prstGeom prst="rect">
            <a:avLst/>
          </a:prstGeom>
          <a:noFill/>
        </p:spPr>
        <p:txBody>
          <a:bodyPr wrap="none" rtlCol="0">
            <a:spAutoFit/>
          </a:bodyPr>
          <a:lstStyle/>
          <a:p>
            <a:r>
              <a:rPr lang="en-US" sz="13500" dirty="0" smtClean="0">
                <a:solidFill>
                  <a:srgbClr val="C00000"/>
                </a:solidFill>
                <a:latin typeface="Impact" pitchFamily="34" charset="0"/>
              </a:rPr>
              <a:t>2</a:t>
            </a:r>
            <a:endParaRPr lang="en-US" sz="13500" dirty="0">
              <a:solidFill>
                <a:srgbClr val="C00000"/>
              </a:solidFill>
              <a:latin typeface="Impact"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879753" y="236862"/>
            <a:ext cx="5962017" cy="769441"/>
          </a:xfrm>
          <a:prstGeom prst="rect">
            <a:avLst/>
          </a:prstGeom>
          <a:noFill/>
        </p:spPr>
        <p:txBody>
          <a:bodyPr wrap="none" rtlCol="0">
            <a:spAutoFit/>
          </a:bodyPr>
          <a:lstStyle/>
          <a:p>
            <a:r>
              <a:rPr lang="es-BO" sz="4400" b="1" dirty="0" smtClean="0">
                <a:solidFill>
                  <a:srgbClr val="273E49"/>
                </a:solidFill>
                <a:latin typeface="Arial Rounded MT Bold" pitchFamily="34" charset="0"/>
              </a:rPr>
              <a:t>Más gasto pro-pobre</a:t>
            </a:r>
          </a:p>
        </p:txBody>
      </p:sp>
      <p:sp>
        <p:nvSpPr>
          <p:cNvPr id="13" name="TextBox 12"/>
          <p:cNvSpPr txBox="1"/>
          <p:nvPr/>
        </p:nvSpPr>
        <p:spPr>
          <a:xfrm>
            <a:off x="892423" y="1418599"/>
            <a:ext cx="5584542" cy="584775"/>
          </a:xfrm>
          <a:prstGeom prst="rect">
            <a:avLst/>
          </a:prstGeom>
          <a:noFill/>
        </p:spPr>
        <p:txBody>
          <a:bodyPr wrap="none" rtlCol="0">
            <a:spAutoFit/>
          </a:bodyPr>
          <a:lstStyle/>
          <a:p>
            <a:r>
              <a:rPr lang="es-BO" sz="3200" b="1" dirty="0" smtClean="0">
                <a:solidFill>
                  <a:srgbClr val="273E49"/>
                </a:solidFill>
              </a:rPr>
              <a:t>Gasto pro-pobre en países </a:t>
            </a:r>
            <a:r>
              <a:rPr lang="es-BO" sz="3200" b="1" dirty="0" err="1" smtClean="0">
                <a:solidFill>
                  <a:srgbClr val="273E49"/>
                </a:solidFill>
              </a:rPr>
              <a:t>HIPC</a:t>
            </a:r>
            <a:endParaRPr lang="es-BO" sz="3200" b="1" dirty="0" smtClean="0">
              <a:solidFill>
                <a:srgbClr val="273E49"/>
              </a:solidFill>
            </a:endParaRPr>
          </a:p>
        </p:txBody>
      </p:sp>
      <p:sp>
        <p:nvSpPr>
          <p:cNvPr id="15" name="TextBox 14"/>
          <p:cNvSpPr txBox="1"/>
          <p:nvPr/>
        </p:nvSpPr>
        <p:spPr>
          <a:xfrm>
            <a:off x="889878" y="1810756"/>
            <a:ext cx="1184812" cy="369332"/>
          </a:xfrm>
          <a:prstGeom prst="rect">
            <a:avLst/>
          </a:prstGeom>
          <a:noFill/>
        </p:spPr>
        <p:txBody>
          <a:bodyPr wrap="none" rtlCol="0">
            <a:spAutoFit/>
          </a:bodyPr>
          <a:lstStyle/>
          <a:p>
            <a:r>
              <a:rPr lang="es-BO" dirty="0" smtClean="0">
                <a:solidFill>
                  <a:srgbClr val="273E49"/>
                </a:solidFill>
              </a:rPr>
              <a:t>Porcentaje</a:t>
            </a:r>
            <a:endParaRPr lang="es-BO" dirty="0">
              <a:solidFill>
                <a:srgbClr val="273E49"/>
              </a:solidFill>
            </a:endParaRPr>
          </a:p>
        </p:txBody>
      </p:sp>
      <p:graphicFrame>
        <p:nvGraphicFramePr>
          <p:cNvPr id="6" name="Chart 5"/>
          <p:cNvGraphicFramePr/>
          <p:nvPr/>
        </p:nvGraphicFramePr>
        <p:xfrm>
          <a:off x="961930" y="2084825"/>
          <a:ext cx="7143330" cy="453179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Man-climbing-over-a-wall-008.jpg"/>
          <p:cNvPicPr>
            <a:picLocks noChangeAspect="1"/>
          </p:cNvPicPr>
          <p:nvPr/>
        </p:nvPicPr>
        <p:blipFill>
          <a:blip r:embed="rId3" cstate="print"/>
          <a:srcRect l="13296" r="6704"/>
          <a:stretch>
            <a:fillRect/>
          </a:stretch>
        </p:blipFill>
        <p:spPr>
          <a:xfrm flipH="1">
            <a:off x="0" y="0"/>
            <a:ext cx="9144000" cy="6858000"/>
          </a:xfrm>
          <a:prstGeom prst="rect">
            <a:avLst/>
          </a:prstGeom>
          <a:noFill/>
          <a:ln>
            <a:noFill/>
          </a:ln>
        </p:spPr>
      </p:pic>
      <p:sp>
        <p:nvSpPr>
          <p:cNvPr id="37" name="Rectangle 36"/>
          <p:cNvSpPr/>
          <p:nvPr/>
        </p:nvSpPr>
        <p:spPr>
          <a:xfrm>
            <a:off x="-1" y="0"/>
            <a:ext cx="6799491" cy="6858000"/>
          </a:xfrm>
          <a:prstGeom prst="rect">
            <a:avLst/>
          </a:prstGeom>
          <a:gradFill>
            <a:gsLst>
              <a:gs pos="0">
                <a:schemeClr val="bg1"/>
              </a:gs>
              <a:gs pos="64000">
                <a:schemeClr val="bg1">
                  <a:alpha val="89000"/>
                </a:schemeClr>
              </a:gs>
              <a:gs pos="92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38" name="Group 37"/>
          <p:cNvGrpSpPr/>
          <p:nvPr/>
        </p:nvGrpSpPr>
        <p:grpSpPr>
          <a:xfrm rot="21301002">
            <a:off x="903223" y="847528"/>
            <a:ext cx="3038011" cy="1705482"/>
            <a:chOff x="885120" y="1163105"/>
            <a:chExt cx="3038011" cy="1705482"/>
          </a:xfrm>
        </p:grpSpPr>
        <p:sp>
          <p:nvSpPr>
            <p:cNvPr id="13" name="TextBox 12"/>
            <p:cNvSpPr txBox="1"/>
            <p:nvPr/>
          </p:nvSpPr>
          <p:spPr>
            <a:xfrm>
              <a:off x="885120" y="1163105"/>
              <a:ext cx="3038011" cy="1569660"/>
            </a:xfrm>
            <a:prstGeom prst="rect">
              <a:avLst/>
            </a:prstGeom>
            <a:noFill/>
          </p:spPr>
          <p:txBody>
            <a:bodyPr wrap="none" rtlCol="0">
              <a:spAutoFit/>
            </a:bodyPr>
            <a:lstStyle/>
            <a:p>
              <a:r>
                <a:rPr lang="es-BO" sz="9300" b="1" dirty="0" smtClean="0">
                  <a:solidFill>
                    <a:srgbClr val="C00000"/>
                  </a:solidFill>
                </a:rPr>
                <a:t>Retos</a:t>
              </a:r>
              <a:endParaRPr lang="es-BO" sz="9300" b="1" dirty="0">
                <a:solidFill>
                  <a:srgbClr val="C00000"/>
                </a:solidFill>
              </a:endParaRPr>
            </a:p>
          </p:txBody>
        </p:sp>
        <p:sp>
          <p:nvSpPr>
            <p:cNvPr id="21" name="TextBox 20"/>
            <p:cNvSpPr txBox="1"/>
            <p:nvPr/>
          </p:nvSpPr>
          <p:spPr>
            <a:xfrm>
              <a:off x="938994" y="2129923"/>
              <a:ext cx="2852063" cy="738664"/>
            </a:xfrm>
            <a:prstGeom prst="rect">
              <a:avLst/>
            </a:prstGeom>
            <a:noFill/>
          </p:spPr>
          <p:txBody>
            <a:bodyPr wrap="none" rtlCol="0">
              <a:spAutoFit/>
            </a:bodyPr>
            <a:lstStyle/>
            <a:p>
              <a:r>
                <a:rPr lang="es-BO" sz="4200" b="1" dirty="0" smtClean="0">
                  <a:solidFill>
                    <a:srgbClr val="273E49"/>
                  </a:solidFill>
                </a:rPr>
                <a:t>remanentes</a:t>
              </a:r>
              <a:endParaRPr lang="es-BO" sz="4200" b="1" dirty="0">
                <a:solidFill>
                  <a:srgbClr val="273E49"/>
                </a:solidFill>
              </a:endParaRPr>
            </a:p>
          </p:txBody>
        </p:sp>
      </p:grpSp>
      <p:grpSp>
        <p:nvGrpSpPr>
          <p:cNvPr id="23" name="Group 22"/>
          <p:cNvGrpSpPr/>
          <p:nvPr/>
        </p:nvGrpSpPr>
        <p:grpSpPr>
          <a:xfrm rot="21070206">
            <a:off x="521510" y="2562795"/>
            <a:ext cx="7834620" cy="1371600"/>
            <a:chOff x="734273" y="3344569"/>
            <a:chExt cx="7834620" cy="1371600"/>
          </a:xfrm>
        </p:grpSpPr>
        <p:grpSp>
          <p:nvGrpSpPr>
            <p:cNvPr id="24" name="Group 25"/>
            <p:cNvGrpSpPr/>
            <p:nvPr/>
          </p:nvGrpSpPr>
          <p:grpSpPr>
            <a:xfrm rot="279619">
              <a:off x="734273" y="3344569"/>
              <a:ext cx="7834620" cy="1371600"/>
              <a:chOff x="612160" y="4199639"/>
              <a:chExt cx="7834620" cy="1371600"/>
            </a:xfrm>
          </p:grpSpPr>
          <p:sp>
            <p:nvSpPr>
              <p:cNvPr id="26" name="Left Arrow 25"/>
              <p:cNvSpPr/>
              <p:nvPr/>
            </p:nvSpPr>
            <p:spPr>
              <a:xfrm>
                <a:off x="917595" y="4328566"/>
                <a:ext cx="7529185" cy="1113746"/>
              </a:xfrm>
              <a:prstGeom prst="leftArrow">
                <a:avLst>
                  <a:gd name="adj1" fmla="val 100000"/>
                  <a:gd name="adj2" fmla="val 98258"/>
                </a:avLst>
              </a:prstGeom>
              <a:solidFill>
                <a:srgbClr val="273E4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12160" y="4199639"/>
                <a:ext cx="1371600" cy="1371600"/>
              </a:xfrm>
              <a:prstGeom prst="ellipse">
                <a:avLst/>
              </a:prstGeom>
              <a:solidFill>
                <a:srgbClr val="173E4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2033146" y="4666852"/>
                <a:ext cx="6336824" cy="437171"/>
              </a:xfrm>
              <a:prstGeom prst="rect">
                <a:avLst/>
              </a:prstGeom>
              <a:noFill/>
            </p:spPr>
            <p:txBody>
              <a:bodyPr wrap="square" rtlCol="0">
                <a:spAutoFit/>
              </a:bodyPr>
              <a:lstStyle/>
              <a:p>
                <a:pPr algn="just">
                  <a:lnSpc>
                    <a:spcPts val="2600"/>
                  </a:lnSpc>
                </a:pPr>
                <a:endParaRPr lang="es-ES" sz="2800" b="1" dirty="0" smtClean="0">
                  <a:solidFill>
                    <a:srgbClr val="173E49"/>
                  </a:solidFill>
                </a:endParaRPr>
              </a:p>
            </p:txBody>
          </p:sp>
        </p:grpSp>
        <p:sp>
          <p:nvSpPr>
            <p:cNvPr id="25" name="TextBox 24"/>
            <p:cNvSpPr txBox="1"/>
            <p:nvPr/>
          </p:nvSpPr>
          <p:spPr>
            <a:xfrm rot="279619">
              <a:off x="2096504" y="3685154"/>
              <a:ext cx="6336824" cy="770596"/>
            </a:xfrm>
            <a:prstGeom prst="rect">
              <a:avLst/>
            </a:prstGeom>
            <a:noFill/>
          </p:spPr>
          <p:txBody>
            <a:bodyPr wrap="square" rtlCol="0">
              <a:spAutoFit/>
            </a:bodyPr>
            <a:lstStyle/>
            <a:p>
              <a:pPr>
                <a:lnSpc>
                  <a:spcPts val="2600"/>
                </a:lnSpc>
              </a:pPr>
              <a:r>
                <a:rPr lang="es-BO" sz="2800" b="1" dirty="0" smtClean="0">
                  <a:solidFill>
                    <a:schemeClr val="bg1">
                      <a:lumMod val="95000"/>
                    </a:schemeClr>
                  </a:solidFill>
                </a:rPr>
                <a:t>Algunos países se han atrasado por su inestabilidad y debilidad institucional</a:t>
              </a:r>
            </a:p>
          </p:txBody>
        </p:sp>
      </p:grpSp>
      <p:grpSp>
        <p:nvGrpSpPr>
          <p:cNvPr id="29" name="Group 28"/>
          <p:cNvGrpSpPr/>
          <p:nvPr/>
        </p:nvGrpSpPr>
        <p:grpSpPr>
          <a:xfrm rot="21070206">
            <a:off x="636725" y="4137400"/>
            <a:ext cx="7834620" cy="1371600"/>
            <a:chOff x="734273" y="3344569"/>
            <a:chExt cx="7834620" cy="1371600"/>
          </a:xfrm>
        </p:grpSpPr>
        <p:grpSp>
          <p:nvGrpSpPr>
            <p:cNvPr id="30" name="Group 25"/>
            <p:cNvGrpSpPr/>
            <p:nvPr/>
          </p:nvGrpSpPr>
          <p:grpSpPr>
            <a:xfrm rot="279619">
              <a:off x="734273" y="3344569"/>
              <a:ext cx="7834620" cy="1371600"/>
              <a:chOff x="612160" y="4199639"/>
              <a:chExt cx="7834620" cy="1371600"/>
            </a:xfrm>
          </p:grpSpPr>
          <p:sp>
            <p:nvSpPr>
              <p:cNvPr id="32" name="Left Arrow 31"/>
              <p:cNvSpPr/>
              <p:nvPr/>
            </p:nvSpPr>
            <p:spPr>
              <a:xfrm>
                <a:off x="917595" y="4328566"/>
                <a:ext cx="7529185" cy="1113746"/>
              </a:xfrm>
              <a:prstGeom prst="leftArrow">
                <a:avLst>
                  <a:gd name="adj1" fmla="val 100000"/>
                  <a:gd name="adj2" fmla="val 98258"/>
                </a:avLst>
              </a:prstGeom>
              <a:solidFill>
                <a:srgbClr val="273E4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612160" y="4199639"/>
                <a:ext cx="1371600" cy="1371600"/>
              </a:xfrm>
              <a:prstGeom prst="ellipse">
                <a:avLst/>
              </a:prstGeom>
              <a:solidFill>
                <a:srgbClr val="173E4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2033146" y="4666852"/>
                <a:ext cx="6336824" cy="437171"/>
              </a:xfrm>
              <a:prstGeom prst="rect">
                <a:avLst/>
              </a:prstGeom>
              <a:noFill/>
            </p:spPr>
            <p:txBody>
              <a:bodyPr wrap="square" rtlCol="0">
                <a:spAutoFit/>
              </a:bodyPr>
              <a:lstStyle/>
              <a:p>
                <a:pPr algn="just">
                  <a:lnSpc>
                    <a:spcPts val="2600"/>
                  </a:lnSpc>
                </a:pPr>
                <a:endParaRPr lang="es-ES" sz="2800" b="1" dirty="0" smtClean="0">
                  <a:solidFill>
                    <a:srgbClr val="173E49"/>
                  </a:solidFill>
                </a:endParaRPr>
              </a:p>
            </p:txBody>
          </p:sp>
        </p:grpSp>
        <p:sp>
          <p:nvSpPr>
            <p:cNvPr id="31" name="TextBox 30"/>
            <p:cNvSpPr txBox="1"/>
            <p:nvPr/>
          </p:nvSpPr>
          <p:spPr>
            <a:xfrm rot="279619">
              <a:off x="2096504" y="3685154"/>
              <a:ext cx="6336824" cy="770596"/>
            </a:xfrm>
            <a:prstGeom prst="rect">
              <a:avLst/>
            </a:prstGeom>
            <a:noFill/>
          </p:spPr>
          <p:txBody>
            <a:bodyPr wrap="square" rtlCol="0">
              <a:spAutoFit/>
            </a:bodyPr>
            <a:lstStyle/>
            <a:p>
              <a:pPr>
                <a:lnSpc>
                  <a:spcPts val="2600"/>
                </a:lnSpc>
              </a:pPr>
              <a:r>
                <a:rPr lang="es-BO" sz="2800" b="1" dirty="0" smtClean="0">
                  <a:solidFill>
                    <a:schemeClr val="bg1">
                      <a:lumMod val="95000"/>
                    </a:schemeClr>
                  </a:solidFill>
                </a:rPr>
                <a:t>Algunos acreedores no han dado el alivio </a:t>
              </a:r>
            </a:p>
            <a:p>
              <a:pPr>
                <a:lnSpc>
                  <a:spcPts val="2600"/>
                </a:lnSpc>
              </a:pPr>
              <a:r>
                <a:rPr lang="es-BO" sz="2800" b="1" dirty="0" smtClean="0">
                  <a:solidFill>
                    <a:schemeClr val="bg1">
                      <a:lumMod val="95000"/>
                    </a:schemeClr>
                  </a:solidFill>
                </a:rPr>
                <a:t>que se esperaba</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climbing-team1 (1).jpg"/>
          <p:cNvPicPr>
            <a:picLocks noChangeAspect="1"/>
          </p:cNvPicPr>
          <p:nvPr/>
        </p:nvPicPr>
        <p:blipFill>
          <a:blip r:embed="rId3" cstate="print"/>
          <a:srcRect r="15777" b="5160"/>
          <a:stretch>
            <a:fillRect/>
          </a:stretch>
        </p:blipFill>
        <p:spPr>
          <a:xfrm flipH="1">
            <a:off x="0" y="0"/>
            <a:ext cx="9144000" cy="6858000"/>
          </a:xfrm>
          <a:prstGeom prst="rect">
            <a:avLst/>
          </a:prstGeom>
        </p:spPr>
      </p:pic>
      <p:grpSp>
        <p:nvGrpSpPr>
          <p:cNvPr id="30" name="Group 29"/>
          <p:cNvGrpSpPr/>
          <p:nvPr/>
        </p:nvGrpSpPr>
        <p:grpSpPr>
          <a:xfrm rot="229183">
            <a:off x="3551120" y="787070"/>
            <a:ext cx="5469856" cy="1895013"/>
            <a:chOff x="872420" y="847528"/>
            <a:chExt cx="5469856" cy="1895013"/>
          </a:xfrm>
        </p:grpSpPr>
        <p:grpSp>
          <p:nvGrpSpPr>
            <p:cNvPr id="2" name="Group 37"/>
            <p:cNvGrpSpPr/>
            <p:nvPr/>
          </p:nvGrpSpPr>
          <p:grpSpPr>
            <a:xfrm>
              <a:off x="872420" y="847528"/>
              <a:ext cx="5469856" cy="1381962"/>
              <a:chOff x="854317" y="1163105"/>
              <a:chExt cx="5469856" cy="1381962"/>
            </a:xfrm>
          </p:grpSpPr>
          <p:sp>
            <p:nvSpPr>
              <p:cNvPr id="13" name="TextBox 12"/>
              <p:cNvSpPr txBox="1"/>
              <p:nvPr/>
            </p:nvSpPr>
            <p:spPr>
              <a:xfrm>
                <a:off x="885120" y="1163105"/>
                <a:ext cx="5439053" cy="754053"/>
              </a:xfrm>
              <a:prstGeom prst="rect">
                <a:avLst/>
              </a:prstGeom>
              <a:noFill/>
            </p:spPr>
            <p:txBody>
              <a:bodyPr wrap="none" rtlCol="0">
                <a:spAutoFit/>
              </a:bodyPr>
              <a:lstStyle/>
              <a:p>
                <a:r>
                  <a:rPr lang="es-BO" sz="4250" b="1" dirty="0" smtClean="0">
                    <a:solidFill>
                      <a:srgbClr val="273E49"/>
                    </a:solidFill>
                    <a:latin typeface="Arial Rounded MT Bold" pitchFamily="34" charset="0"/>
                  </a:rPr>
                  <a:t>Superar el excesivo</a:t>
                </a:r>
                <a:endParaRPr lang="es-BO" sz="4250" b="1" dirty="0">
                  <a:solidFill>
                    <a:srgbClr val="273E49"/>
                  </a:solidFill>
                  <a:latin typeface="Arial Rounded MT Bold" pitchFamily="34" charset="0"/>
                </a:endParaRPr>
              </a:p>
            </p:txBody>
          </p:sp>
          <p:sp>
            <p:nvSpPr>
              <p:cNvPr id="21" name="TextBox 20"/>
              <p:cNvSpPr txBox="1"/>
              <p:nvPr/>
            </p:nvSpPr>
            <p:spPr>
              <a:xfrm>
                <a:off x="854317" y="1621737"/>
                <a:ext cx="5416868" cy="923330"/>
              </a:xfrm>
              <a:prstGeom prst="rect">
                <a:avLst/>
              </a:prstGeom>
              <a:noFill/>
            </p:spPr>
            <p:txBody>
              <a:bodyPr wrap="none" rtlCol="0">
                <a:spAutoFit/>
              </a:bodyPr>
              <a:lstStyle/>
              <a:p>
                <a:r>
                  <a:rPr lang="es-BO" sz="5400" b="1" dirty="0" smtClean="0">
                    <a:solidFill>
                      <a:srgbClr val="C00000"/>
                    </a:solidFill>
                    <a:latin typeface="Arial Rounded MT Bold" pitchFamily="34" charset="0"/>
                  </a:rPr>
                  <a:t>endeudamiento</a:t>
                </a:r>
                <a:endParaRPr lang="es-BO" sz="5400" b="1" dirty="0">
                  <a:solidFill>
                    <a:srgbClr val="C00000"/>
                  </a:solidFill>
                  <a:latin typeface="Arial Rounded MT Bold" pitchFamily="34" charset="0"/>
                </a:endParaRPr>
              </a:p>
            </p:txBody>
          </p:sp>
        </p:grpSp>
        <p:sp>
          <p:nvSpPr>
            <p:cNvPr id="29" name="TextBox 28"/>
            <p:cNvSpPr txBox="1"/>
            <p:nvPr/>
          </p:nvSpPr>
          <p:spPr>
            <a:xfrm>
              <a:off x="897820" y="1896155"/>
              <a:ext cx="5385192" cy="846386"/>
            </a:xfrm>
            <a:prstGeom prst="rect">
              <a:avLst/>
            </a:prstGeom>
            <a:noFill/>
          </p:spPr>
          <p:txBody>
            <a:bodyPr wrap="none" rtlCol="0">
              <a:spAutoFit/>
            </a:bodyPr>
            <a:lstStyle/>
            <a:p>
              <a:r>
                <a:rPr lang="es-BO" sz="4900" b="1" dirty="0" smtClean="0">
                  <a:solidFill>
                    <a:srgbClr val="273E49"/>
                  </a:solidFill>
                  <a:latin typeface="Arial Rounded MT Bold" pitchFamily="34" charset="0"/>
                </a:rPr>
                <a:t>en países pobres</a:t>
              </a:r>
              <a:endParaRPr lang="es-BO" sz="4900" b="1" dirty="0">
                <a:solidFill>
                  <a:srgbClr val="273E49"/>
                </a:solidFill>
                <a:latin typeface="Arial Rounded MT Bold" pitchFamily="34" charset="0"/>
              </a:endParaRPr>
            </a:p>
          </p:txBody>
        </p:sp>
      </p:gr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5569</TotalTime>
  <Words>419</Words>
  <Application>Microsoft Office PowerPoint</Application>
  <PresentationFormat>On-screen Show (4:3)</PresentationFormat>
  <Paragraphs>129</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The World Bank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wb253268</dc:creator>
  <cp:lastModifiedBy>wb313125</cp:lastModifiedBy>
  <cp:revision>560</cp:revision>
  <dcterms:created xsi:type="dcterms:W3CDTF">2011-08-30T15:46:33Z</dcterms:created>
  <dcterms:modified xsi:type="dcterms:W3CDTF">2012-04-16T15:32:18Z</dcterms:modified>
</cp:coreProperties>
</file>